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39"/>
  </p:notesMasterIdLst>
  <p:sldIdLst>
    <p:sldId id="256" r:id="rId2"/>
    <p:sldId id="258" r:id="rId3"/>
    <p:sldId id="268" r:id="rId4"/>
    <p:sldId id="269" r:id="rId5"/>
    <p:sldId id="267" r:id="rId6"/>
    <p:sldId id="266" r:id="rId7"/>
    <p:sldId id="275" r:id="rId8"/>
    <p:sldId id="274" r:id="rId9"/>
    <p:sldId id="273" r:id="rId10"/>
    <p:sldId id="278" r:id="rId11"/>
    <p:sldId id="276" r:id="rId12"/>
    <p:sldId id="277" r:id="rId13"/>
    <p:sldId id="261" r:id="rId14"/>
    <p:sldId id="279" r:id="rId15"/>
    <p:sldId id="280" r:id="rId16"/>
    <p:sldId id="281" r:id="rId17"/>
    <p:sldId id="283" r:id="rId18"/>
    <p:sldId id="287" r:id="rId19"/>
    <p:sldId id="288" r:id="rId20"/>
    <p:sldId id="289" r:id="rId21"/>
    <p:sldId id="290" r:id="rId22"/>
    <p:sldId id="291" r:id="rId23"/>
    <p:sldId id="292" r:id="rId24"/>
    <p:sldId id="293" r:id="rId25"/>
    <p:sldId id="294" r:id="rId26"/>
    <p:sldId id="295" r:id="rId27"/>
    <p:sldId id="310" r:id="rId28"/>
    <p:sldId id="302" r:id="rId29"/>
    <p:sldId id="303" r:id="rId30"/>
    <p:sldId id="301" r:id="rId31"/>
    <p:sldId id="297" r:id="rId32"/>
    <p:sldId id="321" r:id="rId33"/>
    <p:sldId id="322" r:id="rId34"/>
    <p:sldId id="315" r:id="rId35"/>
    <p:sldId id="317" r:id="rId36"/>
    <p:sldId id="264" r:id="rId37"/>
    <p:sldId id="311" r:id="rId38"/>
  </p:sldIdLst>
  <p:sldSz cx="12192000" cy="6858000"/>
  <p:notesSz cx="6858000" cy="9144000"/>
  <p:defaultTex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33456E-EC83-2C95-4DAF-9B82A3951FF3}" v="5" dt="2024-07-03T17:35:13.840"/>
    <p1510:client id="{3803AE2F-E7E1-8E87-2D87-F284ABFD3346}" v="8" dt="2024-07-02T07:17:17"/>
  </p1510:revLst>
</p1510:revInfo>
</file>

<file path=ppt/tableStyles.xml><?xml version="1.0" encoding="utf-8"?>
<a:tblStyleLst xmlns:a="http://schemas.openxmlformats.org/drawingml/2006/main" def="{5C22544A-7EE6-4342-B048-85BDC9FD1C3A}">
  <a:tblStyle styleId="{5C22544A-7EE6-4342-B048-85BDC9FD1C3A}" styleName="Stil mediu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4B7D56-2895-487A-87F2-F3537934EBB8}"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ro-RO"/>
        </a:p>
      </dgm:t>
    </dgm:pt>
    <dgm:pt modelId="{A0D4E556-1E25-405E-B84D-A0C619FACD04}">
      <dgm:prSet phldrT="[Text]" phldr="0"/>
      <dgm:spPr/>
      <dgm:t>
        <a:bodyPr/>
        <a:lstStyle/>
        <a:p>
          <a:r>
            <a:rPr lang="ro-RO">
              <a:latin typeface="Franklin Gothic Heavy"/>
            </a:rPr>
            <a:t>Cercetare</a:t>
          </a:r>
          <a:endParaRPr lang="ro-RO"/>
        </a:p>
      </dgm:t>
    </dgm:pt>
    <dgm:pt modelId="{DD2D6DD6-157F-49CC-B1BF-E9D30A44F169}" type="parTrans" cxnId="{B3DCC0E4-A589-4AD2-BF39-891477BA23E9}">
      <dgm:prSet/>
      <dgm:spPr/>
      <dgm:t>
        <a:bodyPr/>
        <a:lstStyle/>
        <a:p>
          <a:endParaRPr lang="ro-RO"/>
        </a:p>
      </dgm:t>
    </dgm:pt>
    <dgm:pt modelId="{F4BCD427-FA2C-46C8-AC49-FF68B3BCD629}" type="sibTrans" cxnId="{B3DCC0E4-A589-4AD2-BF39-891477BA23E9}">
      <dgm:prSet/>
      <dgm:spPr/>
      <dgm:t>
        <a:bodyPr/>
        <a:lstStyle/>
        <a:p>
          <a:endParaRPr lang="ro-RO"/>
        </a:p>
      </dgm:t>
    </dgm:pt>
    <dgm:pt modelId="{F43087EA-C9D3-4A33-B6D0-6CF7362131CC}">
      <dgm:prSet phldrT="[Text]" phldr="0"/>
      <dgm:spPr/>
      <dgm:t>
        <a:bodyPr/>
        <a:lstStyle/>
        <a:p>
          <a:r>
            <a:rPr lang="ro-RO">
              <a:latin typeface="Franklin Gothic Heavy"/>
            </a:rPr>
            <a:t>Sinteză</a:t>
          </a:r>
          <a:endParaRPr lang="ro-RO"/>
        </a:p>
      </dgm:t>
    </dgm:pt>
    <dgm:pt modelId="{9E31233E-2EA2-4CD1-8517-BF6D92056747}" type="parTrans" cxnId="{EAB2320A-8A92-41DD-8CB1-0F4831A7E4D9}">
      <dgm:prSet/>
      <dgm:spPr/>
      <dgm:t>
        <a:bodyPr/>
        <a:lstStyle/>
        <a:p>
          <a:endParaRPr lang="ro-RO"/>
        </a:p>
      </dgm:t>
    </dgm:pt>
    <dgm:pt modelId="{07CADB8E-2BCD-40E0-A4AA-12D0DFC2B2A9}" type="sibTrans" cxnId="{EAB2320A-8A92-41DD-8CB1-0F4831A7E4D9}">
      <dgm:prSet/>
      <dgm:spPr/>
      <dgm:t>
        <a:bodyPr/>
        <a:lstStyle/>
        <a:p>
          <a:endParaRPr lang="ro-RO"/>
        </a:p>
      </dgm:t>
    </dgm:pt>
    <dgm:pt modelId="{33EF5DAD-291C-4C5A-BC11-EC1D746A96C9}">
      <dgm:prSet phldrT="[Text]" phldr="0"/>
      <dgm:spPr/>
      <dgm:t>
        <a:bodyPr/>
        <a:lstStyle/>
        <a:p>
          <a:r>
            <a:rPr lang="ro-RO">
              <a:latin typeface="Franklin Gothic Heavy"/>
            </a:rPr>
            <a:t>Propunere</a:t>
          </a:r>
          <a:endParaRPr lang="ro-RO"/>
        </a:p>
      </dgm:t>
    </dgm:pt>
    <dgm:pt modelId="{CCA11D45-96F3-410E-A947-172AD59A81C4}" type="parTrans" cxnId="{F6C5BB4B-2F72-436D-B30F-D7567CF5898F}">
      <dgm:prSet/>
      <dgm:spPr/>
      <dgm:t>
        <a:bodyPr/>
        <a:lstStyle/>
        <a:p>
          <a:endParaRPr lang="ro-RO"/>
        </a:p>
      </dgm:t>
    </dgm:pt>
    <dgm:pt modelId="{DE27E91D-66F1-4420-B001-203989AEDC9C}" type="sibTrans" cxnId="{F6C5BB4B-2F72-436D-B30F-D7567CF5898F}">
      <dgm:prSet/>
      <dgm:spPr/>
      <dgm:t>
        <a:bodyPr/>
        <a:lstStyle/>
        <a:p>
          <a:endParaRPr lang="ro-RO"/>
        </a:p>
      </dgm:t>
    </dgm:pt>
    <dgm:pt modelId="{A10A4B58-8A88-46F2-8E2B-3828C9009F40}">
      <dgm:prSet phldrT="[Text]" phldr="0"/>
      <dgm:spPr/>
      <dgm:t>
        <a:bodyPr/>
        <a:lstStyle/>
        <a:p>
          <a:r>
            <a:rPr lang="ro-RO">
              <a:latin typeface="Franklin Gothic Heavy"/>
            </a:rPr>
            <a:t>Implementare</a:t>
          </a:r>
          <a:endParaRPr lang="ro-RO"/>
        </a:p>
      </dgm:t>
    </dgm:pt>
    <dgm:pt modelId="{4DD74B9B-AC41-4104-9F32-D662EF6CB57B}" type="parTrans" cxnId="{6FEC55DC-5D1C-4AE1-AF13-A73828CCBBF5}">
      <dgm:prSet/>
      <dgm:spPr/>
      <dgm:t>
        <a:bodyPr/>
        <a:lstStyle/>
        <a:p>
          <a:endParaRPr lang="ro-RO"/>
        </a:p>
      </dgm:t>
    </dgm:pt>
    <dgm:pt modelId="{8616DAA1-800C-4A82-B763-79C08A631CC8}" type="sibTrans" cxnId="{6FEC55DC-5D1C-4AE1-AF13-A73828CCBBF5}">
      <dgm:prSet/>
      <dgm:spPr/>
      <dgm:t>
        <a:bodyPr/>
        <a:lstStyle/>
        <a:p>
          <a:endParaRPr lang="ro-RO"/>
        </a:p>
      </dgm:t>
    </dgm:pt>
    <dgm:pt modelId="{CBE0A779-08A8-4542-A34E-3C47D130E245}">
      <dgm:prSet phldrT="[Text]" phldr="0"/>
      <dgm:spPr/>
      <dgm:t>
        <a:bodyPr/>
        <a:lstStyle/>
        <a:p>
          <a:r>
            <a:rPr lang="ro-RO">
              <a:latin typeface="Franklin Gothic Heavy"/>
            </a:rPr>
            <a:t>Analiză</a:t>
          </a:r>
          <a:endParaRPr lang="ro-RO"/>
        </a:p>
      </dgm:t>
    </dgm:pt>
    <dgm:pt modelId="{8094D97D-9F43-4BC0-A3DF-6E3A0139104E}" type="parTrans" cxnId="{D3FD36B3-1379-4063-B5A6-63A9780744D2}">
      <dgm:prSet/>
      <dgm:spPr/>
      <dgm:t>
        <a:bodyPr/>
        <a:lstStyle/>
        <a:p>
          <a:endParaRPr lang="ro-RO"/>
        </a:p>
      </dgm:t>
    </dgm:pt>
    <dgm:pt modelId="{92A50C5F-BC85-4601-97DA-8A73F3B732EF}" type="sibTrans" cxnId="{D3FD36B3-1379-4063-B5A6-63A9780744D2}">
      <dgm:prSet/>
      <dgm:spPr/>
      <dgm:t>
        <a:bodyPr/>
        <a:lstStyle/>
        <a:p>
          <a:endParaRPr lang="ro-RO"/>
        </a:p>
      </dgm:t>
    </dgm:pt>
    <dgm:pt modelId="{FAE65D99-3E04-4875-9741-EC6F3CCBF47B}" type="pres">
      <dgm:prSet presAssocID="{3A4B7D56-2895-487A-87F2-F3537934EBB8}" presName="diagram" presStyleCnt="0">
        <dgm:presLayoutVars>
          <dgm:dir val="rev"/>
          <dgm:resizeHandles val="exact"/>
        </dgm:presLayoutVars>
      </dgm:prSet>
      <dgm:spPr/>
    </dgm:pt>
    <dgm:pt modelId="{4EA38265-21A8-44EF-807B-33A2250EBF4F}" type="pres">
      <dgm:prSet presAssocID="{A0D4E556-1E25-405E-B84D-A0C619FACD04}" presName="node" presStyleLbl="node1" presStyleIdx="0" presStyleCnt="5">
        <dgm:presLayoutVars>
          <dgm:bulletEnabled val="1"/>
        </dgm:presLayoutVars>
      </dgm:prSet>
      <dgm:spPr/>
    </dgm:pt>
    <dgm:pt modelId="{68AA2F7E-4929-489B-890A-B245F50504B7}" type="pres">
      <dgm:prSet presAssocID="{F4BCD427-FA2C-46C8-AC49-FF68B3BCD629}" presName="sibTrans" presStyleLbl="sibTrans2D1" presStyleIdx="0" presStyleCnt="4"/>
      <dgm:spPr/>
    </dgm:pt>
    <dgm:pt modelId="{4DB34A19-A19D-49A5-B47E-F5757258A4BE}" type="pres">
      <dgm:prSet presAssocID="{F4BCD427-FA2C-46C8-AC49-FF68B3BCD629}" presName="connectorText" presStyleLbl="sibTrans2D1" presStyleIdx="0" presStyleCnt="4"/>
      <dgm:spPr/>
    </dgm:pt>
    <dgm:pt modelId="{1892E7F7-1CC7-4DA1-9FF5-1F9CFCEB868D}" type="pres">
      <dgm:prSet presAssocID="{F43087EA-C9D3-4A33-B6D0-6CF7362131CC}" presName="node" presStyleLbl="node1" presStyleIdx="1" presStyleCnt="5">
        <dgm:presLayoutVars>
          <dgm:bulletEnabled val="1"/>
        </dgm:presLayoutVars>
      </dgm:prSet>
      <dgm:spPr/>
    </dgm:pt>
    <dgm:pt modelId="{5DC41E53-6068-4D7F-8BF0-F17E52D194E5}" type="pres">
      <dgm:prSet presAssocID="{07CADB8E-2BCD-40E0-A4AA-12D0DFC2B2A9}" presName="sibTrans" presStyleLbl="sibTrans2D1" presStyleIdx="1" presStyleCnt="4"/>
      <dgm:spPr/>
    </dgm:pt>
    <dgm:pt modelId="{09A1E62A-2159-496D-B2DD-26A3B1847AC7}" type="pres">
      <dgm:prSet presAssocID="{07CADB8E-2BCD-40E0-A4AA-12D0DFC2B2A9}" presName="connectorText" presStyleLbl="sibTrans2D1" presStyleIdx="1" presStyleCnt="4"/>
      <dgm:spPr/>
    </dgm:pt>
    <dgm:pt modelId="{D621EC74-A422-4F48-AFCC-B748ABCFF89E}" type="pres">
      <dgm:prSet presAssocID="{33EF5DAD-291C-4C5A-BC11-EC1D746A96C9}" presName="node" presStyleLbl="node1" presStyleIdx="2" presStyleCnt="5">
        <dgm:presLayoutVars>
          <dgm:bulletEnabled val="1"/>
        </dgm:presLayoutVars>
      </dgm:prSet>
      <dgm:spPr/>
    </dgm:pt>
    <dgm:pt modelId="{F01F782B-2B10-427E-B428-D39C78BA34F6}" type="pres">
      <dgm:prSet presAssocID="{DE27E91D-66F1-4420-B001-203989AEDC9C}" presName="sibTrans" presStyleLbl="sibTrans2D1" presStyleIdx="2" presStyleCnt="4"/>
      <dgm:spPr/>
    </dgm:pt>
    <dgm:pt modelId="{BFA4E1FC-6A75-410E-9A08-991CE6F74C72}" type="pres">
      <dgm:prSet presAssocID="{DE27E91D-66F1-4420-B001-203989AEDC9C}" presName="connectorText" presStyleLbl="sibTrans2D1" presStyleIdx="2" presStyleCnt="4"/>
      <dgm:spPr/>
    </dgm:pt>
    <dgm:pt modelId="{930E69FD-0894-4BB4-B44B-E053CB7666CE}" type="pres">
      <dgm:prSet presAssocID="{A10A4B58-8A88-46F2-8E2B-3828C9009F40}" presName="node" presStyleLbl="node1" presStyleIdx="3" presStyleCnt="5">
        <dgm:presLayoutVars>
          <dgm:bulletEnabled val="1"/>
        </dgm:presLayoutVars>
      </dgm:prSet>
      <dgm:spPr/>
    </dgm:pt>
    <dgm:pt modelId="{F14326FB-5BF0-4926-8CA0-47FFDD588EA8}" type="pres">
      <dgm:prSet presAssocID="{8616DAA1-800C-4A82-B763-79C08A631CC8}" presName="sibTrans" presStyleLbl="sibTrans2D1" presStyleIdx="3" presStyleCnt="4"/>
      <dgm:spPr/>
    </dgm:pt>
    <dgm:pt modelId="{6DB1D829-40A0-4752-B48A-5BFC18D2F8B4}" type="pres">
      <dgm:prSet presAssocID="{8616DAA1-800C-4A82-B763-79C08A631CC8}" presName="connectorText" presStyleLbl="sibTrans2D1" presStyleIdx="3" presStyleCnt="4"/>
      <dgm:spPr/>
    </dgm:pt>
    <dgm:pt modelId="{23881647-8041-48EE-8B88-A7DB10D91E0F}" type="pres">
      <dgm:prSet presAssocID="{CBE0A779-08A8-4542-A34E-3C47D130E245}" presName="node" presStyleLbl="node1" presStyleIdx="4" presStyleCnt="5">
        <dgm:presLayoutVars>
          <dgm:bulletEnabled val="1"/>
        </dgm:presLayoutVars>
      </dgm:prSet>
      <dgm:spPr/>
    </dgm:pt>
  </dgm:ptLst>
  <dgm:cxnLst>
    <dgm:cxn modelId="{EAB2320A-8A92-41DD-8CB1-0F4831A7E4D9}" srcId="{3A4B7D56-2895-487A-87F2-F3537934EBB8}" destId="{F43087EA-C9D3-4A33-B6D0-6CF7362131CC}" srcOrd="1" destOrd="0" parTransId="{9E31233E-2EA2-4CD1-8517-BF6D92056747}" sibTransId="{07CADB8E-2BCD-40E0-A4AA-12D0DFC2B2A9}"/>
    <dgm:cxn modelId="{5EDFEB15-588C-4729-90A2-74C0F2528B44}" type="presOf" srcId="{3A4B7D56-2895-487A-87F2-F3537934EBB8}" destId="{FAE65D99-3E04-4875-9741-EC6F3CCBF47B}" srcOrd="0" destOrd="0" presId="urn:microsoft.com/office/officeart/2005/8/layout/process5"/>
    <dgm:cxn modelId="{5AC26722-BC7B-4C51-8375-F99B326A1B5F}" type="presOf" srcId="{A0D4E556-1E25-405E-B84D-A0C619FACD04}" destId="{4EA38265-21A8-44EF-807B-33A2250EBF4F}" srcOrd="0" destOrd="0" presId="urn:microsoft.com/office/officeart/2005/8/layout/process5"/>
    <dgm:cxn modelId="{2B090B6A-DDE1-4764-8B5C-ADABE9A205EB}" type="presOf" srcId="{A10A4B58-8A88-46F2-8E2B-3828C9009F40}" destId="{930E69FD-0894-4BB4-B44B-E053CB7666CE}" srcOrd="0" destOrd="0" presId="urn:microsoft.com/office/officeart/2005/8/layout/process5"/>
    <dgm:cxn modelId="{F6C5BB4B-2F72-436D-B30F-D7567CF5898F}" srcId="{3A4B7D56-2895-487A-87F2-F3537934EBB8}" destId="{33EF5DAD-291C-4C5A-BC11-EC1D746A96C9}" srcOrd="2" destOrd="0" parTransId="{CCA11D45-96F3-410E-A947-172AD59A81C4}" sibTransId="{DE27E91D-66F1-4420-B001-203989AEDC9C}"/>
    <dgm:cxn modelId="{BAFB9058-A0F0-4C9D-9869-12EBC9C0DCE6}" type="presOf" srcId="{F4BCD427-FA2C-46C8-AC49-FF68B3BCD629}" destId="{4DB34A19-A19D-49A5-B47E-F5757258A4BE}" srcOrd="1" destOrd="0" presId="urn:microsoft.com/office/officeart/2005/8/layout/process5"/>
    <dgm:cxn modelId="{FD03EC59-3312-4D75-A194-141D30669F33}" type="presOf" srcId="{F43087EA-C9D3-4A33-B6D0-6CF7362131CC}" destId="{1892E7F7-1CC7-4DA1-9FF5-1F9CFCEB868D}" srcOrd="0" destOrd="0" presId="urn:microsoft.com/office/officeart/2005/8/layout/process5"/>
    <dgm:cxn modelId="{5365CD7D-7AD6-4DB9-91D6-174CC12FD845}" type="presOf" srcId="{F4BCD427-FA2C-46C8-AC49-FF68B3BCD629}" destId="{68AA2F7E-4929-489B-890A-B245F50504B7}" srcOrd="0" destOrd="0" presId="urn:microsoft.com/office/officeart/2005/8/layout/process5"/>
    <dgm:cxn modelId="{70BB7C7E-8361-48D4-915E-EA1C350F92E8}" type="presOf" srcId="{07CADB8E-2BCD-40E0-A4AA-12D0DFC2B2A9}" destId="{09A1E62A-2159-496D-B2DD-26A3B1847AC7}" srcOrd="1" destOrd="0" presId="urn:microsoft.com/office/officeart/2005/8/layout/process5"/>
    <dgm:cxn modelId="{FC98BF82-7DF8-4D39-B42C-6E36551128F7}" type="presOf" srcId="{DE27E91D-66F1-4420-B001-203989AEDC9C}" destId="{F01F782B-2B10-427E-B428-D39C78BA34F6}" srcOrd="0" destOrd="0" presId="urn:microsoft.com/office/officeart/2005/8/layout/process5"/>
    <dgm:cxn modelId="{635ABF9E-6F2C-40D5-99E8-3744BE76F89A}" type="presOf" srcId="{DE27E91D-66F1-4420-B001-203989AEDC9C}" destId="{BFA4E1FC-6A75-410E-9A08-991CE6F74C72}" srcOrd="1" destOrd="0" presId="urn:microsoft.com/office/officeart/2005/8/layout/process5"/>
    <dgm:cxn modelId="{9C600BA9-F2FF-4654-A02E-79E6EC83DEA1}" type="presOf" srcId="{07CADB8E-2BCD-40E0-A4AA-12D0DFC2B2A9}" destId="{5DC41E53-6068-4D7F-8BF0-F17E52D194E5}" srcOrd="0" destOrd="0" presId="urn:microsoft.com/office/officeart/2005/8/layout/process5"/>
    <dgm:cxn modelId="{D3FD36B3-1379-4063-B5A6-63A9780744D2}" srcId="{3A4B7D56-2895-487A-87F2-F3537934EBB8}" destId="{CBE0A779-08A8-4542-A34E-3C47D130E245}" srcOrd="4" destOrd="0" parTransId="{8094D97D-9F43-4BC0-A3DF-6E3A0139104E}" sibTransId="{92A50C5F-BC85-4601-97DA-8A73F3B732EF}"/>
    <dgm:cxn modelId="{BB1CBAB4-2969-4414-B159-614999ECA03D}" type="presOf" srcId="{8616DAA1-800C-4A82-B763-79C08A631CC8}" destId="{F14326FB-5BF0-4926-8CA0-47FFDD588EA8}" srcOrd="0" destOrd="0" presId="urn:microsoft.com/office/officeart/2005/8/layout/process5"/>
    <dgm:cxn modelId="{9E1E74D6-E64C-4053-A692-96DCAFADCC01}" type="presOf" srcId="{CBE0A779-08A8-4542-A34E-3C47D130E245}" destId="{23881647-8041-48EE-8B88-A7DB10D91E0F}" srcOrd="0" destOrd="0" presId="urn:microsoft.com/office/officeart/2005/8/layout/process5"/>
    <dgm:cxn modelId="{6FEC55DC-5D1C-4AE1-AF13-A73828CCBBF5}" srcId="{3A4B7D56-2895-487A-87F2-F3537934EBB8}" destId="{A10A4B58-8A88-46F2-8E2B-3828C9009F40}" srcOrd="3" destOrd="0" parTransId="{4DD74B9B-AC41-4104-9F32-D662EF6CB57B}" sibTransId="{8616DAA1-800C-4A82-B763-79C08A631CC8}"/>
    <dgm:cxn modelId="{B3DCC0E4-A589-4AD2-BF39-891477BA23E9}" srcId="{3A4B7D56-2895-487A-87F2-F3537934EBB8}" destId="{A0D4E556-1E25-405E-B84D-A0C619FACD04}" srcOrd="0" destOrd="0" parTransId="{DD2D6DD6-157F-49CC-B1BF-E9D30A44F169}" sibTransId="{F4BCD427-FA2C-46C8-AC49-FF68B3BCD629}"/>
    <dgm:cxn modelId="{FB9BA3F6-CAEC-4E81-8580-1AC5FFD20965}" type="presOf" srcId="{8616DAA1-800C-4A82-B763-79C08A631CC8}" destId="{6DB1D829-40A0-4752-B48A-5BFC18D2F8B4}" srcOrd="1" destOrd="0" presId="urn:microsoft.com/office/officeart/2005/8/layout/process5"/>
    <dgm:cxn modelId="{F041BAFC-48A2-497E-A30B-95FB3268F10A}" type="presOf" srcId="{33EF5DAD-291C-4C5A-BC11-EC1D746A96C9}" destId="{D621EC74-A422-4F48-AFCC-B748ABCFF89E}" srcOrd="0" destOrd="0" presId="urn:microsoft.com/office/officeart/2005/8/layout/process5"/>
    <dgm:cxn modelId="{E439F9BD-FA20-4AE4-A36B-1634E491BE2C}" type="presParOf" srcId="{FAE65D99-3E04-4875-9741-EC6F3CCBF47B}" destId="{4EA38265-21A8-44EF-807B-33A2250EBF4F}" srcOrd="0" destOrd="0" presId="urn:microsoft.com/office/officeart/2005/8/layout/process5"/>
    <dgm:cxn modelId="{40A66988-505D-4A6A-B5C8-D56FC36E45D6}" type="presParOf" srcId="{FAE65D99-3E04-4875-9741-EC6F3CCBF47B}" destId="{68AA2F7E-4929-489B-890A-B245F50504B7}" srcOrd="1" destOrd="0" presId="urn:microsoft.com/office/officeart/2005/8/layout/process5"/>
    <dgm:cxn modelId="{D694216C-FD47-463D-B060-402A4A56BC1E}" type="presParOf" srcId="{68AA2F7E-4929-489B-890A-B245F50504B7}" destId="{4DB34A19-A19D-49A5-B47E-F5757258A4BE}" srcOrd="0" destOrd="0" presId="urn:microsoft.com/office/officeart/2005/8/layout/process5"/>
    <dgm:cxn modelId="{ED4562B3-214E-4A38-8D05-89510AF501D2}" type="presParOf" srcId="{FAE65D99-3E04-4875-9741-EC6F3CCBF47B}" destId="{1892E7F7-1CC7-4DA1-9FF5-1F9CFCEB868D}" srcOrd="2" destOrd="0" presId="urn:microsoft.com/office/officeart/2005/8/layout/process5"/>
    <dgm:cxn modelId="{E0A4EFC5-1DC7-4479-804D-D2A6C02494B0}" type="presParOf" srcId="{FAE65D99-3E04-4875-9741-EC6F3CCBF47B}" destId="{5DC41E53-6068-4D7F-8BF0-F17E52D194E5}" srcOrd="3" destOrd="0" presId="urn:microsoft.com/office/officeart/2005/8/layout/process5"/>
    <dgm:cxn modelId="{EB1D0BD6-27F6-48A6-AF4B-FBDE3A6AA19F}" type="presParOf" srcId="{5DC41E53-6068-4D7F-8BF0-F17E52D194E5}" destId="{09A1E62A-2159-496D-B2DD-26A3B1847AC7}" srcOrd="0" destOrd="0" presId="urn:microsoft.com/office/officeart/2005/8/layout/process5"/>
    <dgm:cxn modelId="{AAEC4732-0A7B-4425-B5C7-00C1B9583F6C}" type="presParOf" srcId="{FAE65D99-3E04-4875-9741-EC6F3CCBF47B}" destId="{D621EC74-A422-4F48-AFCC-B748ABCFF89E}" srcOrd="4" destOrd="0" presId="urn:microsoft.com/office/officeart/2005/8/layout/process5"/>
    <dgm:cxn modelId="{68C69B65-26E3-4E4F-834C-1BFE0BE407C5}" type="presParOf" srcId="{FAE65D99-3E04-4875-9741-EC6F3CCBF47B}" destId="{F01F782B-2B10-427E-B428-D39C78BA34F6}" srcOrd="5" destOrd="0" presId="urn:microsoft.com/office/officeart/2005/8/layout/process5"/>
    <dgm:cxn modelId="{0EA7EF24-BEEE-4A03-B0BC-C6C503E64603}" type="presParOf" srcId="{F01F782B-2B10-427E-B428-D39C78BA34F6}" destId="{BFA4E1FC-6A75-410E-9A08-991CE6F74C72}" srcOrd="0" destOrd="0" presId="urn:microsoft.com/office/officeart/2005/8/layout/process5"/>
    <dgm:cxn modelId="{158F4105-3D76-4D96-B7F4-124D5CE7F2BF}" type="presParOf" srcId="{FAE65D99-3E04-4875-9741-EC6F3CCBF47B}" destId="{930E69FD-0894-4BB4-B44B-E053CB7666CE}" srcOrd="6" destOrd="0" presId="urn:microsoft.com/office/officeart/2005/8/layout/process5"/>
    <dgm:cxn modelId="{C5A91430-FB56-4618-B18A-2AA6C0FACE39}" type="presParOf" srcId="{FAE65D99-3E04-4875-9741-EC6F3CCBF47B}" destId="{F14326FB-5BF0-4926-8CA0-47FFDD588EA8}" srcOrd="7" destOrd="0" presId="urn:microsoft.com/office/officeart/2005/8/layout/process5"/>
    <dgm:cxn modelId="{D230B63F-08EB-41A2-A960-0F2DE95143A8}" type="presParOf" srcId="{F14326FB-5BF0-4926-8CA0-47FFDD588EA8}" destId="{6DB1D829-40A0-4752-B48A-5BFC18D2F8B4}" srcOrd="0" destOrd="0" presId="urn:microsoft.com/office/officeart/2005/8/layout/process5"/>
    <dgm:cxn modelId="{4763B72C-281C-4FCA-A947-C735E717E5F1}" type="presParOf" srcId="{FAE65D99-3E04-4875-9741-EC6F3CCBF47B}" destId="{23881647-8041-48EE-8B88-A7DB10D91E0F}" srcOrd="8"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A38265-21A8-44EF-807B-33A2250EBF4F}">
      <dsp:nvSpPr>
        <dsp:cNvPr id="0" name=""/>
        <dsp:cNvSpPr/>
      </dsp:nvSpPr>
      <dsp:spPr>
        <a:xfrm>
          <a:off x="2925378" y="1175"/>
          <a:ext cx="1609390" cy="9656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ro-RO" sz="1600" kern="1200">
              <a:latin typeface="Franklin Gothic Heavy"/>
            </a:rPr>
            <a:t>Cercetare</a:t>
          </a:r>
          <a:endParaRPr lang="ro-RO" sz="1600" kern="1200"/>
        </a:p>
      </dsp:txBody>
      <dsp:txXfrm>
        <a:off x="2953660" y="29457"/>
        <a:ext cx="1552826" cy="909070"/>
      </dsp:txXfrm>
    </dsp:sp>
    <dsp:sp modelId="{68AA2F7E-4929-489B-890A-B245F50504B7}">
      <dsp:nvSpPr>
        <dsp:cNvPr id="0" name=""/>
        <dsp:cNvSpPr/>
      </dsp:nvSpPr>
      <dsp:spPr>
        <a:xfrm rot="10800000">
          <a:off x="2442560" y="284428"/>
          <a:ext cx="341190" cy="39912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ro-RO" sz="1300" kern="1200"/>
        </a:p>
      </dsp:txBody>
      <dsp:txXfrm rot="10800000">
        <a:off x="2544917" y="364254"/>
        <a:ext cx="238833" cy="239476"/>
      </dsp:txXfrm>
    </dsp:sp>
    <dsp:sp modelId="{1892E7F7-1CC7-4DA1-9FF5-1F9CFCEB868D}">
      <dsp:nvSpPr>
        <dsp:cNvPr id="0" name=""/>
        <dsp:cNvSpPr/>
      </dsp:nvSpPr>
      <dsp:spPr>
        <a:xfrm>
          <a:off x="672231" y="1175"/>
          <a:ext cx="1609390" cy="9656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ro-RO" sz="1600" kern="1200">
              <a:latin typeface="Franklin Gothic Heavy"/>
            </a:rPr>
            <a:t>Sinteză</a:t>
          </a:r>
          <a:endParaRPr lang="ro-RO" sz="1600" kern="1200"/>
        </a:p>
      </dsp:txBody>
      <dsp:txXfrm>
        <a:off x="700513" y="29457"/>
        <a:ext cx="1552826" cy="909070"/>
      </dsp:txXfrm>
    </dsp:sp>
    <dsp:sp modelId="{5DC41E53-6068-4D7F-8BF0-F17E52D194E5}">
      <dsp:nvSpPr>
        <dsp:cNvPr id="0" name=""/>
        <dsp:cNvSpPr/>
      </dsp:nvSpPr>
      <dsp:spPr>
        <a:xfrm rot="5400000">
          <a:off x="1306331" y="1079467"/>
          <a:ext cx="341190" cy="39912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ro-RO" sz="1300" kern="1200"/>
        </a:p>
      </dsp:txBody>
      <dsp:txXfrm rot="-5400000">
        <a:off x="1357189" y="1108436"/>
        <a:ext cx="239476" cy="238833"/>
      </dsp:txXfrm>
    </dsp:sp>
    <dsp:sp modelId="{D621EC74-A422-4F48-AFCC-B748ABCFF89E}">
      <dsp:nvSpPr>
        <dsp:cNvPr id="0" name=""/>
        <dsp:cNvSpPr/>
      </dsp:nvSpPr>
      <dsp:spPr>
        <a:xfrm>
          <a:off x="672231" y="1610565"/>
          <a:ext cx="1609390" cy="9656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ro-RO" sz="1600" kern="1200">
              <a:latin typeface="Franklin Gothic Heavy"/>
            </a:rPr>
            <a:t>Propunere</a:t>
          </a:r>
          <a:endParaRPr lang="ro-RO" sz="1600" kern="1200"/>
        </a:p>
      </dsp:txBody>
      <dsp:txXfrm>
        <a:off x="700513" y="1638847"/>
        <a:ext cx="1552826" cy="909070"/>
      </dsp:txXfrm>
    </dsp:sp>
    <dsp:sp modelId="{F01F782B-2B10-427E-B428-D39C78BA34F6}">
      <dsp:nvSpPr>
        <dsp:cNvPr id="0" name=""/>
        <dsp:cNvSpPr/>
      </dsp:nvSpPr>
      <dsp:spPr>
        <a:xfrm>
          <a:off x="2423248" y="1893818"/>
          <a:ext cx="341190" cy="39912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ro-RO" sz="1300" kern="1200"/>
        </a:p>
      </dsp:txBody>
      <dsp:txXfrm>
        <a:off x="2423248" y="1973644"/>
        <a:ext cx="238833" cy="239476"/>
      </dsp:txXfrm>
    </dsp:sp>
    <dsp:sp modelId="{930E69FD-0894-4BB4-B44B-E053CB7666CE}">
      <dsp:nvSpPr>
        <dsp:cNvPr id="0" name=""/>
        <dsp:cNvSpPr/>
      </dsp:nvSpPr>
      <dsp:spPr>
        <a:xfrm>
          <a:off x="2925378" y="1610565"/>
          <a:ext cx="1609390" cy="9656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ro-RO" sz="1600" kern="1200">
              <a:latin typeface="Franklin Gothic Heavy"/>
            </a:rPr>
            <a:t>Implementare</a:t>
          </a:r>
          <a:endParaRPr lang="ro-RO" sz="1600" kern="1200"/>
        </a:p>
      </dsp:txBody>
      <dsp:txXfrm>
        <a:off x="2953660" y="1638847"/>
        <a:ext cx="1552826" cy="909070"/>
      </dsp:txXfrm>
    </dsp:sp>
    <dsp:sp modelId="{F14326FB-5BF0-4926-8CA0-47FFDD588EA8}">
      <dsp:nvSpPr>
        <dsp:cNvPr id="0" name=""/>
        <dsp:cNvSpPr/>
      </dsp:nvSpPr>
      <dsp:spPr>
        <a:xfrm rot="5400000">
          <a:off x="3559477" y="2688857"/>
          <a:ext cx="341190" cy="39912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ro-RO" sz="1300" kern="1200"/>
        </a:p>
      </dsp:txBody>
      <dsp:txXfrm rot="-5400000">
        <a:off x="3610335" y="2717826"/>
        <a:ext cx="239476" cy="238833"/>
      </dsp:txXfrm>
    </dsp:sp>
    <dsp:sp modelId="{23881647-8041-48EE-8B88-A7DB10D91E0F}">
      <dsp:nvSpPr>
        <dsp:cNvPr id="0" name=""/>
        <dsp:cNvSpPr/>
      </dsp:nvSpPr>
      <dsp:spPr>
        <a:xfrm>
          <a:off x="2925378" y="3219956"/>
          <a:ext cx="1609390" cy="9656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ro-RO" sz="1600" kern="1200">
              <a:latin typeface="Franklin Gothic Heavy"/>
            </a:rPr>
            <a:t>Analiză</a:t>
          </a:r>
          <a:endParaRPr lang="ro-RO" sz="1600" kern="1200"/>
        </a:p>
      </dsp:txBody>
      <dsp:txXfrm>
        <a:off x="2953660" y="3248238"/>
        <a:ext cx="1552826" cy="909070"/>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ubstituent ante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o-RO"/>
          </a:p>
        </p:txBody>
      </p:sp>
      <p:sp>
        <p:nvSpPr>
          <p:cNvPr id="3" name="Substituent dată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623851-94BB-491F-9157-015A3C5729E8}" type="datetimeFigureOut">
              <a:t>03.07.2024</a:t>
            </a:fld>
            <a:endParaRPr lang="ro-RO"/>
          </a:p>
        </p:txBody>
      </p:sp>
      <p:sp>
        <p:nvSpPr>
          <p:cNvPr id="4" name="Substituent imagine diapozitiv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o-RO"/>
          </a:p>
        </p:txBody>
      </p:sp>
      <p:sp>
        <p:nvSpPr>
          <p:cNvPr id="5" name="Substituent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p>
        </p:txBody>
      </p:sp>
      <p:sp>
        <p:nvSpPr>
          <p:cNvPr id="6" name="Substituent subsol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o-RO"/>
          </a:p>
        </p:txBody>
      </p:sp>
      <p:sp>
        <p:nvSpPr>
          <p:cNvPr id="7" name="Substituent număr diapozitiv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430046-1158-4D06-99B3-D32FCFDD68FA}" type="slidenum">
              <a:t>‹#›</a:t>
            </a:fld>
            <a:endParaRPr lang="ro-RO"/>
          </a:p>
        </p:txBody>
      </p:sp>
    </p:spTree>
    <p:extLst>
      <p:ext uri="{BB962C8B-B14F-4D97-AF65-F5344CB8AC3E}">
        <p14:creationId xmlns:p14="http://schemas.microsoft.com/office/powerpoint/2010/main" val="110545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Sistemele</a:t>
            </a:r>
            <a:r>
              <a:rPr lang="en-US"/>
              <a:t> de </a:t>
            </a:r>
            <a:r>
              <a:rPr lang="en-US" err="1"/>
              <a:t>vot</a:t>
            </a:r>
            <a:r>
              <a:rPr lang="en-US"/>
              <a:t> </a:t>
            </a:r>
            <a:r>
              <a:rPr lang="en-US" err="1"/>
              <a:t>tradiționale</a:t>
            </a:r>
            <a:r>
              <a:rPr lang="en-US"/>
              <a:t> </a:t>
            </a:r>
            <a:r>
              <a:rPr lang="en-US" err="1"/>
              <a:t>prezintă</a:t>
            </a:r>
            <a:r>
              <a:rPr lang="en-US"/>
              <a:t> </a:t>
            </a:r>
            <a:r>
              <a:rPr lang="en-US" err="1"/>
              <a:t>dualitate</a:t>
            </a:r>
            <a:r>
              <a:rPr lang="en-US"/>
              <a:t> </a:t>
            </a:r>
            <a:r>
              <a:rPr lang="en-US" err="1"/>
              <a:t>dintr</a:t>
            </a:r>
            <a:r>
              <a:rPr lang="en-US"/>
              <a:t>-o </a:t>
            </a:r>
            <a:r>
              <a:rPr lang="en-US" err="1"/>
              <a:t>perspectivă</a:t>
            </a:r>
            <a:r>
              <a:rPr lang="en-US"/>
              <a:t> </a:t>
            </a:r>
            <a:r>
              <a:rPr lang="en-US" err="1"/>
              <a:t>negativă</a:t>
            </a:r>
            <a:r>
              <a:rPr lang="en-US"/>
              <a:t>, a </a:t>
            </a:r>
            <a:r>
              <a:rPr lang="en-US" err="1"/>
              <a:t>slăbiciunilor</a:t>
            </a:r>
            <a:r>
              <a:rPr lang="en-US"/>
              <a:t>. Din </a:t>
            </a:r>
            <a:r>
              <a:rPr lang="en-US" err="1"/>
              <a:t>punct</a:t>
            </a:r>
            <a:r>
              <a:rPr lang="en-US"/>
              <a:t> de </a:t>
            </a:r>
            <a:r>
              <a:rPr lang="en-US" err="1"/>
              <a:t>vedere</a:t>
            </a:r>
            <a:r>
              <a:rPr lang="en-US"/>
              <a:t> legal </a:t>
            </a:r>
            <a:r>
              <a:rPr lang="en-US" err="1"/>
              <a:t>aceasta</a:t>
            </a:r>
            <a:r>
              <a:rPr lang="en-US"/>
              <a:t> </a:t>
            </a:r>
            <a:r>
              <a:rPr lang="en-US" err="1"/>
              <a:t>poate</a:t>
            </a:r>
            <a:r>
              <a:rPr lang="en-US"/>
              <a:t> conduce </a:t>
            </a:r>
            <a:r>
              <a:rPr lang="en-US" err="1"/>
              <a:t>ușor</a:t>
            </a:r>
            <a:r>
              <a:rPr lang="en-US"/>
              <a:t> </a:t>
            </a:r>
            <a:r>
              <a:rPr lang="en-US" err="1"/>
              <a:t>spre</a:t>
            </a:r>
            <a:r>
              <a:rPr lang="en-US"/>
              <a:t> </a:t>
            </a:r>
            <a:r>
              <a:rPr lang="en-US" err="1"/>
              <a:t>fraudă</a:t>
            </a:r>
            <a:r>
              <a:rPr lang="en-US"/>
              <a:t>, </a:t>
            </a:r>
            <a:r>
              <a:rPr lang="en-US" err="1"/>
              <a:t>falsificarea</a:t>
            </a:r>
            <a:r>
              <a:rPr lang="en-US"/>
              <a:t> </a:t>
            </a:r>
            <a:r>
              <a:rPr lang="en-US" err="1"/>
              <a:t>eventuală</a:t>
            </a:r>
            <a:r>
              <a:rPr lang="en-US"/>
              <a:t> a </a:t>
            </a:r>
            <a:r>
              <a:rPr lang="en-US" err="1"/>
              <a:t>voturilor</a:t>
            </a:r>
            <a:r>
              <a:rPr lang="en-US"/>
              <a:t>, </a:t>
            </a:r>
            <a:r>
              <a:rPr lang="en-US" err="1"/>
              <a:t>iar</a:t>
            </a:r>
            <a:r>
              <a:rPr lang="en-US"/>
              <a:t> </a:t>
            </a:r>
            <a:r>
              <a:rPr lang="en-US" err="1"/>
              <a:t>paralela</a:t>
            </a:r>
            <a:r>
              <a:rPr lang="en-US"/>
              <a:t> se </a:t>
            </a:r>
            <a:r>
              <a:rPr lang="en-US" err="1"/>
              <a:t>construiește</a:t>
            </a:r>
            <a:r>
              <a:rPr lang="en-US"/>
              <a:t> </a:t>
            </a:r>
            <a:r>
              <a:rPr lang="en-US" err="1"/>
              <a:t>și</a:t>
            </a:r>
            <a:r>
              <a:rPr lang="en-US"/>
              <a:t> din </a:t>
            </a:r>
            <a:r>
              <a:rPr lang="en-US" err="1"/>
              <a:t>punct</a:t>
            </a:r>
            <a:r>
              <a:rPr lang="en-US"/>
              <a:t> de </a:t>
            </a:r>
            <a:r>
              <a:rPr lang="en-US" err="1"/>
              <a:t>vedere</a:t>
            </a:r>
            <a:r>
              <a:rPr lang="en-US"/>
              <a:t> social </a:t>
            </a:r>
            <a:r>
              <a:rPr lang="en-US" err="1"/>
              <a:t>intervenind</a:t>
            </a:r>
            <a:r>
              <a:rPr lang="en-US"/>
              <a:t> </a:t>
            </a:r>
            <a:r>
              <a:rPr lang="en-US" err="1"/>
              <a:t>lipsa</a:t>
            </a:r>
            <a:r>
              <a:rPr lang="en-US"/>
              <a:t> </a:t>
            </a:r>
            <a:r>
              <a:rPr lang="en-US" err="1"/>
              <a:t>încrederii</a:t>
            </a:r>
            <a:r>
              <a:rPr lang="en-US"/>
              <a:t> </a:t>
            </a:r>
            <a:r>
              <a:rPr lang="en-US" err="1"/>
              <a:t>alegătorului</a:t>
            </a:r>
            <a:r>
              <a:rPr lang="en-US"/>
              <a:t> </a:t>
            </a:r>
            <a:r>
              <a:rPr lang="en-US" err="1"/>
              <a:t>în</a:t>
            </a:r>
            <a:r>
              <a:rPr lang="en-US"/>
              <a:t> </a:t>
            </a:r>
            <a:r>
              <a:rPr lang="en-US" err="1"/>
              <a:t>ceea</a:t>
            </a:r>
            <a:r>
              <a:rPr lang="en-US"/>
              <a:t> </a:t>
            </a:r>
            <a:r>
              <a:rPr lang="en-US" err="1"/>
              <a:t>ce</a:t>
            </a:r>
            <a:r>
              <a:rPr lang="en-US"/>
              <a:t> </a:t>
            </a:r>
            <a:r>
              <a:rPr lang="en-US" err="1"/>
              <a:t>privește</a:t>
            </a:r>
            <a:r>
              <a:rPr lang="en-US"/>
              <a:t> </a:t>
            </a:r>
            <a:r>
              <a:rPr lang="en-US" err="1"/>
              <a:t>validitatea</a:t>
            </a:r>
            <a:r>
              <a:rPr lang="en-US"/>
              <a:t> </a:t>
            </a:r>
            <a:r>
              <a:rPr lang="en-US" err="1"/>
              <a:t>voturilor</a:t>
            </a:r>
            <a:r>
              <a:rPr lang="en-US"/>
              <a:t>. </a:t>
            </a:r>
            <a:endParaRPr lang="en-US">
              <a:ea typeface="Calibri"/>
              <a:cs typeface="Calibri"/>
            </a:endParaRPr>
          </a:p>
        </p:txBody>
      </p:sp>
      <p:sp>
        <p:nvSpPr>
          <p:cNvPr id="4" name="Substituent număr diapozitiv 3"/>
          <p:cNvSpPr>
            <a:spLocks noGrp="1"/>
          </p:cNvSpPr>
          <p:nvPr>
            <p:ph type="sldNum" sz="quarter" idx="5"/>
          </p:nvPr>
        </p:nvSpPr>
        <p:spPr/>
        <p:txBody>
          <a:bodyPr/>
          <a:lstStyle/>
          <a:p>
            <a:fld id="{4B430046-1158-4D06-99B3-D32FCFDD68FA}" type="slidenum">
              <a:t>2</a:t>
            </a:fld>
            <a:endParaRPr lang="ro-RO"/>
          </a:p>
        </p:txBody>
      </p:sp>
    </p:spTree>
    <p:extLst>
      <p:ext uri="{BB962C8B-B14F-4D97-AF65-F5344CB8AC3E}">
        <p14:creationId xmlns:p14="http://schemas.microsoft.com/office/powerpoint/2010/main" val="8288764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Cartela</a:t>
            </a:r>
            <a:r>
              <a:rPr lang="en-US"/>
              <a:t> </a:t>
            </a:r>
            <a:r>
              <a:rPr lang="en-US" err="1"/>
              <a:t>perforată</a:t>
            </a:r>
            <a:r>
              <a:rPr lang="en-US"/>
              <a:t> a </a:t>
            </a:r>
            <a:r>
              <a:rPr lang="en-US" err="1"/>
              <a:t>apărut</a:t>
            </a:r>
            <a:r>
              <a:rPr lang="en-US"/>
              <a:t> </a:t>
            </a:r>
            <a:r>
              <a:rPr lang="en-US" err="1"/>
              <a:t>în</a:t>
            </a:r>
            <a:r>
              <a:rPr lang="en-US"/>
              <a:t> </a:t>
            </a:r>
            <a:r>
              <a:rPr lang="en-US" err="1"/>
              <a:t>anii</a:t>
            </a:r>
            <a:r>
              <a:rPr lang="en-US"/>
              <a:t> 1960, </a:t>
            </a:r>
            <a:r>
              <a:rPr lang="en-US" err="1"/>
              <a:t>acestea</a:t>
            </a:r>
            <a:r>
              <a:rPr lang="en-US"/>
              <a:t> </a:t>
            </a:r>
            <a:r>
              <a:rPr lang="en-US" err="1"/>
              <a:t>erau</a:t>
            </a:r>
            <a:r>
              <a:rPr lang="en-US"/>
              <a:t> </a:t>
            </a:r>
            <a:r>
              <a:rPr lang="en-US" err="1"/>
              <a:t>depozitatea</a:t>
            </a:r>
            <a:r>
              <a:rPr lang="en-US"/>
              <a:t> </a:t>
            </a:r>
            <a:r>
              <a:rPr lang="en-US" err="1"/>
              <a:t>într</a:t>
            </a:r>
            <a:r>
              <a:rPr lang="en-US"/>
              <a:t>-o cutie </a:t>
            </a:r>
            <a:r>
              <a:rPr lang="en-US" err="1"/>
              <a:t>urmând</a:t>
            </a:r>
            <a:r>
              <a:rPr lang="en-US"/>
              <a:t> a fi </a:t>
            </a:r>
            <a:r>
              <a:rPr lang="en-US" err="1"/>
              <a:t>scanate</a:t>
            </a:r>
            <a:r>
              <a:rPr lang="en-US"/>
              <a:t> </a:t>
            </a:r>
            <a:r>
              <a:rPr lang="en-US" err="1"/>
              <a:t>folosind</a:t>
            </a:r>
            <a:r>
              <a:rPr lang="en-US"/>
              <a:t> un </a:t>
            </a:r>
            <a:r>
              <a:rPr lang="en-US" err="1"/>
              <a:t>cititor</a:t>
            </a:r>
            <a:r>
              <a:rPr lang="en-US"/>
              <a:t> specific.</a:t>
            </a:r>
            <a:endParaRPr lang="ro-RO"/>
          </a:p>
          <a:p>
            <a:r>
              <a:rPr lang="en-US"/>
              <a:t> DRE </a:t>
            </a:r>
            <a:r>
              <a:rPr lang="en-US" err="1"/>
              <a:t>este</a:t>
            </a:r>
            <a:r>
              <a:rPr lang="en-US"/>
              <a:t> un </a:t>
            </a:r>
            <a:r>
              <a:rPr lang="en-US" err="1"/>
              <a:t>sistem</a:t>
            </a:r>
            <a:r>
              <a:rPr lang="en-US"/>
              <a:t> de </a:t>
            </a:r>
            <a:r>
              <a:rPr lang="en-US" err="1"/>
              <a:t>vot</a:t>
            </a:r>
            <a:r>
              <a:rPr lang="en-US"/>
              <a:t> electronic </a:t>
            </a:r>
            <a:r>
              <a:rPr lang="en-US" err="1"/>
              <a:t>ce</a:t>
            </a:r>
            <a:r>
              <a:rPr lang="en-US"/>
              <a:t> </a:t>
            </a:r>
            <a:r>
              <a:rPr lang="en-US" err="1"/>
              <a:t>prezintă</a:t>
            </a:r>
            <a:r>
              <a:rPr lang="en-US"/>
              <a:t> </a:t>
            </a:r>
            <a:r>
              <a:rPr lang="en-US" err="1"/>
              <a:t>buletinele</a:t>
            </a:r>
            <a:r>
              <a:rPr lang="en-US"/>
              <a:t> de </a:t>
            </a:r>
            <a:r>
              <a:rPr lang="en-US" err="1"/>
              <a:t>vot</a:t>
            </a:r>
            <a:r>
              <a:rPr lang="en-US"/>
              <a:t> </a:t>
            </a:r>
            <a:r>
              <a:rPr lang="en-US" err="1"/>
              <a:t>și</a:t>
            </a:r>
            <a:r>
              <a:rPr lang="en-US"/>
              <a:t> </a:t>
            </a:r>
            <a:r>
              <a:rPr lang="en-US" err="1"/>
              <a:t>înregistrările</a:t>
            </a:r>
            <a:r>
              <a:rPr lang="en-US"/>
              <a:t> </a:t>
            </a:r>
            <a:r>
              <a:rPr lang="en-US" err="1"/>
              <a:t>votantului</a:t>
            </a:r>
            <a:r>
              <a:rPr lang="en-US"/>
              <a:t> direct pe un calculator, </a:t>
            </a:r>
            <a:r>
              <a:rPr lang="en-US" err="1"/>
              <a:t>acesta</a:t>
            </a:r>
            <a:r>
              <a:rPr lang="en-US"/>
              <a:t> </a:t>
            </a:r>
            <a:r>
              <a:rPr lang="en-US" err="1"/>
              <a:t>interacționând</a:t>
            </a:r>
            <a:r>
              <a:rPr lang="en-US"/>
              <a:t> </a:t>
            </a:r>
            <a:r>
              <a:rPr lang="en-US" err="1"/>
              <a:t>folosind</a:t>
            </a:r>
            <a:r>
              <a:rPr lang="en-US"/>
              <a:t> </a:t>
            </a:r>
            <a:r>
              <a:rPr lang="en-US" err="1"/>
              <a:t>butoane</a:t>
            </a:r>
            <a:r>
              <a:rPr lang="en-US"/>
              <a:t> </a:t>
            </a:r>
            <a:r>
              <a:rPr lang="en-US" err="1"/>
              <a:t>fizice</a:t>
            </a:r>
            <a:r>
              <a:rPr lang="en-US"/>
              <a:t> </a:t>
            </a:r>
            <a:r>
              <a:rPr lang="en-US" err="1"/>
              <a:t>sau</a:t>
            </a:r>
            <a:r>
              <a:rPr lang="en-US"/>
              <a:t> </a:t>
            </a:r>
            <a:r>
              <a:rPr lang="en-US" err="1"/>
              <a:t>ecrane</a:t>
            </a:r>
            <a:r>
              <a:rPr lang="en-US"/>
              <a:t> touch screen. </a:t>
            </a:r>
            <a:endParaRPr lang="ro-RO"/>
          </a:p>
          <a:p>
            <a:r>
              <a:rPr lang="en-US" err="1"/>
              <a:t>Sistemele</a:t>
            </a:r>
            <a:r>
              <a:rPr lang="en-US"/>
              <a:t> de </a:t>
            </a:r>
            <a:r>
              <a:rPr lang="en-US" err="1"/>
              <a:t>scanare</a:t>
            </a:r>
            <a:r>
              <a:rPr lang="en-US"/>
              <a:t> </a:t>
            </a:r>
            <a:r>
              <a:rPr lang="en-US" err="1"/>
              <a:t>optică</a:t>
            </a:r>
            <a:r>
              <a:rPr lang="en-US"/>
              <a:t> </a:t>
            </a:r>
            <a:r>
              <a:rPr lang="en-US" err="1"/>
              <a:t>folosesc</a:t>
            </a:r>
            <a:r>
              <a:rPr lang="en-US"/>
              <a:t> </a:t>
            </a:r>
            <a:r>
              <a:rPr lang="en-US" err="1"/>
              <a:t>calculatoare</a:t>
            </a:r>
            <a:r>
              <a:rPr lang="en-US"/>
              <a:t> </a:t>
            </a:r>
            <a:r>
              <a:rPr lang="en-US" err="1"/>
              <a:t>ce</a:t>
            </a:r>
            <a:r>
              <a:rPr lang="en-US"/>
              <a:t> </a:t>
            </a:r>
            <a:r>
              <a:rPr lang="en-US" err="1"/>
              <a:t>conțin</a:t>
            </a:r>
            <a:r>
              <a:rPr lang="en-US"/>
              <a:t> </a:t>
            </a:r>
            <a:r>
              <a:rPr lang="en-US" err="1"/>
              <a:t>părți</a:t>
            </a:r>
            <a:r>
              <a:rPr lang="en-US"/>
              <a:t> hardware </a:t>
            </a:r>
            <a:r>
              <a:rPr lang="en-US" err="1"/>
              <a:t>si</a:t>
            </a:r>
            <a:r>
              <a:rPr lang="en-US"/>
              <a:t> software </a:t>
            </a:r>
            <a:r>
              <a:rPr lang="en-US" err="1"/>
              <a:t>specifice</a:t>
            </a:r>
            <a:r>
              <a:rPr lang="en-US"/>
              <a:t>, </a:t>
            </a:r>
            <a:r>
              <a:rPr lang="en-US" err="1"/>
              <a:t>alegătorii</a:t>
            </a:r>
            <a:r>
              <a:rPr lang="en-US"/>
              <a:t> </a:t>
            </a:r>
            <a:r>
              <a:rPr lang="en-US" err="1"/>
              <a:t>marchează</a:t>
            </a:r>
            <a:r>
              <a:rPr lang="en-US"/>
              <a:t> </a:t>
            </a:r>
            <a:r>
              <a:rPr lang="en-US" err="1"/>
              <a:t>votul</a:t>
            </a:r>
            <a:r>
              <a:rPr lang="en-US"/>
              <a:t> pe un </a:t>
            </a:r>
            <a:r>
              <a:rPr lang="en-US" err="1"/>
              <a:t>buletin</a:t>
            </a:r>
            <a:r>
              <a:rPr lang="en-US"/>
              <a:t> de </a:t>
            </a:r>
            <a:r>
              <a:rPr lang="en-US" err="1"/>
              <a:t>vot</a:t>
            </a:r>
            <a:r>
              <a:rPr lang="en-US"/>
              <a:t> </a:t>
            </a:r>
            <a:r>
              <a:rPr lang="en-US" err="1"/>
              <a:t>ce</a:t>
            </a:r>
            <a:r>
              <a:rPr lang="en-US"/>
              <a:t> </a:t>
            </a:r>
            <a:r>
              <a:rPr lang="en-US" err="1"/>
              <a:t>poate</a:t>
            </a:r>
            <a:r>
              <a:rPr lang="en-US"/>
              <a:t> fi </a:t>
            </a:r>
            <a:r>
              <a:rPr lang="en-US" err="1"/>
              <a:t>citit</a:t>
            </a:r>
            <a:r>
              <a:rPr lang="en-US"/>
              <a:t> de un </a:t>
            </a:r>
            <a:r>
              <a:rPr lang="en-US" err="1"/>
              <a:t>dispozitiv</a:t>
            </a:r>
            <a:r>
              <a:rPr lang="en-US"/>
              <a:t> </a:t>
            </a:r>
            <a:r>
              <a:rPr lang="en-US" err="1"/>
              <a:t>aceste</a:t>
            </a:r>
            <a:r>
              <a:rPr lang="en-US"/>
              <a:t> </a:t>
            </a:r>
            <a:r>
              <a:rPr lang="en-US" err="1"/>
              <a:t>voturi</a:t>
            </a:r>
            <a:r>
              <a:rPr lang="en-US"/>
              <a:t> </a:t>
            </a:r>
            <a:r>
              <a:rPr lang="en-US" err="1"/>
              <a:t>putând</a:t>
            </a:r>
            <a:r>
              <a:rPr lang="en-US"/>
              <a:t> fi </a:t>
            </a:r>
            <a:r>
              <a:rPr lang="en-US" err="1"/>
              <a:t>scanate</a:t>
            </a:r>
            <a:r>
              <a:rPr lang="en-US"/>
              <a:t> pe loc </a:t>
            </a:r>
            <a:r>
              <a:rPr lang="en-US" err="1"/>
              <a:t>sau</a:t>
            </a:r>
            <a:r>
              <a:rPr lang="en-US"/>
              <a:t> la </a:t>
            </a:r>
            <a:r>
              <a:rPr lang="en-US" err="1"/>
              <a:t>locația</a:t>
            </a:r>
            <a:r>
              <a:rPr lang="en-US"/>
              <a:t> </a:t>
            </a:r>
            <a:r>
              <a:rPr lang="en-US" err="1"/>
              <a:t>centrala</a:t>
            </a:r>
            <a:r>
              <a:rPr lang="en-US"/>
              <a:t>. </a:t>
            </a:r>
            <a:endParaRPr lang="ro-RO"/>
          </a:p>
          <a:p>
            <a:r>
              <a:rPr lang="en-US" err="1"/>
              <a:t>Dispozitivele</a:t>
            </a:r>
            <a:r>
              <a:rPr lang="en-US"/>
              <a:t> de </a:t>
            </a:r>
            <a:r>
              <a:rPr lang="en-US" err="1"/>
              <a:t>marcare</a:t>
            </a:r>
            <a:r>
              <a:rPr lang="en-US"/>
              <a:t> a </a:t>
            </a:r>
            <a:r>
              <a:rPr lang="en-US" err="1"/>
              <a:t>voturilor</a:t>
            </a:r>
            <a:r>
              <a:rPr lang="en-US"/>
              <a:t> </a:t>
            </a:r>
            <a:r>
              <a:rPr lang="en-US" err="1"/>
              <a:t>oferă</a:t>
            </a:r>
            <a:r>
              <a:rPr lang="en-US"/>
              <a:t> </a:t>
            </a:r>
            <a:r>
              <a:rPr lang="en-US" err="1"/>
              <a:t>alegătorului</a:t>
            </a:r>
            <a:r>
              <a:rPr lang="en-US"/>
              <a:t> un </a:t>
            </a:r>
            <a:r>
              <a:rPr lang="en-US" err="1"/>
              <a:t>buletin</a:t>
            </a:r>
            <a:r>
              <a:rPr lang="en-US"/>
              <a:t> de </a:t>
            </a:r>
            <a:r>
              <a:rPr lang="en-US" err="1"/>
              <a:t>vot</a:t>
            </a:r>
            <a:r>
              <a:rPr lang="en-US"/>
              <a:t> electronic, </a:t>
            </a:r>
            <a:r>
              <a:rPr lang="en-US" err="1"/>
              <a:t>iar</a:t>
            </a:r>
            <a:r>
              <a:rPr lang="en-US"/>
              <a:t> </a:t>
            </a:r>
            <a:r>
              <a:rPr lang="en-US" err="1"/>
              <a:t>după</a:t>
            </a:r>
            <a:r>
              <a:rPr lang="en-US"/>
              <a:t> </a:t>
            </a:r>
            <a:r>
              <a:rPr lang="en-US" err="1"/>
              <a:t>alegere</a:t>
            </a:r>
            <a:r>
              <a:rPr lang="en-US"/>
              <a:t> </a:t>
            </a:r>
            <a:r>
              <a:rPr lang="en-US" err="1"/>
              <a:t>acesta</a:t>
            </a:r>
            <a:r>
              <a:rPr lang="en-US"/>
              <a:t> </a:t>
            </a:r>
            <a:r>
              <a:rPr lang="en-US" err="1"/>
              <a:t>este</a:t>
            </a:r>
            <a:r>
              <a:rPr lang="en-US"/>
              <a:t> </a:t>
            </a:r>
            <a:r>
              <a:rPr lang="en-US" err="1"/>
              <a:t>printat</a:t>
            </a:r>
            <a:r>
              <a:rPr lang="en-US"/>
              <a:t> </a:t>
            </a:r>
            <a:r>
              <a:rPr lang="en-US" err="1"/>
              <a:t>fizic</a:t>
            </a:r>
            <a:r>
              <a:rPr lang="en-US"/>
              <a:t>, </a:t>
            </a:r>
            <a:r>
              <a:rPr lang="en-US" err="1"/>
              <a:t>acestea</a:t>
            </a:r>
            <a:r>
              <a:rPr lang="en-US"/>
              <a:t> </a:t>
            </a:r>
            <a:r>
              <a:rPr lang="en-US" err="1"/>
              <a:t>fiind</a:t>
            </a:r>
            <a:r>
              <a:rPr lang="en-US"/>
              <a:t> </a:t>
            </a:r>
            <a:r>
              <a:rPr lang="en-US" err="1"/>
              <a:t>specializate</a:t>
            </a:r>
            <a:r>
              <a:rPr lang="en-US"/>
              <a:t> </a:t>
            </a:r>
            <a:r>
              <a:rPr lang="en-US" err="1"/>
              <a:t>pentru</a:t>
            </a:r>
            <a:r>
              <a:rPr lang="en-US"/>
              <a:t> </a:t>
            </a:r>
            <a:r>
              <a:rPr lang="en-US" err="1"/>
              <a:t>alegătorii</a:t>
            </a:r>
            <a:r>
              <a:rPr lang="en-US"/>
              <a:t> cu </a:t>
            </a:r>
            <a:r>
              <a:rPr lang="en-US" err="1"/>
              <a:t>dizabilități</a:t>
            </a:r>
            <a:r>
              <a:rPr lang="en-US"/>
              <a:t>.</a:t>
            </a:r>
          </a:p>
          <a:p>
            <a:r>
              <a:rPr lang="en-US" err="1"/>
              <a:t>Avansul</a:t>
            </a:r>
            <a:r>
              <a:rPr lang="en-US"/>
              <a:t> </a:t>
            </a:r>
            <a:r>
              <a:rPr lang="en-US" err="1"/>
              <a:t>tehnologic</a:t>
            </a:r>
            <a:r>
              <a:rPr lang="en-US"/>
              <a:t> </a:t>
            </a:r>
            <a:r>
              <a:rPr lang="en-US" err="1"/>
              <a:t>permite</a:t>
            </a:r>
            <a:r>
              <a:rPr lang="en-US"/>
              <a:t> </a:t>
            </a:r>
            <a:r>
              <a:rPr lang="en-US" err="1"/>
              <a:t>astfel</a:t>
            </a:r>
            <a:r>
              <a:rPr lang="en-US"/>
              <a:t> </a:t>
            </a:r>
            <a:r>
              <a:rPr lang="en-US" err="1"/>
              <a:t>introducerea</a:t>
            </a:r>
            <a:r>
              <a:rPr lang="en-US"/>
              <a:t> </a:t>
            </a:r>
            <a:r>
              <a:rPr lang="en-US" err="1"/>
              <a:t>votării</a:t>
            </a:r>
            <a:r>
              <a:rPr lang="en-US"/>
              <a:t> </a:t>
            </a:r>
            <a:r>
              <a:rPr lang="en-US" err="1"/>
              <a:t>folosind</a:t>
            </a:r>
            <a:r>
              <a:rPr lang="en-US"/>
              <a:t> </a:t>
            </a:r>
            <a:r>
              <a:rPr lang="en-US" err="1"/>
              <a:t>internetul</a:t>
            </a:r>
            <a:r>
              <a:rPr lang="en-US"/>
              <a:t>, </a:t>
            </a:r>
            <a:r>
              <a:rPr lang="en-US" err="1"/>
              <a:t>acesta</a:t>
            </a:r>
            <a:r>
              <a:rPr lang="en-US"/>
              <a:t> </a:t>
            </a:r>
            <a:r>
              <a:rPr lang="en-US" err="1"/>
              <a:t>fiind</a:t>
            </a:r>
            <a:r>
              <a:rPr lang="en-US"/>
              <a:t> </a:t>
            </a:r>
            <a:r>
              <a:rPr lang="en-US" err="1"/>
              <a:t>cel</a:t>
            </a:r>
            <a:r>
              <a:rPr lang="en-US"/>
              <a:t> </a:t>
            </a:r>
            <a:r>
              <a:rPr lang="en-US" err="1"/>
              <a:t>mai</a:t>
            </a:r>
            <a:r>
              <a:rPr lang="en-US"/>
              <a:t> </a:t>
            </a:r>
            <a:r>
              <a:rPr lang="en-US" err="1"/>
              <a:t>fezabil</a:t>
            </a:r>
            <a:r>
              <a:rPr lang="en-US"/>
              <a:t> mod </a:t>
            </a:r>
            <a:r>
              <a:rPr lang="en-US" err="1"/>
              <a:t>prin</a:t>
            </a:r>
            <a:r>
              <a:rPr lang="en-US"/>
              <a:t> care se </a:t>
            </a:r>
            <a:r>
              <a:rPr lang="en-US" err="1"/>
              <a:t>poate</a:t>
            </a:r>
            <a:r>
              <a:rPr lang="en-US"/>
              <a:t> </a:t>
            </a:r>
            <a:r>
              <a:rPr lang="en-US" err="1"/>
              <a:t>realiza</a:t>
            </a:r>
            <a:r>
              <a:rPr lang="en-US"/>
              <a:t> o </a:t>
            </a:r>
            <a:r>
              <a:rPr lang="en-US" err="1"/>
              <a:t>astfel</a:t>
            </a:r>
            <a:r>
              <a:rPr lang="en-US"/>
              <a:t> de </a:t>
            </a:r>
            <a:r>
              <a:rPr lang="en-US" err="1"/>
              <a:t>procedură</a:t>
            </a:r>
            <a:r>
              <a:rPr lang="en-US"/>
              <a:t>. La </a:t>
            </a:r>
            <a:r>
              <a:rPr lang="en-US" err="1"/>
              <a:t>rândul</a:t>
            </a:r>
            <a:r>
              <a:rPr lang="en-US"/>
              <a:t> </a:t>
            </a:r>
            <a:r>
              <a:rPr lang="en-US" err="1"/>
              <a:t>ei</a:t>
            </a:r>
            <a:r>
              <a:rPr lang="en-US"/>
              <a:t>, </a:t>
            </a:r>
            <a:r>
              <a:rPr lang="en-US" err="1"/>
              <a:t>acest</a:t>
            </a:r>
            <a:r>
              <a:rPr lang="en-US"/>
              <a:t> tip de </a:t>
            </a:r>
            <a:r>
              <a:rPr lang="en-US" err="1"/>
              <a:t>votare</a:t>
            </a:r>
            <a:r>
              <a:rPr lang="en-US"/>
              <a:t>, se </a:t>
            </a:r>
            <a:r>
              <a:rPr lang="en-US" err="1"/>
              <a:t>imparte</a:t>
            </a:r>
            <a:r>
              <a:rPr lang="en-US"/>
              <a:t> </a:t>
            </a:r>
            <a:r>
              <a:rPr lang="en-US" err="1"/>
              <a:t>în</a:t>
            </a:r>
            <a:r>
              <a:rPr lang="en-US"/>
              <a:t> </a:t>
            </a:r>
            <a:r>
              <a:rPr lang="en-US" err="1"/>
              <a:t>votarea</a:t>
            </a:r>
            <a:r>
              <a:rPr lang="en-US"/>
              <a:t> la zone </a:t>
            </a:r>
            <a:r>
              <a:rPr lang="en-US" err="1"/>
              <a:t>specializate</a:t>
            </a:r>
            <a:r>
              <a:rPr lang="en-US"/>
              <a:t>, </a:t>
            </a:r>
            <a:r>
              <a:rPr lang="en-US" err="1"/>
              <a:t>unde</a:t>
            </a:r>
            <a:r>
              <a:rPr lang="en-US"/>
              <a:t> </a:t>
            </a:r>
            <a:r>
              <a:rPr lang="en-US" err="1"/>
              <a:t>votanții</a:t>
            </a:r>
            <a:r>
              <a:rPr lang="en-US"/>
              <a:t> au </a:t>
            </a:r>
            <a:r>
              <a:rPr lang="en-US" err="1"/>
              <a:t>acces</a:t>
            </a:r>
            <a:r>
              <a:rPr lang="en-US"/>
              <a:t> la un mod </a:t>
            </a:r>
            <a:r>
              <a:rPr lang="en-US" err="1"/>
              <a:t>convenabil</a:t>
            </a:r>
            <a:r>
              <a:rPr lang="en-US"/>
              <a:t> </a:t>
            </a:r>
            <a:r>
              <a:rPr lang="en-US" err="1"/>
              <a:t>și</a:t>
            </a:r>
            <a:r>
              <a:rPr lang="en-US"/>
              <a:t> </a:t>
            </a:r>
            <a:r>
              <a:rPr lang="en-US" err="1"/>
              <a:t>eficient</a:t>
            </a:r>
            <a:r>
              <a:rPr lang="en-US"/>
              <a:t> de </a:t>
            </a:r>
            <a:r>
              <a:rPr lang="en-US" err="1"/>
              <a:t>vot</a:t>
            </a:r>
            <a:r>
              <a:rPr lang="en-US"/>
              <a:t>, </a:t>
            </a:r>
            <a:r>
              <a:rPr lang="en-US" err="1"/>
              <a:t>în</a:t>
            </a:r>
            <a:r>
              <a:rPr lang="en-US"/>
              <a:t> </a:t>
            </a:r>
            <a:r>
              <a:rPr lang="en-US" err="1"/>
              <a:t>votarea</a:t>
            </a:r>
            <a:r>
              <a:rPr lang="en-US"/>
              <a:t> la </a:t>
            </a:r>
            <a:r>
              <a:rPr lang="en-US" err="1"/>
              <a:t>cabine</a:t>
            </a:r>
            <a:r>
              <a:rPr lang="en-US"/>
              <a:t>, care </a:t>
            </a:r>
            <a:r>
              <a:rPr lang="en-US" err="1"/>
              <a:t>vor</a:t>
            </a:r>
            <a:r>
              <a:rPr lang="en-US"/>
              <a:t> fi </a:t>
            </a:r>
            <a:r>
              <a:rPr lang="en-US" err="1"/>
              <a:t>mult</a:t>
            </a:r>
            <a:r>
              <a:rPr lang="en-US"/>
              <a:t> </a:t>
            </a:r>
            <a:r>
              <a:rPr lang="en-US" err="1"/>
              <a:t>mai</a:t>
            </a:r>
            <a:r>
              <a:rPr lang="en-US"/>
              <a:t> </a:t>
            </a:r>
            <a:r>
              <a:rPr lang="en-US" err="1"/>
              <a:t>apropiate</a:t>
            </a:r>
            <a:r>
              <a:rPr lang="en-US"/>
              <a:t> </a:t>
            </a:r>
            <a:r>
              <a:rPr lang="en-US" err="1"/>
              <a:t>și</a:t>
            </a:r>
            <a:r>
              <a:rPr lang="en-US"/>
              <a:t> </a:t>
            </a:r>
            <a:r>
              <a:rPr lang="en-US" err="1"/>
              <a:t>accesibile</a:t>
            </a:r>
            <a:r>
              <a:rPr lang="en-US"/>
              <a:t> </a:t>
            </a:r>
            <a:r>
              <a:rPr lang="en-US" err="1"/>
              <a:t>pentru</a:t>
            </a:r>
            <a:r>
              <a:rPr lang="en-US"/>
              <a:t> </a:t>
            </a:r>
            <a:r>
              <a:rPr lang="en-US" err="1"/>
              <a:t>votanți</a:t>
            </a:r>
            <a:r>
              <a:rPr lang="en-US"/>
              <a:t> in </a:t>
            </a:r>
            <a:r>
              <a:rPr lang="en-US" err="1"/>
              <a:t>locuri</a:t>
            </a:r>
            <a:r>
              <a:rPr lang="en-US"/>
              <a:t> ca mall-</a:t>
            </a:r>
            <a:r>
              <a:rPr lang="en-US" err="1"/>
              <a:t>uri</a:t>
            </a:r>
            <a:r>
              <a:rPr lang="en-US"/>
              <a:t>, </a:t>
            </a:r>
            <a:r>
              <a:rPr lang="en-US" err="1"/>
              <a:t>biblioteci</a:t>
            </a:r>
            <a:r>
              <a:rPr lang="en-US"/>
              <a:t> </a:t>
            </a:r>
            <a:r>
              <a:rPr lang="en-US" err="1"/>
              <a:t>și</a:t>
            </a:r>
            <a:r>
              <a:rPr lang="en-US"/>
              <a:t> </a:t>
            </a:r>
            <a:r>
              <a:rPr lang="en-US" err="1"/>
              <a:t>școli</a:t>
            </a:r>
            <a:r>
              <a:rPr lang="en-US"/>
              <a:t>,  </a:t>
            </a:r>
            <a:r>
              <a:rPr lang="en-US" err="1"/>
              <a:t>și</a:t>
            </a:r>
            <a:r>
              <a:rPr lang="en-US"/>
              <a:t> </a:t>
            </a:r>
            <a:r>
              <a:rPr lang="en-US" err="1"/>
              <a:t>votarea</a:t>
            </a:r>
            <a:r>
              <a:rPr lang="en-US"/>
              <a:t> remote, </a:t>
            </a:r>
            <a:r>
              <a:rPr lang="en-US" err="1"/>
              <a:t>zonă</a:t>
            </a:r>
            <a:r>
              <a:rPr lang="en-US"/>
              <a:t> care </a:t>
            </a:r>
            <a:r>
              <a:rPr lang="en-US" err="1"/>
              <a:t>maximizeaza</a:t>
            </a:r>
            <a:r>
              <a:rPr lang="en-US"/>
              <a:t> </a:t>
            </a:r>
            <a:r>
              <a:rPr lang="en-US" err="1"/>
              <a:t>accesul</a:t>
            </a:r>
            <a:r>
              <a:rPr lang="en-US"/>
              <a:t> </a:t>
            </a:r>
            <a:r>
              <a:rPr lang="en-US" err="1"/>
              <a:t>votantului</a:t>
            </a:r>
            <a:r>
              <a:rPr lang="en-US"/>
              <a:t>, </a:t>
            </a:r>
            <a:r>
              <a:rPr lang="en-US" err="1"/>
              <a:t>dar</a:t>
            </a:r>
            <a:r>
              <a:rPr lang="en-US"/>
              <a:t> vine </a:t>
            </a:r>
            <a:r>
              <a:rPr lang="en-US" err="1"/>
              <a:t>și</a:t>
            </a:r>
            <a:r>
              <a:rPr lang="en-US"/>
              <a:t> cu </a:t>
            </a:r>
            <a:r>
              <a:rPr lang="en-US" err="1"/>
              <a:t>anumite</a:t>
            </a:r>
            <a:r>
              <a:rPr lang="en-US"/>
              <a:t> </a:t>
            </a:r>
            <a:r>
              <a:rPr lang="en-US" err="1"/>
              <a:t>dificultăți</a:t>
            </a:r>
            <a:r>
              <a:rPr lang="en-US"/>
              <a:t> cand vine </a:t>
            </a:r>
            <a:r>
              <a:rPr lang="en-US" err="1"/>
              <a:t>vorba</a:t>
            </a:r>
            <a:r>
              <a:rPr lang="en-US"/>
              <a:t> de </a:t>
            </a:r>
            <a:r>
              <a:rPr lang="en-US" err="1"/>
              <a:t>securitate</a:t>
            </a:r>
            <a:r>
              <a:rPr lang="en-US"/>
              <a:t> </a:t>
            </a:r>
            <a:r>
              <a:rPr lang="en-US" err="1"/>
              <a:t>și</a:t>
            </a:r>
            <a:r>
              <a:rPr lang="en-US"/>
              <a:t> </a:t>
            </a:r>
            <a:r>
              <a:rPr lang="en-US" err="1"/>
              <a:t>alte</a:t>
            </a:r>
            <a:r>
              <a:rPr lang="en-US"/>
              <a:t> </a:t>
            </a:r>
            <a:r>
              <a:rPr lang="en-US" err="1"/>
              <a:t>probleme</a:t>
            </a:r>
            <a:r>
              <a:rPr lang="en-US"/>
              <a:t> legate de </a:t>
            </a:r>
            <a:r>
              <a:rPr lang="en-US" err="1"/>
              <a:t>cultura</a:t>
            </a:r>
            <a:r>
              <a:rPr lang="en-US"/>
              <a:t> </a:t>
            </a:r>
            <a:r>
              <a:rPr lang="en-US" err="1"/>
              <a:t>civică</a:t>
            </a:r>
            <a:r>
              <a:rPr lang="en-US"/>
              <a:t>.</a:t>
            </a:r>
            <a:endParaRPr lang="en-US">
              <a:ea typeface="Calibri"/>
              <a:cs typeface="Calibri"/>
            </a:endParaRPr>
          </a:p>
        </p:txBody>
      </p:sp>
      <p:sp>
        <p:nvSpPr>
          <p:cNvPr id="4" name="Substituent număr diapozitiv 3"/>
          <p:cNvSpPr>
            <a:spLocks noGrp="1"/>
          </p:cNvSpPr>
          <p:nvPr>
            <p:ph type="sldNum" sz="quarter" idx="5"/>
          </p:nvPr>
        </p:nvSpPr>
        <p:spPr/>
        <p:txBody>
          <a:bodyPr/>
          <a:lstStyle/>
          <a:p>
            <a:fld id="{4B430046-1158-4D06-99B3-D32FCFDD68FA}" type="slidenum">
              <a:t>14</a:t>
            </a:fld>
            <a:endParaRPr lang="ro-RO"/>
          </a:p>
        </p:txBody>
      </p:sp>
    </p:spTree>
    <p:extLst>
      <p:ext uri="{BB962C8B-B14F-4D97-AF65-F5344CB8AC3E}">
        <p14:creationId xmlns:p14="http://schemas.microsoft.com/office/powerpoint/2010/main" val="32108014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După</a:t>
            </a:r>
            <a:r>
              <a:rPr lang="en-US"/>
              <a:t> </a:t>
            </a:r>
            <a:r>
              <a:rPr lang="en-US" err="1"/>
              <a:t>mai</a:t>
            </a:r>
            <a:r>
              <a:rPr lang="en-US"/>
              <a:t> </a:t>
            </a:r>
            <a:r>
              <a:rPr lang="en-US" err="1"/>
              <a:t>multe</a:t>
            </a:r>
            <a:r>
              <a:rPr lang="en-US"/>
              <a:t> cercetări s-a ajuns la concluzia că, un sistem de vot electronic necesită urmatoarele caracteristici:</a:t>
            </a:r>
            <a:endParaRPr lang="ro-RO"/>
          </a:p>
          <a:p>
            <a:r>
              <a:rPr lang="en-US"/>
              <a:t> </a:t>
            </a:r>
            <a:endParaRPr lang="ro-RO"/>
          </a:p>
          <a:p>
            <a:endParaRPr lang="en-US">
              <a:ea typeface="Calibri"/>
              <a:cs typeface="Calibri"/>
            </a:endParaRPr>
          </a:p>
          <a:p>
            <a:r>
              <a:rPr lang="en-US" err="1"/>
              <a:t>Fără</a:t>
            </a:r>
            <a:r>
              <a:rPr lang="en-US"/>
              <a:t> bon - nu </a:t>
            </a:r>
            <a:r>
              <a:rPr lang="en-US" err="1"/>
              <a:t>ar</a:t>
            </a:r>
            <a:r>
              <a:rPr lang="en-US"/>
              <a:t> </a:t>
            </a:r>
            <a:r>
              <a:rPr lang="en-US" err="1"/>
              <a:t>trebui</a:t>
            </a:r>
            <a:r>
              <a:rPr lang="en-US"/>
              <a:t> </a:t>
            </a:r>
            <a:r>
              <a:rPr lang="en-US" err="1"/>
              <a:t>să</a:t>
            </a:r>
            <a:r>
              <a:rPr lang="en-US"/>
              <a:t> se </a:t>
            </a:r>
            <a:r>
              <a:rPr lang="en-US" err="1"/>
              <a:t>emită</a:t>
            </a:r>
            <a:r>
              <a:rPr lang="en-US"/>
              <a:t> un bon de </a:t>
            </a:r>
            <a:r>
              <a:rPr lang="en-US" err="1"/>
              <a:t>dovadă</a:t>
            </a:r>
            <a:r>
              <a:rPr lang="en-US"/>
              <a:t> a </a:t>
            </a:r>
            <a:r>
              <a:rPr lang="en-US" err="1"/>
              <a:t>votării</a:t>
            </a:r>
            <a:r>
              <a:rPr lang="en-US"/>
              <a:t> </a:t>
            </a:r>
            <a:r>
              <a:rPr lang="en-US" err="1"/>
              <a:t>unui</a:t>
            </a:r>
            <a:r>
              <a:rPr lang="en-US"/>
              <a:t> </a:t>
            </a:r>
            <a:r>
              <a:rPr lang="en-US" err="1"/>
              <a:t>candidat</a:t>
            </a:r>
            <a:r>
              <a:rPr lang="en-US"/>
              <a:t> \cite{ali2016overview}</a:t>
            </a:r>
            <a:endParaRPr lang="ro-RO"/>
          </a:p>
          <a:p>
            <a:r>
              <a:rPr lang="en-US" err="1"/>
              <a:t>Corectitudine</a:t>
            </a:r>
            <a:r>
              <a:rPr lang="en-US"/>
              <a:t> - </a:t>
            </a:r>
            <a:r>
              <a:rPr lang="en-US" err="1"/>
              <a:t>inexistența</a:t>
            </a:r>
            <a:r>
              <a:rPr lang="en-US"/>
              <a:t> </a:t>
            </a:r>
            <a:r>
              <a:rPr lang="en-US" err="1"/>
              <a:t>unui</a:t>
            </a:r>
            <a:r>
              <a:rPr lang="en-US"/>
              <a:t> </a:t>
            </a:r>
            <a:r>
              <a:rPr lang="en-US" err="1"/>
              <a:t>rezultat</a:t>
            </a:r>
            <a:r>
              <a:rPr lang="en-US"/>
              <a:t> </a:t>
            </a:r>
            <a:r>
              <a:rPr lang="en-US" err="1"/>
              <a:t>preliminariu</a:t>
            </a:r>
            <a:r>
              <a:rPr lang="en-US"/>
              <a:t> </a:t>
            </a:r>
            <a:r>
              <a:rPr lang="en-US" err="1"/>
              <a:t>este</a:t>
            </a:r>
            <a:r>
              <a:rPr lang="en-US"/>
              <a:t> </a:t>
            </a:r>
            <a:r>
              <a:rPr lang="en-US" err="1"/>
              <a:t>obligatorie</a:t>
            </a:r>
            <a:r>
              <a:rPr lang="en-US"/>
              <a:t>, </a:t>
            </a:r>
            <a:r>
              <a:rPr lang="en-US" err="1"/>
              <a:t>întrucât</a:t>
            </a:r>
            <a:r>
              <a:rPr lang="en-US"/>
              <a:t> </a:t>
            </a:r>
            <a:r>
              <a:rPr lang="en-US" err="1"/>
              <a:t>aceasta</a:t>
            </a:r>
            <a:r>
              <a:rPr lang="en-US"/>
              <a:t> </a:t>
            </a:r>
            <a:r>
              <a:rPr lang="en-US" err="1"/>
              <a:t>poate</a:t>
            </a:r>
            <a:r>
              <a:rPr lang="en-US"/>
              <a:t> </a:t>
            </a:r>
            <a:r>
              <a:rPr lang="en-US" err="1"/>
              <a:t>influența</a:t>
            </a:r>
            <a:r>
              <a:rPr lang="en-US"/>
              <a:t> </a:t>
            </a:r>
            <a:r>
              <a:rPr lang="en-US" err="1"/>
              <a:t>decizia</a:t>
            </a:r>
            <a:r>
              <a:rPr lang="en-US"/>
              <a:t> </a:t>
            </a:r>
            <a:r>
              <a:rPr lang="en-US" err="1"/>
              <a:t>alegătorilor</a:t>
            </a:r>
            <a:r>
              <a:rPr lang="en-US"/>
              <a:t> \cite{anane2007voting} \cite{fujioka1993practical}</a:t>
            </a:r>
            <a:endParaRPr lang="ro-RO">
              <a:ea typeface="Calibri" panose="020F0502020204030204"/>
              <a:cs typeface="Calibri" panose="020F0502020204030204"/>
            </a:endParaRPr>
          </a:p>
          <a:p>
            <a:r>
              <a:rPr lang="en-US" err="1"/>
              <a:t>Intimitate</a:t>
            </a:r>
            <a:r>
              <a:rPr lang="en-US"/>
              <a:t> </a:t>
            </a:r>
            <a:r>
              <a:rPr lang="en-US" err="1"/>
              <a:t>și</a:t>
            </a:r>
            <a:r>
              <a:rPr lang="en-US"/>
              <a:t> </a:t>
            </a:r>
            <a:r>
              <a:rPr lang="en-US" err="1"/>
              <a:t>anonimitate</a:t>
            </a:r>
            <a:r>
              <a:rPr lang="en-US"/>
              <a:t> </a:t>
            </a:r>
            <a:r>
              <a:rPr lang="en-US" err="1"/>
              <a:t>pentru</a:t>
            </a:r>
            <a:r>
              <a:rPr lang="en-US"/>
              <a:t> </a:t>
            </a:r>
            <a:r>
              <a:rPr lang="en-US" err="1"/>
              <a:t>alegator</a:t>
            </a:r>
            <a:r>
              <a:rPr lang="en-US"/>
              <a:t> \cite{zhang2018privacy}</a:t>
            </a:r>
            <a:endParaRPr lang="ro-RO"/>
          </a:p>
          <a:p>
            <a:r>
              <a:rPr lang="en-US" err="1"/>
              <a:t>Integritatea</a:t>
            </a:r>
            <a:r>
              <a:rPr lang="en-US"/>
              <a:t> </a:t>
            </a:r>
            <a:r>
              <a:rPr lang="en-US" err="1"/>
              <a:t>datelor</a:t>
            </a:r>
            <a:r>
              <a:rPr lang="en-US"/>
              <a:t> - </a:t>
            </a:r>
            <a:r>
              <a:rPr lang="en-US" err="1"/>
              <a:t>fiecare</a:t>
            </a:r>
            <a:r>
              <a:rPr lang="en-US"/>
              <a:t> </a:t>
            </a:r>
            <a:r>
              <a:rPr lang="en-US" err="1"/>
              <a:t>vot</a:t>
            </a:r>
            <a:r>
              <a:rPr lang="en-US"/>
              <a:t> </a:t>
            </a:r>
            <a:r>
              <a:rPr lang="en-US" err="1"/>
              <a:t>este</a:t>
            </a:r>
            <a:r>
              <a:rPr lang="en-US"/>
              <a:t> </a:t>
            </a:r>
            <a:r>
              <a:rPr lang="en-US" err="1"/>
              <a:t>unic</a:t>
            </a:r>
            <a:r>
              <a:rPr lang="en-US"/>
              <a:t> </a:t>
            </a:r>
            <a:r>
              <a:rPr lang="en-US" err="1"/>
              <a:t>și</a:t>
            </a:r>
            <a:r>
              <a:rPr lang="en-US"/>
              <a:t> nu </a:t>
            </a:r>
            <a:r>
              <a:rPr lang="en-US" err="1"/>
              <a:t>poate</a:t>
            </a:r>
            <a:r>
              <a:rPr lang="en-US"/>
              <a:t> fi </a:t>
            </a:r>
            <a:r>
              <a:rPr lang="en-US" err="1"/>
              <a:t>manipulat</a:t>
            </a:r>
            <a:r>
              <a:rPr lang="en-US"/>
              <a:t> \cite{keshk2007development}</a:t>
            </a:r>
            <a:endParaRPr lang="ro-RO">
              <a:ea typeface="Calibri" panose="020F0502020204030204"/>
              <a:cs typeface="Calibri" panose="020F0502020204030204"/>
            </a:endParaRPr>
          </a:p>
          <a:p>
            <a:r>
              <a:rPr lang="en-US"/>
              <a:t>De </a:t>
            </a:r>
            <a:r>
              <a:rPr lang="en-US" err="1"/>
              <a:t>încredere</a:t>
            </a:r>
            <a:r>
              <a:rPr lang="en-US"/>
              <a:t> - un </a:t>
            </a:r>
            <a:r>
              <a:rPr lang="en-US" err="1"/>
              <a:t>astfel</a:t>
            </a:r>
            <a:r>
              <a:rPr lang="en-US"/>
              <a:t> de </a:t>
            </a:r>
            <a:r>
              <a:rPr lang="en-US" err="1"/>
              <a:t>sistem</a:t>
            </a:r>
            <a:r>
              <a:rPr lang="en-US"/>
              <a:t> </a:t>
            </a:r>
            <a:r>
              <a:rPr lang="en-US" err="1"/>
              <a:t>trebui</a:t>
            </a:r>
            <a:r>
              <a:rPr lang="en-US"/>
              <a:t> </a:t>
            </a:r>
            <a:r>
              <a:rPr lang="en-US" err="1"/>
              <a:t>sa</a:t>
            </a:r>
            <a:r>
              <a:rPr lang="en-US"/>
              <a:t> </a:t>
            </a:r>
            <a:r>
              <a:rPr lang="en-US" err="1"/>
              <a:t>prevină</a:t>
            </a:r>
            <a:r>
              <a:rPr lang="en-US"/>
              <a:t> </a:t>
            </a:r>
            <a:r>
              <a:rPr lang="en-US" err="1"/>
              <a:t>orice</a:t>
            </a:r>
            <a:r>
              <a:rPr lang="en-US"/>
              <a:t> </a:t>
            </a:r>
            <a:r>
              <a:rPr lang="en-US" err="1"/>
              <a:t>pierdere</a:t>
            </a:r>
            <a:r>
              <a:rPr lang="en-US"/>
              <a:t> a </a:t>
            </a:r>
            <a:r>
              <a:rPr lang="en-US" err="1"/>
              <a:t>voturilor</a:t>
            </a:r>
            <a:r>
              <a:rPr lang="en-US"/>
              <a:t> </a:t>
            </a:r>
            <a:r>
              <a:rPr lang="en-US" err="1"/>
              <a:t>sau</a:t>
            </a:r>
            <a:r>
              <a:rPr lang="en-US"/>
              <a:t> </a:t>
            </a:r>
            <a:r>
              <a:rPr lang="en-US" err="1"/>
              <a:t>erori</a:t>
            </a:r>
            <a:r>
              <a:rPr lang="en-US"/>
              <a:t> \cite{ryan2009pret}</a:t>
            </a:r>
            <a:endParaRPr lang="ro-RO"/>
          </a:p>
          <a:p>
            <a:r>
              <a:rPr lang="en-US" err="1"/>
              <a:t>Unicitate</a:t>
            </a:r>
            <a:r>
              <a:rPr lang="en-US"/>
              <a:t> - un </a:t>
            </a:r>
            <a:r>
              <a:rPr lang="en-US" err="1"/>
              <a:t>candidat</a:t>
            </a:r>
            <a:r>
              <a:rPr lang="en-US"/>
              <a:t> </a:t>
            </a:r>
            <a:r>
              <a:rPr lang="en-US" err="1"/>
              <a:t>poate</a:t>
            </a:r>
            <a:r>
              <a:rPr lang="en-US"/>
              <a:t> vota o </a:t>
            </a:r>
            <a:r>
              <a:rPr lang="en-US" err="1"/>
              <a:t>singură</a:t>
            </a:r>
            <a:r>
              <a:rPr lang="en-US"/>
              <a:t> data \cite{bokslag2016evaluating} \cite{sun2019simple}</a:t>
            </a:r>
            <a:endParaRPr lang="ro-RO"/>
          </a:p>
          <a:p>
            <a:r>
              <a:rPr lang="en-US" err="1"/>
              <a:t>Transparență</a:t>
            </a:r>
            <a:r>
              <a:rPr lang="en-US"/>
              <a:t> </a:t>
            </a:r>
            <a:r>
              <a:rPr lang="en-US" err="1"/>
              <a:t>în</a:t>
            </a:r>
            <a:r>
              <a:rPr lang="en-US"/>
              <a:t> </a:t>
            </a:r>
            <a:r>
              <a:rPr lang="en-US" err="1"/>
              <a:t>verificare</a:t>
            </a:r>
            <a:r>
              <a:rPr lang="en-US"/>
              <a:t> - </a:t>
            </a:r>
            <a:r>
              <a:rPr lang="en-US" err="1"/>
              <a:t>alegătorii</a:t>
            </a:r>
            <a:r>
              <a:rPr lang="en-US"/>
              <a:t> pot </a:t>
            </a:r>
            <a:r>
              <a:rPr lang="en-US" err="1"/>
              <a:t>observa</a:t>
            </a:r>
            <a:r>
              <a:rPr lang="en-US"/>
              <a:t> </a:t>
            </a:r>
            <a:r>
              <a:rPr lang="en-US" err="1"/>
              <a:t>dacă</a:t>
            </a:r>
            <a:r>
              <a:rPr lang="en-US"/>
              <a:t> </a:t>
            </a:r>
            <a:r>
              <a:rPr lang="en-US" err="1"/>
              <a:t>votul</a:t>
            </a:r>
            <a:r>
              <a:rPr lang="en-US"/>
              <a:t> lor a </a:t>
            </a:r>
            <a:r>
              <a:rPr lang="en-US" err="1"/>
              <a:t>fost</a:t>
            </a:r>
            <a:r>
              <a:rPr lang="en-US"/>
              <a:t> </a:t>
            </a:r>
            <a:r>
              <a:rPr lang="en-US" err="1"/>
              <a:t>atribuit</a:t>
            </a:r>
            <a:r>
              <a:rPr lang="en-US"/>
              <a:t> </a:t>
            </a:r>
            <a:r>
              <a:rPr lang="en-US" err="1"/>
              <a:t>corect</a:t>
            </a:r>
            <a:r>
              <a:rPr lang="en-US"/>
              <a:t>  \cite{</a:t>
            </a:r>
            <a:r>
              <a:rPr lang="en-US" err="1"/>
              <a:t>ane-votingprotocol</a:t>
            </a:r>
            <a:r>
              <a:rPr lang="en-US"/>
              <a:t>}</a:t>
            </a:r>
            <a:endParaRPr lang="ro-RO"/>
          </a:p>
          <a:p>
            <a:endParaRPr lang="en-US">
              <a:ea typeface="Calibri"/>
              <a:cs typeface="Calibri"/>
            </a:endParaRPr>
          </a:p>
        </p:txBody>
      </p:sp>
      <p:sp>
        <p:nvSpPr>
          <p:cNvPr id="4" name="Substituent număr diapozitiv 3"/>
          <p:cNvSpPr>
            <a:spLocks noGrp="1"/>
          </p:cNvSpPr>
          <p:nvPr>
            <p:ph type="sldNum" sz="quarter" idx="5"/>
          </p:nvPr>
        </p:nvSpPr>
        <p:spPr/>
        <p:txBody>
          <a:bodyPr/>
          <a:lstStyle/>
          <a:p>
            <a:fld id="{4B430046-1158-4D06-99B3-D32FCFDD68FA}" type="slidenum">
              <a:t>15</a:t>
            </a:fld>
            <a:endParaRPr lang="ro-RO"/>
          </a:p>
        </p:txBody>
      </p:sp>
    </p:spTree>
    <p:extLst>
      <p:ext uri="{BB962C8B-B14F-4D97-AF65-F5344CB8AC3E}">
        <p14:creationId xmlns:p14="http://schemas.microsoft.com/office/powerpoint/2010/main" val="1062380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Acum</a:t>
            </a:r>
            <a:r>
              <a:rPr lang="en-US"/>
              <a:t>, </a:t>
            </a:r>
            <a:r>
              <a:rPr lang="en-US" err="1"/>
              <a:t>tehnologia</a:t>
            </a:r>
            <a:r>
              <a:rPr lang="en-US"/>
              <a:t> blockchain, vine </a:t>
            </a:r>
            <a:r>
              <a:rPr lang="en-US" err="1"/>
              <a:t>în</a:t>
            </a:r>
            <a:r>
              <a:rPr lang="en-US"/>
              <a:t> </a:t>
            </a:r>
            <a:r>
              <a:rPr lang="en-US" err="1"/>
              <a:t>sprijinul</a:t>
            </a:r>
            <a:r>
              <a:rPr lang="en-US"/>
              <a:t> </a:t>
            </a:r>
            <a:r>
              <a:rPr lang="en-US" err="1"/>
              <a:t>cerințelor</a:t>
            </a:r>
            <a:r>
              <a:rPr lang="en-US"/>
              <a:t> </a:t>
            </a:r>
            <a:r>
              <a:rPr lang="en-US" err="1"/>
              <a:t>necesare</a:t>
            </a:r>
            <a:r>
              <a:rPr lang="en-US"/>
              <a:t> </a:t>
            </a:r>
            <a:r>
              <a:rPr lang="en-US" err="1"/>
              <a:t>unui</a:t>
            </a:r>
            <a:r>
              <a:rPr lang="en-US"/>
              <a:t> </a:t>
            </a:r>
            <a:r>
              <a:rPr lang="en-US" err="1"/>
              <a:t>sistem</a:t>
            </a:r>
            <a:r>
              <a:rPr lang="en-US"/>
              <a:t> de </a:t>
            </a:r>
            <a:r>
              <a:rPr lang="en-US" err="1"/>
              <a:t>vot</a:t>
            </a:r>
            <a:r>
              <a:rPr lang="en-US"/>
              <a:t> </a:t>
            </a:r>
            <a:r>
              <a:rPr lang="en-US" err="1"/>
              <a:t>folosind</a:t>
            </a:r>
            <a:r>
              <a:rPr lang="en-US"/>
              <a:t> </a:t>
            </a:r>
            <a:r>
              <a:rPr lang="en-US" err="1"/>
              <a:t>internetul.O</a:t>
            </a:r>
            <a:r>
              <a:rPr lang="en-US"/>
              <a:t> </a:t>
            </a:r>
            <a:r>
              <a:rPr lang="en-US" err="1"/>
              <a:t>astfel</a:t>
            </a:r>
            <a:r>
              <a:rPr lang="en-US"/>
              <a:t> de </a:t>
            </a:r>
            <a:r>
              <a:rPr lang="en-US" err="1"/>
              <a:t>abordare</a:t>
            </a:r>
            <a:r>
              <a:rPr lang="en-US"/>
              <a:t> </a:t>
            </a:r>
            <a:r>
              <a:rPr lang="en-US" err="1"/>
              <a:t>poate</a:t>
            </a:r>
            <a:r>
              <a:rPr lang="en-US"/>
              <a:t> face </a:t>
            </a:r>
            <a:r>
              <a:rPr lang="en-US" err="1"/>
              <a:t>implementerea</a:t>
            </a:r>
            <a:r>
              <a:rPr lang="en-US"/>
              <a:t> </a:t>
            </a:r>
            <a:r>
              <a:rPr lang="en-US" err="1"/>
              <a:t>procesului</a:t>
            </a:r>
            <a:r>
              <a:rPr lang="en-US"/>
              <a:t> de </a:t>
            </a:r>
            <a:r>
              <a:rPr lang="en-US" err="1"/>
              <a:t>vot</a:t>
            </a:r>
            <a:r>
              <a:rPr lang="en-US"/>
              <a:t> </a:t>
            </a:r>
            <a:r>
              <a:rPr lang="en-US" err="1"/>
              <a:t>într</a:t>
            </a:r>
            <a:r>
              <a:rPr lang="en-US"/>
              <a:t>-un mod </a:t>
            </a:r>
            <a:r>
              <a:rPr lang="en-US" err="1"/>
              <a:t>simplu</a:t>
            </a:r>
            <a:r>
              <a:rPr lang="en-US"/>
              <a:t>, </a:t>
            </a:r>
            <a:r>
              <a:rPr lang="en-US" err="1"/>
              <a:t>accesibil</a:t>
            </a:r>
            <a:r>
              <a:rPr lang="en-US"/>
              <a:t> </a:t>
            </a:r>
            <a:r>
              <a:rPr lang="en-US" err="1"/>
              <a:t>și</a:t>
            </a:r>
            <a:r>
              <a:rPr lang="en-US"/>
              <a:t> </a:t>
            </a:r>
            <a:r>
              <a:rPr lang="en-US" err="1"/>
              <a:t>securizat</a:t>
            </a:r>
            <a:r>
              <a:rPr lang="en-US"/>
              <a:t>. </a:t>
            </a:r>
            <a:r>
              <a:rPr lang="en-US" err="1"/>
              <a:t>Acest</a:t>
            </a:r>
            <a:r>
              <a:rPr lang="en-US"/>
              <a:t> </a:t>
            </a:r>
            <a:r>
              <a:rPr lang="en-US" err="1"/>
              <a:t>sistem</a:t>
            </a:r>
            <a:r>
              <a:rPr lang="en-US"/>
              <a:t> </a:t>
            </a:r>
            <a:r>
              <a:rPr lang="en-US" err="1"/>
              <a:t>oferă</a:t>
            </a:r>
            <a:r>
              <a:rPr lang="en-US"/>
              <a:t> </a:t>
            </a:r>
            <a:r>
              <a:rPr lang="en-US" err="1"/>
              <a:t>caracteristici</a:t>
            </a:r>
            <a:r>
              <a:rPr lang="en-US"/>
              <a:t> ca </a:t>
            </a:r>
            <a:r>
              <a:rPr lang="en-US" err="1"/>
              <a:t>integritatea</a:t>
            </a:r>
            <a:r>
              <a:rPr lang="en-US"/>
              <a:t> </a:t>
            </a:r>
            <a:r>
              <a:rPr lang="en-US" err="1"/>
              <a:t>datelor</a:t>
            </a:r>
            <a:r>
              <a:rPr lang="en-US"/>
              <a:t>, </a:t>
            </a:r>
            <a:r>
              <a:rPr lang="en-US" err="1"/>
              <a:t>disponibilate</a:t>
            </a:r>
            <a:r>
              <a:rPr lang="en-US"/>
              <a:t> </a:t>
            </a:r>
            <a:r>
              <a:rPr lang="en-US" err="1"/>
              <a:t>și</a:t>
            </a:r>
            <a:r>
              <a:rPr lang="en-US"/>
              <a:t> </a:t>
            </a:r>
            <a:r>
              <a:rPr lang="en-US" err="1"/>
              <a:t>toleranță</a:t>
            </a:r>
            <a:r>
              <a:rPr lang="en-US"/>
              <a:t> la </a:t>
            </a:r>
            <a:r>
              <a:rPr lang="en-US" err="1"/>
              <a:t>eșecuri</a:t>
            </a:r>
            <a:r>
              <a:rPr lang="en-US"/>
              <a:t>, </a:t>
            </a:r>
            <a:r>
              <a:rPr lang="en-US" err="1"/>
              <a:t>caracteristici</a:t>
            </a:r>
            <a:r>
              <a:rPr lang="en-US"/>
              <a:t> care se </a:t>
            </a:r>
            <a:r>
              <a:rPr lang="en-US" err="1"/>
              <a:t>mulează</a:t>
            </a:r>
            <a:r>
              <a:rPr lang="en-US"/>
              <a:t> perfect </a:t>
            </a:r>
            <a:r>
              <a:rPr lang="en-US" err="1"/>
              <a:t>asupra</a:t>
            </a:r>
            <a:r>
              <a:rPr lang="en-US"/>
              <a:t> </a:t>
            </a:r>
            <a:r>
              <a:rPr lang="en-US" err="1"/>
              <a:t>necesităților</a:t>
            </a:r>
            <a:r>
              <a:rPr lang="en-US"/>
              <a:t> </a:t>
            </a:r>
            <a:r>
              <a:rPr lang="en-US" err="1"/>
              <a:t>sistemelor</a:t>
            </a:r>
            <a:r>
              <a:rPr lang="en-US"/>
              <a:t> de </a:t>
            </a:r>
            <a:r>
              <a:rPr lang="en-US" err="1"/>
              <a:t>vot</a:t>
            </a:r>
            <a:r>
              <a:rPr lang="en-US"/>
              <a:t>.</a:t>
            </a:r>
            <a:endParaRPr lang="ro-RO"/>
          </a:p>
          <a:p>
            <a:r>
              <a:rPr lang="en-US"/>
              <a:t> </a:t>
            </a:r>
            <a:endParaRPr lang="ro-RO"/>
          </a:p>
          <a:p>
            <a:r>
              <a:rPr lang="en-US" err="1"/>
              <a:t>Aspecte</a:t>
            </a:r>
            <a:r>
              <a:rPr lang="en-US"/>
              <a:t> </a:t>
            </a:r>
            <a:r>
              <a:rPr lang="en-US" err="1"/>
              <a:t>cheie</a:t>
            </a:r>
            <a:r>
              <a:rPr lang="en-US"/>
              <a:t> </a:t>
            </a:r>
            <a:r>
              <a:rPr lang="en-US" err="1"/>
              <a:t>ce</a:t>
            </a:r>
            <a:r>
              <a:rPr lang="en-US"/>
              <a:t> </a:t>
            </a:r>
            <a:r>
              <a:rPr lang="en-US" err="1"/>
              <a:t>ies</a:t>
            </a:r>
            <a:r>
              <a:rPr lang="en-US"/>
              <a:t> </a:t>
            </a:r>
            <a:r>
              <a:rPr lang="en-US" err="1"/>
              <a:t>în</a:t>
            </a:r>
            <a:r>
              <a:rPr lang="en-US"/>
              <a:t> </a:t>
            </a:r>
            <a:r>
              <a:rPr lang="en-US" err="1"/>
              <a:t>evidență</a:t>
            </a:r>
            <a:r>
              <a:rPr lang="en-US"/>
              <a:t> </a:t>
            </a:r>
            <a:r>
              <a:rPr lang="en-US" err="1"/>
              <a:t>odată</a:t>
            </a:r>
            <a:r>
              <a:rPr lang="en-US"/>
              <a:t> cu </a:t>
            </a:r>
            <a:r>
              <a:rPr lang="en-US" err="1"/>
              <a:t>folosirea</a:t>
            </a:r>
            <a:r>
              <a:rPr lang="en-US"/>
              <a:t> </a:t>
            </a:r>
            <a:r>
              <a:rPr lang="en-US" err="1"/>
              <a:t>tehnologie</a:t>
            </a:r>
            <a:r>
              <a:rPr lang="en-US"/>
              <a:t> blockchain sunt </a:t>
            </a:r>
            <a:r>
              <a:rPr lang="en-US" err="1"/>
              <a:t>participarea</a:t>
            </a:r>
            <a:r>
              <a:rPr lang="en-US"/>
              <a:t> de </a:t>
            </a:r>
            <a:r>
              <a:rPr lang="en-US" err="1"/>
              <a:t>pretutindeni</a:t>
            </a:r>
            <a:r>
              <a:rPr lang="en-US"/>
              <a:t>, </a:t>
            </a:r>
            <a:r>
              <a:rPr lang="en-US" err="1"/>
              <a:t>asigurarea</a:t>
            </a:r>
            <a:r>
              <a:rPr lang="en-US"/>
              <a:t> </a:t>
            </a:r>
            <a:r>
              <a:rPr lang="en-US" err="1"/>
              <a:t>și</a:t>
            </a:r>
            <a:r>
              <a:rPr lang="en-US"/>
              <a:t> </a:t>
            </a:r>
            <a:r>
              <a:rPr lang="en-US" err="1"/>
              <a:t>motivarea</a:t>
            </a:r>
            <a:r>
              <a:rPr lang="en-US"/>
              <a:t> </a:t>
            </a:r>
            <a:r>
              <a:rPr lang="en-US" err="1"/>
              <a:t>alegătorului</a:t>
            </a:r>
            <a:r>
              <a:rPr lang="en-US"/>
              <a:t>, </a:t>
            </a:r>
            <a:r>
              <a:rPr lang="en-US" err="1"/>
              <a:t>prin</a:t>
            </a:r>
            <a:r>
              <a:rPr lang="en-US"/>
              <a:t> </a:t>
            </a:r>
            <a:r>
              <a:rPr lang="en-US" err="1"/>
              <a:t>oferirea</a:t>
            </a:r>
            <a:r>
              <a:rPr lang="en-US"/>
              <a:t> </a:t>
            </a:r>
            <a:r>
              <a:rPr lang="en-US" err="1"/>
              <a:t>unui</a:t>
            </a:r>
            <a:r>
              <a:rPr lang="en-US"/>
              <a:t> </a:t>
            </a:r>
            <a:r>
              <a:rPr lang="en-US" err="1"/>
              <a:t>sistem</a:t>
            </a:r>
            <a:r>
              <a:rPr lang="en-US"/>
              <a:t> </a:t>
            </a:r>
            <a:r>
              <a:rPr lang="en-US" err="1"/>
              <a:t>corect</a:t>
            </a:r>
            <a:r>
              <a:rPr lang="en-US"/>
              <a:t> </a:t>
            </a:r>
            <a:r>
              <a:rPr lang="en-US" err="1"/>
              <a:t>și</a:t>
            </a:r>
            <a:r>
              <a:rPr lang="en-US"/>
              <a:t> de </a:t>
            </a:r>
            <a:r>
              <a:rPr lang="en-US" err="1"/>
              <a:t>încredere</a:t>
            </a:r>
            <a:r>
              <a:rPr lang="en-US"/>
              <a:t>, </a:t>
            </a:r>
            <a:r>
              <a:rPr lang="en-US" err="1"/>
              <a:t>securitatea</a:t>
            </a:r>
            <a:r>
              <a:rPr lang="en-US"/>
              <a:t>, </a:t>
            </a:r>
            <a:r>
              <a:rPr lang="en-US" err="1"/>
              <a:t>eficiența</a:t>
            </a:r>
            <a:r>
              <a:rPr lang="en-US"/>
              <a:t>, </a:t>
            </a:r>
            <a:r>
              <a:rPr lang="en-US" err="1"/>
              <a:t>în</a:t>
            </a:r>
            <a:r>
              <a:rPr lang="en-US"/>
              <a:t> special </a:t>
            </a:r>
            <a:r>
              <a:rPr lang="en-US" err="1"/>
              <a:t>când</a:t>
            </a:r>
            <a:r>
              <a:rPr lang="en-US"/>
              <a:t> </a:t>
            </a:r>
            <a:r>
              <a:rPr lang="en-US" err="1"/>
              <a:t>discutăm</a:t>
            </a:r>
            <a:r>
              <a:rPr lang="en-US"/>
              <a:t> de </a:t>
            </a:r>
            <a:r>
              <a:rPr lang="en-US" err="1"/>
              <a:t>costuri</a:t>
            </a:r>
            <a:r>
              <a:rPr lang="en-US"/>
              <a:t>, </a:t>
            </a:r>
            <a:r>
              <a:rPr lang="en-US" err="1"/>
              <a:t>și</a:t>
            </a:r>
            <a:r>
              <a:rPr lang="en-US"/>
              <a:t> </a:t>
            </a:r>
            <a:r>
              <a:rPr lang="en-US" err="1"/>
              <a:t>precizia</a:t>
            </a:r>
            <a:r>
              <a:rPr lang="en-US"/>
              <a:t>. </a:t>
            </a:r>
            <a:r>
              <a:rPr lang="en-US" err="1"/>
              <a:t>Aici</a:t>
            </a:r>
            <a:r>
              <a:rPr lang="en-US"/>
              <a:t> se </a:t>
            </a:r>
            <a:r>
              <a:rPr lang="en-US" err="1"/>
              <a:t>mai</a:t>
            </a:r>
            <a:r>
              <a:rPr lang="en-US"/>
              <a:t> </a:t>
            </a:r>
            <a:r>
              <a:rPr lang="en-US" err="1"/>
              <a:t>adăugă</a:t>
            </a:r>
            <a:r>
              <a:rPr lang="en-US"/>
              <a:t> </a:t>
            </a:r>
            <a:r>
              <a:rPr lang="en-US" err="1"/>
              <a:t>și</a:t>
            </a:r>
            <a:r>
              <a:rPr lang="en-US"/>
              <a:t> </a:t>
            </a:r>
            <a:r>
              <a:rPr lang="en-US" err="1"/>
              <a:t>despărțirea</a:t>
            </a:r>
            <a:r>
              <a:rPr lang="en-US"/>
              <a:t> de un element </a:t>
            </a:r>
            <a:r>
              <a:rPr lang="en-US" err="1"/>
              <a:t>cheie</a:t>
            </a:r>
            <a:r>
              <a:rPr lang="en-US"/>
              <a:t> </a:t>
            </a:r>
            <a:r>
              <a:rPr lang="en-US" err="1"/>
              <a:t>prezent</a:t>
            </a:r>
            <a:r>
              <a:rPr lang="en-US"/>
              <a:t> </a:t>
            </a:r>
            <a:r>
              <a:rPr lang="en-US" err="1"/>
              <a:t>în</a:t>
            </a:r>
            <a:r>
              <a:rPr lang="en-US"/>
              <a:t> </a:t>
            </a:r>
            <a:r>
              <a:rPr lang="en-US" err="1"/>
              <a:t>sistemele</a:t>
            </a:r>
            <a:r>
              <a:rPr lang="en-US"/>
              <a:t> de </a:t>
            </a:r>
            <a:r>
              <a:rPr lang="en-US" err="1"/>
              <a:t>vot</a:t>
            </a:r>
            <a:r>
              <a:rPr lang="en-US"/>
              <a:t> </a:t>
            </a:r>
            <a:r>
              <a:rPr lang="en-US" err="1"/>
              <a:t>actuale</a:t>
            </a:r>
            <a:r>
              <a:rPr lang="en-US"/>
              <a:t>, </a:t>
            </a:r>
            <a:r>
              <a:rPr lang="en-US" err="1"/>
              <a:t>și</a:t>
            </a:r>
            <a:r>
              <a:rPr lang="en-US"/>
              <a:t> </a:t>
            </a:r>
            <a:r>
              <a:rPr lang="en-US" err="1"/>
              <a:t>anume</a:t>
            </a:r>
            <a:r>
              <a:rPr lang="en-US"/>
              <a:t>, o </a:t>
            </a:r>
            <a:r>
              <a:rPr lang="en-US" err="1"/>
              <a:t>entitate</a:t>
            </a:r>
            <a:r>
              <a:rPr lang="en-US"/>
              <a:t> care are control </a:t>
            </a:r>
            <a:r>
              <a:rPr lang="en-US" err="1"/>
              <a:t>asupra</a:t>
            </a:r>
            <a:r>
              <a:rPr lang="en-US"/>
              <a:t> </a:t>
            </a:r>
            <a:r>
              <a:rPr lang="en-US" err="1"/>
              <a:t>tuturor</a:t>
            </a:r>
            <a:r>
              <a:rPr lang="en-US"/>
              <a:t> </a:t>
            </a:r>
            <a:r>
              <a:rPr lang="en-US" err="1"/>
              <a:t>voturilor</a:t>
            </a:r>
            <a:r>
              <a:rPr lang="en-US"/>
              <a:t>, </a:t>
            </a:r>
            <a:r>
              <a:rPr lang="en-US" err="1"/>
              <a:t>și</a:t>
            </a:r>
            <a:r>
              <a:rPr lang="en-US"/>
              <a:t> sub </a:t>
            </a:r>
            <a:r>
              <a:rPr lang="en-US" err="1"/>
              <a:t>aripa</a:t>
            </a:r>
            <a:r>
              <a:rPr lang="en-US"/>
              <a:t> </a:t>
            </a:r>
            <a:r>
              <a:rPr lang="en-US" err="1"/>
              <a:t>căruia</a:t>
            </a:r>
            <a:r>
              <a:rPr lang="en-US"/>
              <a:t> </a:t>
            </a:r>
            <a:r>
              <a:rPr lang="en-US" err="1"/>
              <a:t>există</a:t>
            </a:r>
            <a:r>
              <a:rPr lang="en-US"/>
              <a:t> </a:t>
            </a:r>
            <a:r>
              <a:rPr lang="en-US" err="1"/>
              <a:t>acces</a:t>
            </a:r>
            <a:r>
              <a:rPr lang="en-US"/>
              <a:t> </a:t>
            </a:r>
            <a:r>
              <a:rPr lang="en-US" err="1"/>
              <a:t>asupra</a:t>
            </a:r>
            <a:r>
              <a:rPr lang="en-US"/>
              <a:t> tot </a:t>
            </a:r>
            <a:r>
              <a:rPr lang="en-US" err="1"/>
              <a:t>ce</a:t>
            </a:r>
            <a:r>
              <a:rPr lang="en-US"/>
              <a:t> se </a:t>
            </a:r>
            <a:r>
              <a:rPr lang="en-US" err="1"/>
              <a:t>întamplă</a:t>
            </a:r>
            <a:r>
              <a:rPr lang="en-US"/>
              <a:t> </a:t>
            </a:r>
            <a:r>
              <a:rPr lang="en-US" err="1"/>
              <a:t>în</a:t>
            </a:r>
            <a:r>
              <a:rPr lang="en-US"/>
              <a:t> </a:t>
            </a:r>
            <a:r>
              <a:rPr lang="en-US" err="1"/>
              <a:t>alegeri</a:t>
            </a:r>
            <a:r>
              <a:rPr lang="en-US"/>
              <a:t>, </a:t>
            </a:r>
            <a:r>
              <a:rPr lang="en-US" err="1"/>
              <a:t>fapt</a:t>
            </a:r>
            <a:r>
              <a:rPr lang="en-US"/>
              <a:t> </a:t>
            </a:r>
            <a:r>
              <a:rPr lang="en-US" err="1"/>
              <a:t>ce</a:t>
            </a:r>
            <a:r>
              <a:rPr lang="en-US"/>
              <a:t> </a:t>
            </a:r>
            <a:r>
              <a:rPr lang="en-US" err="1"/>
              <a:t>oferă</a:t>
            </a:r>
            <a:r>
              <a:rPr lang="en-US"/>
              <a:t> </a:t>
            </a:r>
            <a:r>
              <a:rPr lang="en-US" err="1"/>
              <a:t>posibilitatea</a:t>
            </a:r>
            <a:r>
              <a:rPr lang="en-US"/>
              <a:t> </a:t>
            </a:r>
            <a:r>
              <a:rPr lang="en-US" err="1"/>
              <a:t>manipularii</a:t>
            </a:r>
            <a:r>
              <a:rPr lang="en-US"/>
              <a:t> </a:t>
            </a:r>
            <a:r>
              <a:rPr lang="en-US" err="1"/>
              <a:t>sau</a:t>
            </a:r>
            <a:r>
              <a:rPr lang="en-US"/>
              <a:t> </a:t>
            </a:r>
            <a:r>
              <a:rPr lang="en-US" err="1"/>
              <a:t>înclinării</a:t>
            </a:r>
            <a:r>
              <a:rPr lang="en-US"/>
              <a:t> </a:t>
            </a:r>
            <a:r>
              <a:rPr lang="en-US" err="1"/>
              <a:t>rezultatelor</a:t>
            </a:r>
            <a:r>
              <a:rPr lang="en-US"/>
              <a:t> cu </a:t>
            </a:r>
            <a:r>
              <a:rPr lang="en-US" err="1"/>
              <a:t>scopuri</a:t>
            </a:r>
            <a:r>
              <a:rPr lang="en-US"/>
              <a:t> </a:t>
            </a:r>
            <a:r>
              <a:rPr lang="en-US" err="1"/>
              <a:t>neetice</a:t>
            </a:r>
            <a:r>
              <a:rPr lang="en-US"/>
              <a:t>. </a:t>
            </a:r>
            <a:r>
              <a:rPr lang="en-US" err="1"/>
              <a:t>Astfel</a:t>
            </a:r>
            <a:r>
              <a:rPr lang="en-US"/>
              <a:t>, </a:t>
            </a:r>
            <a:r>
              <a:rPr lang="en-US" err="1"/>
              <a:t>această</a:t>
            </a:r>
            <a:r>
              <a:rPr lang="en-US"/>
              <a:t> </a:t>
            </a:r>
            <a:r>
              <a:rPr lang="en-US" err="1"/>
              <a:t>despărțire</a:t>
            </a:r>
            <a:r>
              <a:rPr lang="en-US"/>
              <a:t> </a:t>
            </a:r>
            <a:r>
              <a:rPr lang="en-US" err="1"/>
              <a:t>poate</a:t>
            </a:r>
            <a:r>
              <a:rPr lang="en-US"/>
              <a:t> </a:t>
            </a:r>
            <a:r>
              <a:rPr lang="en-US" err="1"/>
              <a:t>asigura</a:t>
            </a:r>
            <a:r>
              <a:rPr lang="en-US"/>
              <a:t> </a:t>
            </a:r>
            <a:r>
              <a:rPr lang="en-US" err="1"/>
              <a:t>imuabilitate</a:t>
            </a:r>
            <a:r>
              <a:rPr lang="en-US"/>
              <a:t>, </a:t>
            </a:r>
            <a:r>
              <a:rPr lang="en-US" err="1"/>
              <a:t>lucru</a:t>
            </a:r>
            <a:r>
              <a:rPr lang="en-US"/>
              <a:t> care se </a:t>
            </a:r>
            <a:r>
              <a:rPr lang="en-US" err="1"/>
              <a:t>adună</a:t>
            </a:r>
            <a:r>
              <a:rPr lang="en-US"/>
              <a:t> </a:t>
            </a:r>
            <a:r>
              <a:rPr lang="en-US" err="1"/>
              <a:t>și</a:t>
            </a:r>
            <a:r>
              <a:rPr lang="en-US"/>
              <a:t> </a:t>
            </a:r>
            <a:r>
              <a:rPr lang="en-US" err="1"/>
              <a:t>în</a:t>
            </a:r>
            <a:r>
              <a:rPr lang="en-US"/>
              <a:t> </a:t>
            </a:r>
            <a:r>
              <a:rPr lang="en-US" err="1"/>
              <a:t>factorii</a:t>
            </a:r>
            <a:r>
              <a:rPr lang="en-US"/>
              <a:t> de </a:t>
            </a:r>
            <a:r>
              <a:rPr lang="en-US" err="1"/>
              <a:t>motivare</a:t>
            </a:r>
            <a:r>
              <a:rPr lang="en-US"/>
              <a:t> ai </a:t>
            </a:r>
            <a:r>
              <a:rPr lang="en-US" err="1"/>
              <a:t>alegatorului</a:t>
            </a:r>
            <a:r>
              <a:rPr lang="en-US"/>
              <a:t>.</a:t>
            </a:r>
            <a:endParaRPr lang="ro-RO"/>
          </a:p>
          <a:p>
            <a:r>
              <a:rPr lang="en-US"/>
              <a:t> </a:t>
            </a:r>
            <a:endParaRPr lang="ro-RO"/>
          </a:p>
          <a:p>
            <a:r>
              <a:rPr lang="en-US" err="1"/>
              <a:t>Acesta</a:t>
            </a:r>
            <a:r>
              <a:rPr lang="en-US"/>
              <a:t> </a:t>
            </a:r>
            <a:r>
              <a:rPr lang="en-US" err="1"/>
              <a:t>este</a:t>
            </a:r>
            <a:r>
              <a:rPr lang="en-US"/>
              <a:t> </a:t>
            </a:r>
            <a:r>
              <a:rPr lang="en-US" err="1"/>
              <a:t>locul</a:t>
            </a:r>
            <a:r>
              <a:rPr lang="en-US"/>
              <a:t> </a:t>
            </a:r>
            <a:r>
              <a:rPr lang="en-US" err="1"/>
              <a:t>unde</a:t>
            </a:r>
            <a:r>
              <a:rPr lang="en-US"/>
              <a:t>, </a:t>
            </a:r>
            <a:r>
              <a:rPr lang="en-US" err="1"/>
              <a:t>contractele</a:t>
            </a:r>
            <a:r>
              <a:rPr lang="en-US"/>
              <a:t> </a:t>
            </a:r>
            <a:r>
              <a:rPr lang="en-US" err="1"/>
              <a:t>inteligente</a:t>
            </a:r>
            <a:r>
              <a:rPr lang="en-US"/>
              <a:t> </a:t>
            </a:r>
            <a:r>
              <a:rPr lang="en-US" err="1"/>
              <a:t>își</a:t>
            </a:r>
            <a:r>
              <a:rPr lang="en-US"/>
              <a:t> fac </a:t>
            </a:r>
            <a:r>
              <a:rPr lang="en-US" err="1"/>
              <a:t>remarcată</a:t>
            </a:r>
            <a:r>
              <a:rPr lang="en-US"/>
              <a:t> </a:t>
            </a:r>
            <a:r>
              <a:rPr lang="en-US" err="1"/>
              <a:t>prezența</a:t>
            </a:r>
            <a:r>
              <a:rPr lang="en-US"/>
              <a:t>. Cu </a:t>
            </a:r>
            <a:r>
              <a:rPr lang="en-US" err="1"/>
              <a:t>ajutorul</a:t>
            </a:r>
            <a:r>
              <a:rPr lang="en-US"/>
              <a:t> lor </a:t>
            </a:r>
            <a:r>
              <a:rPr lang="en-US" err="1"/>
              <a:t>vom</a:t>
            </a:r>
            <a:r>
              <a:rPr lang="en-US"/>
              <a:t> </a:t>
            </a:r>
            <a:r>
              <a:rPr lang="en-US" err="1"/>
              <a:t>putea</a:t>
            </a:r>
            <a:r>
              <a:rPr lang="en-US"/>
              <a:t> </a:t>
            </a:r>
            <a:r>
              <a:rPr lang="en-US" err="1"/>
              <a:t>crea</a:t>
            </a:r>
            <a:r>
              <a:rPr lang="en-US"/>
              <a:t> </a:t>
            </a:r>
            <a:r>
              <a:rPr lang="en-US" err="1"/>
              <a:t>contracte</a:t>
            </a:r>
            <a:r>
              <a:rPr lang="en-US"/>
              <a:t> </a:t>
            </a:r>
            <a:r>
              <a:rPr lang="en-US" err="1"/>
              <a:t>ce</a:t>
            </a:r>
            <a:r>
              <a:rPr lang="en-US"/>
              <a:t> se </a:t>
            </a:r>
            <a:r>
              <a:rPr lang="en-US" err="1"/>
              <a:t>execută</a:t>
            </a:r>
            <a:r>
              <a:rPr lang="en-US"/>
              <a:t> automat </a:t>
            </a:r>
            <a:r>
              <a:rPr lang="en-US" err="1"/>
              <a:t>într</a:t>
            </a:r>
            <a:r>
              <a:rPr lang="en-US"/>
              <a:t>-un blockchain. </a:t>
            </a:r>
            <a:r>
              <a:rPr lang="en-US" err="1"/>
              <a:t>Fiecare</a:t>
            </a:r>
            <a:r>
              <a:rPr lang="en-US"/>
              <a:t> contract </a:t>
            </a:r>
            <a:r>
              <a:rPr lang="en-US" err="1"/>
              <a:t>inteligent</a:t>
            </a:r>
            <a:r>
              <a:rPr lang="en-US"/>
              <a:t> </a:t>
            </a:r>
            <a:r>
              <a:rPr lang="en-US" err="1"/>
              <a:t>va</a:t>
            </a:r>
            <a:r>
              <a:rPr lang="en-US"/>
              <a:t> </a:t>
            </a:r>
            <a:r>
              <a:rPr lang="en-US" err="1"/>
              <a:t>necesita</a:t>
            </a:r>
            <a:r>
              <a:rPr lang="en-US"/>
              <a:t> reguli ca </a:t>
            </a:r>
            <a:r>
              <a:rPr lang="en-US" err="1"/>
              <a:t>vor</a:t>
            </a:r>
            <a:r>
              <a:rPr lang="en-US"/>
              <a:t> fi </a:t>
            </a:r>
            <a:r>
              <a:rPr lang="en-US" err="1"/>
              <a:t>implementate</a:t>
            </a:r>
            <a:r>
              <a:rPr lang="en-US"/>
              <a:t> </a:t>
            </a:r>
            <a:r>
              <a:rPr lang="en-US" err="1"/>
              <a:t>în</a:t>
            </a:r>
            <a:r>
              <a:rPr lang="en-US"/>
              <a:t> </a:t>
            </a:r>
            <a:r>
              <a:rPr lang="en-US" err="1"/>
              <a:t>linii</a:t>
            </a:r>
            <a:r>
              <a:rPr lang="en-US"/>
              <a:t> de cod </a:t>
            </a:r>
            <a:r>
              <a:rPr lang="en-US" err="1"/>
              <a:t>împreună</a:t>
            </a:r>
            <a:r>
              <a:rPr lang="en-US"/>
              <a:t> cu date de </a:t>
            </a:r>
            <a:r>
              <a:rPr lang="en-US" err="1"/>
              <a:t>interes</a:t>
            </a:r>
            <a:r>
              <a:rPr lang="en-US"/>
              <a:t> </a:t>
            </a:r>
            <a:r>
              <a:rPr lang="en-US" err="1"/>
              <a:t>pentru</a:t>
            </a:r>
            <a:r>
              <a:rPr lang="en-US"/>
              <a:t> </a:t>
            </a:r>
            <a:r>
              <a:rPr lang="en-US" err="1"/>
              <a:t>alegător</a:t>
            </a:r>
            <a:r>
              <a:rPr lang="en-US"/>
              <a:t>\cite{</a:t>
            </a:r>
            <a:r>
              <a:rPr lang="en-US" err="1"/>
              <a:t>susantoblockchain</a:t>
            </a:r>
            <a:r>
              <a:rPr lang="en-US"/>
              <a:t>}. </a:t>
            </a:r>
            <a:r>
              <a:rPr lang="en-US" err="1"/>
              <a:t>Menționat</a:t>
            </a:r>
            <a:r>
              <a:rPr lang="en-US"/>
              <a:t> anterior, </a:t>
            </a:r>
            <a:r>
              <a:rPr lang="en-US" err="1"/>
              <a:t>dupa</a:t>
            </a:r>
            <a:r>
              <a:rPr lang="en-US"/>
              <a:t> </a:t>
            </a:r>
            <a:r>
              <a:rPr lang="en-US" err="1"/>
              <a:t>ce</a:t>
            </a:r>
            <a:r>
              <a:rPr lang="en-US"/>
              <a:t> </a:t>
            </a:r>
            <a:r>
              <a:rPr lang="en-US" err="1"/>
              <a:t>aceste</a:t>
            </a:r>
            <a:r>
              <a:rPr lang="en-US"/>
              <a:t> </a:t>
            </a:r>
            <a:r>
              <a:rPr lang="en-US" err="1"/>
              <a:t>contracte</a:t>
            </a:r>
            <a:r>
              <a:rPr lang="en-US"/>
              <a:t> sunt </a:t>
            </a:r>
            <a:r>
              <a:rPr lang="en-US" err="1"/>
              <a:t>lansate</a:t>
            </a:r>
            <a:r>
              <a:rPr lang="en-US"/>
              <a:t> </a:t>
            </a:r>
            <a:r>
              <a:rPr lang="en-US" err="1"/>
              <a:t>în</a:t>
            </a:r>
            <a:r>
              <a:rPr lang="en-US"/>
              <a:t> </a:t>
            </a:r>
            <a:r>
              <a:rPr lang="en-US" err="1"/>
              <a:t>rețea</a:t>
            </a:r>
            <a:r>
              <a:rPr lang="en-US"/>
              <a:t>, </a:t>
            </a:r>
            <a:r>
              <a:rPr lang="en-US" err="1"/>
              <a:t>acestea</a:t>
            </a:r>
            <a:r>
              <a:rPr lang="en-US"/>
              <a:t> nu </a:t>
            </a:r>
            <a:r>
              <a:rPr lang="en-US" err="1"/>
              <a:t>mai</a:t>
            </a:r>
            <a:r>
              <a:rPr lang="en-US"/>
              <a:t> pot </a:t>
            </a:r>
            <a:r>
              <a:rPr lang="en-US" err="1"/>
              <a:t>alterate</a:t>
            </a:r>
            <a:r>
              <a:rPr lang="en-US"/>
              <a:t> </a:t>
            </a:r>
            <a:r>
              <a:rPr lang="en-US" err="1"/>
              <a:t>sau</a:t>
            </a:r>
            <a:r>
              <a:rPr lang="en-US"/>
              <a:t> eliminate.</a:t>
            </a:r>
            <a:endParaRPr lang="ro-RO"/>
          </a:p>
          <a:p>
            <a:r>
              <a:rPr lang="en-US"/>
              <a:t> </a:t>
            </a:r>
            <a:endParaRPr lang="ro-RO"/>
          </a:p>
          <a:p>
            <a:r>
              <a:rPr lang="en-US" err="1"/>
              <a:t>Există</a:t>
            </a:r>
            <a:r>
              <a:rPr lang="en-US"/>
              <a:t> </a:t>
            </a:r>
            <a:r>
              <a:rPr lang="en-US" err="1"/>
              <a:t>deja</a:t>
            </a:r>
            <a:r>
              <a:rPr lang="en-US"/>
              <a:t> </a:t>
            </a:r>
            <a:r>
              <a:rPr lang="en-US" err="1"/>
              <a:t>implementări</a:t>
            </a:r>
            <a:r>
              <a:rPr lang="en-US"/>
              <a:t> </a:t>
            </a:r>
            <a:r>
              <a:rPr lang="en-US" err="1"/>
              <a:t>propuse</a:t>
            </a:r>
            <a:r>
              <a:rPr lang="en-US"/>
              <a:t> </a:t>
            </a:r>
            <a:r>
              <a:rPr lang="en-US" err="1"/>
              <a:t>ce</a:t>
            </a:r>
            <a:r>
              <a:rPr lang="en-US"/>
              <a:t> </a:t>
            </a:r>
            <a:r>
              <a:rPr lang="en-US" err="1"/>
              <a:t>conțin</a:t>
            </a:r>
            <a:r>
              <a:rPr lang="en-US"/>
              <a:t> design-</a:t>
            </a:r>
            <a:r>
              <a:rPr lang="en-US" err="1"/>
              <a:t>ul</a:t>
            </a:r>
            <a:r>
              <a:rPr lang="en-US"/>
              <a:t> </a:t>
            </a:r>
            <a:r>
              <a:rPr lang="en-US" err="1"/>
              <a:t>unei</a:t>
            </a:r>
            <a:r>
              <a:rPr lang="en-US"/>
              <a:t> </a:t>
            </a:r>
            <a:r>
              <a:rPr lang="en-US" err="1"/>
              <a:t>astfel</a:t>
            </a:r>
            <a:r>
              <a:rPr lang="en-US"/>
              <a:t> de </a:t>
            </a:r>
            <a:r>
              <a:rPr lang="en-US" err="1"/>
              <a:t>infrastructuri</a:t>
            </a:r>
            <a:r>
              <a:rPr lang="en-US"/>
              <a:t>, care, </a:t>
            </a:r>
            <a:r>
              <a:rPr lang="en-US" err="1"/>
              <a:t>ar</a:t>
            </a:r>
            <a:r>
              <a:rPr lang="en-US"/>
              <a:t> </a:t>
            </a:r>
            <a:r>
              <a:rPr lang="en-US" err="1"/>
              <a:t>putea</a:t>
            </a:r>
            <a:r>
              <a:rPr lang="en-US"/>
              <a:t> </a:t>
            </a:r>
            <a:r>
              <a:rPr lang="en-US" err="1"/>
              <a:t>revoluționa</a:t>
            </a:r>
            <a:r>
              <a:rPr lang="en-US"/>
              <a:t> </a:t>
            </a:r>
            <a:r>
              <a:rPr lang="en-US" err="1"/>
              <a:t>votul</a:t>
            </a:r>
            <a:r>
              <a:rPr lang="en-US"/>
              <a:t>, </a:t>
            </a:r>
            <a:r>
              <a:rPr lang="en-US" err="1"/>
              <a:t>mai</a:t>
            </a:r>
            <a:r>
              <a:rPr lang="en-US"/>
              <a:t> exact </a:t>
            </a:r>
            <a:r>
              <a:rPr lang="en-US" err="1"/>
              <a:t>cel</a:t>
            </a:r>
            <a:r>
              <a:rPr lang="en-US"/>
              <a:t> de la </a:t>
            </a:r>
            <a:r>
              <a:rPr lang="en-US" err="1"/>
              <a:t>distanță</a:t>
            </a:r>
            <a:r>
              <a:rPr lang="en-US"/>
              <a:t>, pe care </a:t>
            </a:r>
            <a:r>
              <a:rPr lang="en-US" err="1"/>
              <a:t>îl</a:t>
            </a:r>
            <a:r>
              <a:rPr lang="en-US"/>
              <a:t> </a:t>
            </a:r>
            <a:r>
              <a:rPr lang="en-US" err="1"/>
              <a:t>cunoaștem</a:t>
            </a:r>
            <a:r>
              <a:rPr lang="en-US"/>
              <a:t>. </a:t>
            </a:r>
            <a:r>
              <a:rPr lang="en-US" err="1"/>
              <a:t>Discuția</a:t>
            </a:r>
            <a:r>
              <a:rPr lang="en-US"/>
              <a:t> </a:t>
            </a:r>
            <a:r>
              <a:rPr lang="en-US" err="1"/>
              <a:t>asupra</a:t>
            </a:r>
            <a:r>
              <a:rPr lang="en-US"/>
              <a:t> </a:t>
            </a:r>
            <a:r>
              <a:rPr lang="en-US" err="1"/>
              <a:t>acestora</a:t>
            </a:r>
            <a:r>
              <a:rPr lang="en-US"/>
              <a:t> se </a:t>
            </a:r>
            <a:r>
              <a:rPr lang="en-US" err="1"/>
              <a:t>va</a:t>
            </a:r>
            <a:r>
              <a:rPr lang="en-US"/>
              <a:t> </a:t>
            </a:r>
            <a:r>
              <a:rPr lang="en-US" err="1"/>
              <a:t>realiza</a:t>
            </a:r>
            <a:r>
              <a:rPr lang="en-US"/>
              <a:t> la \ref{</a:t>
            </a:r>
            <a:r>
              <a:rPr lang="en-US" err="1"/>
              <a:t>votblockchain</a:t>
            </a:r>
            <a:r>
              <a:rPr lang="en-US"/>
              <a:t>}.</a:t>
            </a:r>
            <a:endParaRPr lang="ro-RO"/>
          </a:p>
        </p:txBody>
      </p:sp>
      <p:sp>
        <p:nvSpPr>
          <p:cNvPr id="4" name="Substituent număr diapozitiv 3"/>
          <p:cNvSpPr>
            <a:spLocks noGrp="1"/>
          </p:cNvSpPr>
          <p:nvPr>
            <p:ph type="sldNum" sz="quarter" idx="5"/>
          </p:nvPr>
        </p:nvSpPr>
        <p:spPr/>
        <p:txBody>
          <a:bodyPr/>
          <a:lstStyle/>
          <a:p>
            <a:fld id="{4B430046-1158-4D06-99B3-D32FCFDD68FA}" type="slidenum">
              <a:t>16</a:t>
            </a:fld>
            <a:endParaRPr lang="ro-RO"/>
          </a:p>
        </p:txBody>
      </p:sp>
    </p:spTree>
    <p:extLst>
      <p:ext uri="{BB962C8B-B14F-4D97-AF65-F5344CB8AC3E}">
        <p14:creationId xmlns:p14="http://schemas.microsoft.com/office/powerpoint/2010/main" val="12659843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În</a:t>
            </a:r>
            <a:r>
              <a:rPr lang="en-US"/>
              <a:t> </a:t>
            </a:r>
            <a:r>
              <a:rPr lang="en-US" err="1"/>
              <a:t>anul</a:t>
            </a:r>
            <a:r>
              <a:rPr lang="en-US"/>
              <a:t> 2020 </a:t>
            </a:r>
            <a:r>
              <a:rPr lang="en-US" err="1"/>
              <a:t>Taș</a:t>
            </a:r>
            <a:r>
              <a:rPr lang="en-US"/>
              <a:t> </a:t>
            </a:r>
            <a:r>
              <a:rPr lang="en-US" err="1"/>
              <a:t>și</a:t>
            </a:r>
            <a:r>
              <a:rPr lang="en-US"/>
              <a:t> </a:t>
            </a:r>
            <a:r>
              <a:rPr lang="en-US" err="1"/>
              <a:t>Tanrıöver</a:t>
            </a:r>
            <a:r>
              <a:rPr lang="en-US"/>
              <a:t> au </a:t>
            </a:r>
            <a:r>
              <a:rPr lang="en-US" err="1"/>
              <a:t>publicat</a:t>
            </a:r>
            <a:r>
              <a:rPr lang="en-US"/>
              <a:t> </a:t>
            </a:r>
            <a:r>
              <a:rPr lang="en-US" err="1"/>
              <a:t>articolul</a:t>
            </a:r>
            <a:r>
              <a:rPr lang="en-US"/>
              <a:t> </a:t>
            </a:r>
            <a:r>
              <a:rPr lang="en-US" err="1"/>
              <a:t>numit</a:t>
            </a:r>
            <a:r>
              <a:rPr lang="en-US"/>
              <a:t> "A Systematic Review of Challenges and Opportunities of Blockchain for E-Voting", la care au </a:t>
            </a:r>
            <a:r>
              <a:rPr lang="en-US" err="1"/>
              <a:t>luat</a:t>
            </a:r>
            <a:r>
              <a:rPr lang="en-US"/>
              <a:t> </a:t>
            </a:r>
            <a:r>
              <a:rPr lang="en-US" err="1"/>
              <a:t>parte</a:t>
            </a:r>
            <a:r>
              <a:rPr lang="en-US"/>
              <a:t> 63 de </a:t>
            </a:r>
            <a:r>
              <a:rPr lang="en-US" err="1"/>
              <a:t>articole</a:t>
            </a:r>
            <a:r>
              <a:rPr lang="en-US"/>
              <a:t>, </a:t>
            </a:r>
            <a:r>
              <a:rPr lang="en-US" err="1"/>
              <a:t>ce</a:t>
            </a:r>
            <a:r>
              <a:rPr lang="en-US"/>
              <a:t> </a:t>
            </a:r>
            <a:r>
              <a:rPr lang="en-US" err="1"/>
              <a:t>avea</a:t>
            </a:r>
            <a:r>
              <a:rPr lang="en-US"/>
              <a:t> ca scop </a:t>
            </a:r>
            <a:r>
              <a:rPr lang="en-US" err="1"/>
              <a:t>să</a:t>
            </a:r>
            <a:r>
              <a:rPr lang="en-US"/>
              <a:t> </a:t>
            </a:r>
            <a:r>
              <a:rPr lang="en-US" err="1"/>
              <a:t>identifice</a:t>
            </a:r>
            <a:r>
              <a:rPr lang="en-US"/>
              <a:t> </a:t>
            </a:r>
            <a:r>
              <a:rPr lang="en-US" err="1"/>
              <a:t>lipsurile</a:t>
            </a:r>
            <a:r>
              <a:rPr lang="en-US"/>
              <a:t> </a:t>
            </a:r>
            <a:r>
              <a:rPr lang="en-US" err="1"/>
              <a:t>aflate</a:t>
            </a:r>
            <a:r>
              <a:rPr lang="en-US"/>
              <a:t> </a:t>
            </a:r>
            <a:r>
              <a:rPr lang="en-US" err="1"/>
              <a:t>în</a:t>
            </a:r>
            <a:r>
              <a:rPr lang="en-US"/>
              <a:t> </a:t>
            </a:r>
            <a:r>
              <a:rPr lang="en-US" err="1"/>
              <a:t>sistemele</a:t>
            </a:r>
            <a:r>
              <a:rPr lang="en-US"/>
              <a:t> actual de </a:t>
            </a:r>
            <a:r>
              <a:rPr lang="en-US" err="1"/>
              <a:t>vot</a:t>
            </a:r>
            <a:r>
              <a:rPr lang="en-US"/>
              <a:t> </a:t>
            </a:r>
            <a:r>
              <a:rPr lang="en-US" err="1"/>
              <a:t>electronice</a:t>
            </a:r>
            <a:r>
              <a:rPr lang="en-US"/>
              <a:t>, </a:t>
            </a:r>
            <a:r>
              <a:rPr lang="en-US" err="1"/>
              <a:t>să</a:t>
            </a:r>
            <a:r>
              <a:rPr lang="en-US"/>
              <a:t> </a:t>
            </a:r>
            <a:r>
              <a:rPr lang="en-US" err="1"/>
              <a:t>prezinte</a:t>
            </a:r>
            <a:r>
              <a:rPr lang="en-US"/>
              <a:t> </a:t>
            </a:r>
            <a:r>
              <a:rPr lang="en-US" err="1"/>
              <a:t>potențialul</a:t>
            </a:r>
            <a:r>
              <a:rPr lang="en-US"/>
              <a:t> pe care </a:t>
            </a:r>
            <a:r>
              <a:rPr lang="en-US" err="1"/>
              <a:t>îl</a:t>
            </a:r>
            <a:r>
              <a:rPr lang="en-US"/>
              <a:t> </a:t>
            </a:r>
            <a:r>
              <a:rPr lang="en-US" err="1"/>
              <a:t>deține</a:t>
            </a:r>
            <a:r>
              <a:rPr lang="en-US"/>
              <a:t> </a:t>
            </a:r>
            <a:r>
              <a:rPr lang="en-US" err="1"/>
              <a:t>conceptul</a:t>
            </a:r>
            <a:r>
              <a:rPr lang="en-US"/>
              <a:t> de blockchain </a:t>
            </a:r>
            <a:r>
              <a:rPr lang="en-US" err="1"/>
              <a:t>în</a:t>
            </a:r>
            <a:r>
              <a:rPr lang="en-US"/>
              <a:t> </a:t>
            </a:r>
            <a:r>
              <a:rPr lang="en-US" err="1"/>
              <a:t>direcția</a:t>
            </a:r>
            <a:r>
              <a:rPr lang="en-US"/>
              <a:t> </a:t>
            </a:r>
            <a:r>
              <a:rPr lang="en-US" err="1"/>
              <a:t>implementării</a:t>
            </a:r>
            <a:r>
              <a:rPr lang="en-US"/>
              <a:t> </a:t>
            </a:r>
            <a:r>
              <a:rPr lang="en-US" err="1"/>
              <a:t>unui</a:t>
            </a:r>
            <a:r>
              <a:rPr lang="en-US"/>
              <a:t> </a:t>
            </a:r>
            <a:r>
              <a:rPr lang="en-US" err="1"/>
              <a:t>astfel</a:t>
            </a:r>
            <a:r>
              <a:rPr lang="en-US"/>
              <a:t> de </a:t>
            </a:r>
            <a:r>
              <a:rPr lang="en-US" err="1"/>
              <a:t>sistem</a:t>
            </a:r>
            <a:r>
              <a:rPr lang="en-US"/>
              <a:t>, </a:t>
            </a:r>
            <a:r>
              <a:rPr lang="en-US" err="1"/>
              <a:t>să</a:t>
            </a:r>
            <a:r>
              <a:rPr lang="en-US"/>
              <a:t> </a:t>
            </a:r>
            <a:r>
              <a:rPr lang="en-US" err="1"/>
              <a:t>ofere</a:t>
            </a:r>
            <a:r>
              <a:rPr lang="en-US"/>
              <a:t> o imagine </a:t>
            </a:r>
            <a:r>
              <a:rPr lang="en-US" err="1"/>
              <a:t>asupra</a:t>
            </a:r>
            <a:r>
              <a:rPr lang="en-US"/>
              <a:t> </a:t>
            </a:r>
            <a:r>
              <a:rPr lang="en-US" err="1"/>
              <a:t>soluțiilor</a:t>
            </a:r>
            <a:r>
              <a:rPr lang="en-US"/>
              <a:t> </a:t>
            </a:r>
            <a:r>
              <a:rPr lang="en-US" err="1"/>
              <a:t>deja</a:t>
            </a:r>
            <a:r>
              <a:rPr lang="en-US"/>
              <a:t> </a:t>
            </a:r>
            <a:r>
              <a:rPr lang="en-US" err="1"/>
              <a:t>existente</a:t>
            </a:r>
            <a:r>
              <a:rPr lang="en-US"/>
              <a:t> </a:t>
            </a:r>
            <a:r>
              <a:rPr lang="en-US" err="1"/>
              <a:t>și</a:t>
            </a:r>
            <a:r>
              <a:rPr lang="en-US"/>
              <a:t> </a:t>
            </a:r>
            <a:r>
              <a:rPr lang="en-US" err="1"/>
              <a:t>să</a:t>
            </a:r>
            <a:r>
              <a:rPr lang="en-US"/>
              <a:t> </a:t>
            </a:r>
            <a:r>
              <a:rPr lang="en-US" err="1"/>
              <a:t>propuna</a:t>
            </a:r>
            <a:r>
              <a:rPr lang="en-US"/>
              <a:t> </a:t>
            </a:r>
            <a:r>
              <a:rPr lang="en-US" err="1"/>
              <a:t>noi</a:t>
            </a:r>
            <a:r>
              <a:rPr lang="en-US"/>
              <a:t> </a:t>
            </a:r>
            <a:r>
              <a:rPr lang="en-US" err="1"/>
              <a:t>direcții</a:t>
            </a:r>
            <a:r>
              <a:rPr lang="en-US"/>
              <a:t> de </a:t>
            </a:r>
            <a:r>
              <a:rPr lang="en-US" err="1"/>
              <a:t>interes</a:t>
            </a:r>
            <a:r>
              <a:rPr lang="en-US"/>
              <a:t>. </a:t>
            </a:r>
          </a:p>
          <a:p>
            <a:endParaRPr lang="en-US"/>
          </a:p>
          <a:p>
            <a:r>
              <a:rPr lang="en-US"/>
              <a:t>Care sunt </a:t>
            </a:r>
            <a:r>
              <a:rPr lang="en-US" err="1"/>
              <a:t>lipsurile</a:t>
            </a:r>
            <a:r>
              <a:rPr lang="en-US"/>
              <a:t> din </a:t>
            </a:r>
            <a:r>
              <a:rPr lang="en-US" err="1"/>
              <a:t>votarea</a:t>
            </a:r>
            <a:r>
              <a:rPr lang="en-US"/>
              <a:t> </a:t>
            </a:r>
            <a:r>
              <a:rPr lang="en-US" err="1"/>
              <a:t>electronică</a:t>
            </a:r>
            <a:r>
              <a:rPr lang="en-US"/>
              <a:t>?</a:t>
            </a:r>
            <a:endParaRPr lang="en-US">
              <a:ea typeface="Calibri"/>
              <a:cs typeface="Calibri"/>
            </a:endParaRPr>
          </a:p>
          <a:p>
            <a:r>
              <a:rPr lang="en-US" err="1"/>
              <a:t>Acestea</a:t>
            </a:r>
            <a:r>
              <a:rPr lang="en-US"/>
              <a:t> sunt </a:t>
            </a:r>
            <a:r>
              <a:rPr lang="en-US" err="1"/>
              <a:t>marcate</a:t>
            </a:r>
            <a:r>
              <a:rPr lang="en-US"/>
              <a:t> de </a:t>
            </a:r>
            <a:r>
              <a:rPr lang="en-US" err="1"/>
              <a:t>lispa</a:t>
            </a:r>
            <a:r>
              <a:rPr lang="en-US"/>
              <a:t> </a:t>
            </a:r>
            <a:r>
              <a:rPr lang="en-US" err="1"/>
              <a:t>securității</a:t>
            </a:r>
            <a:r>
              <a:rPr lang="en-US"/>
              <a:t>, </a:t>
            </a:r>
            <a:r>
              <a:rPr lang="en-US" err="1"/>
              <a:t>în</a:t>
            </a:r>
            <a:r>
              <a:rPr lang="en-US"/>
              <a:t> principal </a:t>
            </a:r>
            <a:r>
              <a:rPr lang="en-US" err="1"/>
              <a:t>apărarea</a:t>
            </a:r>
            <a:r>
              <a:rPr lang="en-US"/>
              <a:t> </a:t>
            </a:r>
            <a:r>
              <a:rPr lang="en-US" err="1"/>
              <a:t>asupra</a:t>
            </a:r>
            <a:r>
              <a:rPr lang="en-US"/>
              <a:t> </a:t>
            </a:r>
            <a:r>
              <a:rPr lang="en-US" err="1"/>
              <a:t>diferitor</a:t>
            </a:r>
            <a:r>
              <a:rPr lang="en-US"/>
              <a:t> </a:t>
            </a:r>
            <a:r>
              <a:rPr lang="en-US" err="1"/>
              <a:t>atacuri</a:t>
            </a:r>
            <a:r>
              <a:rPr lang="en-US"/>
              <a:t> </a:t>
            </a:r>
            <a:r>
              <a:rPr lang="en-US" err="1"/>
              <a:t>cibernetice</a:t>
            </a:r>
            <a:r>
              <a:rPr lang="en-US"/>
              <a:t> precum \</a:t>
            </a:r>
            <a:r>
              <a:rPr lang="en-US" err="1"/>
              <a:t>textit</a:t>
            </a:r>
            <a:r>
              <a:rPr lang="en-US"/>
              <a:t>{DDoS} \cite{bokslag2016evaluating}, TLS </a:t>
            </a:r>
            <a:r>
              <a:rPr lang="en-US" err="1"/>
              <a:t>și</a:t>
            </a:r>
            <a:r>
              <a:rPr lang="en-US"/>
              <a:t>/</a:t>
            </a:r>
            <a:r>
              <a:rPr lang="en-US" err="1"/>
              <a:t>sau</a:t>
            </a:r>
            <a:r>
              <a:rPr lang="en-US"/>
              <a:t> \</a:t>
            </a:r>
            <a:r>
              <a:rPr lang="en-US" err="1"/>
              <a:t>textit</a:t>
            </a:r>
            <a:r>
              <a:rPr lang="en-US"/>
              <a:t>{man in the middle} \cite{cardillo2018threat} </a:t>
            </a:r>
            <a:r>
              <a:rPr lang="en-US" err="1"/>
              <a:t>și</a:t>
            </a:r>
            <a:r>
              <a:rPr lang="en-US"/>
              <a:t> </a:t>
            </a:r>
            <a:r>
              <a:rPr lang="en-US" err="1"/>
              <a:t>atacuri</a:t>
            </a:r>
            <a:r>
              <a:rPr lang="en-US"/>
              <a:t> </a:t>
            </a:r>
            <a:r>
              <a:rPr lang="en-US" err="1"/>
              <a:t>asupra</a:t>
            </a:r>
            <a:r>
              <a:rPr lang="en-US"/>
              <a:t> </a:t>
            </a:r>
            <a:r>
              <a:rPr lang="en-US" err="1"/>
              <a:t>număratoarei</a:t>
            </a:r>
            <a:r>
              <a:rPr lang="en-US"/>
              <a:t> </a:t>
            </a:r>
            <a:r>
              <a:rPr lang="en-US" err="1"/>
              <a:t>voturilor</a:t>
            </a:r>
            <a:r>
              <a:rPr lang="en-US"/>
              <a:t> \cite{bernhard2017public} </a:t>
            </a:r>
            <a:r>
              <a:rPr lang="en-US" err="1"/>
              <a:t>fapte</a:t>
            </a:r>
            <a:r>
              <a:rPr lang="en-US"/>
              <a:t> </a:t>
            </a:r>
            <a:r>
              <a:rPr lang="en-US" err="1"/>
              <a:t>ce</a:t>
            </a:r>
            <a:r>
              <a:rPr lang="en-US"/>
              <a:t> </a:t>
            </a:r>
            <a:r>
              <a:rPr lang="en-US" err="1"/>
              <a:t>duc</a:t>
            </a:r>
            <a:r>
              <a:rPr lang="en-US"/>
              <a:t> la </a:t>
            </a:r>
            <a:r>
              <a:rPr lang="en-US" err="1"/>
              <a:t>neîncrederea</a:t>
            </a:r>
            <a:r>
              <a:rPr lang="en-US"/>
              <a:t> </a:t>
            </a:r>
            <a:r>
              <a:rPr lang="en-US" err="1"/>
              <a:t>unui</a:t>
            </a:r>
            <a:r>
              <a:rPr lang="en-US"/>
              <a:t> </a:t>
            </a:r>
            <a:r>
              <a:rPr lang="en-US" err="1"/>
              <a:t>astfel</a:t>
            </a:r>
            <a:r>
              <a:rPr lang="en-US"/>
              <a:t> de </a:t>
            </a:r>
            <a:r>
              <a:rPr lang="en-US" err="1"/>
              <a:t>sistem</a:t>
            </a:r>
            <a:r>
              <a:rPr lang="en-US"/>
              <a:t>.</a:t>
            </a:r>
            <a:endParaRPr lang="en-US">
              <a:ea typeface="Calibri"/>
              <a:cs typeface="Calibri"/>
            </a:endParaRPr>
          </a:p>
          <a:p>
            <a:endParaRPr lang="en-US"/>
          </a:p>
          <a:p>
            <a:r>
              <a:rPr lang="en-US" err="1"/>
              <a:t>Cel</a:t>
            </a:r>
            <a:r>
              <a:rPr lang="en-US"/>
              <a:t> </a:t>
            </a:r>
            <a:r>
              <a:rPr lang="en-US" err="1"/>
              <a:t>mai</a:t>
            </a:r>
            <a:r>
              <a:rPr lang="en-US"/>
              <a:t> important </a:t>
            </a:r>
            <a:r>
              <a:rPr lang="en-US" err="1"/>
              <a:t>subiect</a:t>
            </a:r>
            <a:r>
              <a:rPr lang="en-US"/>
              <a:t> </a:t>
            </a:r>
            <a:r>
              <a:rPr lang="en-US" err="1"/>
              <a:t>este</a:t>
            </a:r>
            <a:r>
              <a:rPr lang="en-US"/>
              <a:t> </a:t>
            </a:r>
            <a:r>
              <a:rPr lang="en-US" err="1"/>
              <a:t>scalabilitatea</a:t>
            </a:r>
            <a:r>
              <a:rPr lang="en-US"/>
              <a:t> </a:t>
            </a:r>
            <a:r>
              <a:rPr lang="en-US" err="1"/>
              <a:t>întrucât</a:t>
            </a:r>
            <a:r>
              <a:rPr lang="en-US"/>
              <a:t> </a:t>
            </a:r>
            <a:r>
              <a:rPr lang="en-US" err="1"/>
              <a:t>eficiența</a:t>
            </a:r>
            <a:r>
              <a:rPr lang="en-US"/>
              <a:t> </a:t>
            </a:r>
            <a:r>
              <a:rPr lang="en-US" err="1"/>
              <a:t>unui</a:t>
            </a:r>
            <a:r>
              <a:rPr lang="en-US"/>
              <a:t> </a:t>
            </a:r>
            <a:r>
              <a:rPr lang="en-US" err="1"/>
              <a:t>astfel</a:t>
            </a:r>
            <a:r>
              <a:rPr lang="en-US"/>
              <a:t> de </a:t>
            </a:r>
            <a:r>
              <a:rPr lang="en-US" err="1"/>
              <a:t>sistem</a:t>
            </a:r>
            <a:r>
              <a:rPr lang="en-US"/>
              <a:t> </a:t>
            </a:r>
            <a:r>
              <a:rPr lang="en-US" err="1"/>
              <a:t>scade</a:t>
            </a:r>
            <a:r>
              <a:rPr lang="en-US"/>
              <a:t> </a:t>
            </a:r>
            <a:r>
              <a:rPr lang="en-US" err="1"/>
              <a:t>odată</a:t>
            </a:r>
            <a:r>
              <a:rPr lang="en-US"/>
              <a:t> cu </a:t>
            </a:r>
            <a:r>
              <a:rPr lang="en-US" err="1"/>
              <a:t>creșterea</a:t>
            </a:r>
            <a:r>
              <a:rPr lang="en-US"/>
              <a:t> </a:t>
            </a:r>
            <a:r>
              <a:rPr lang="en-US" err="1"/>
              <a:t>ratei</a:t>
            </a:r>
            <a:r>
              <a:rPr lang="en-US"/>
              <a:t> de </a:t>
            </a:r>
            <a:r>
              <a:rPr lang="en-US" err="1"/>
              <a:t>execuție</a:t>
            </a:r>
            <a:r>
              <a:rPr lang="en-US"/>
              <a:t>, </a:t>
            </a:r>
            <a:r>
              <a:rPr lang="en-US" err="1"/>
              <a:t>astfel</a:t>
            </a:r>
            <a:r>
              <a:rPr lang="en-US"/>
              <a:t> </a:t>
            </a:r>
            <a:r>
              <a:rPr lang="en-US" err="1"/>
              <a:t>modelele</a:t>
            </a:r>
            <a:r>
              <a:rPr lang="en-US"/>
              <a:t> </a:t>
            </a:r>
            <a:r>
              <a:rPr lang="en-US" err="1"/>
              <a:t>consensuale</a:t>
            </a:r>
            <a:r>
              <a:rPr lang="en-US"/>
              <a:t> \</a:t>
            </a:r>
            <a:r>
              <a:rPr lang="en-US" err="1"/>
              <a:t>textit</a:t>
            </a:r>
            <a:r>
              <a:rPr lang="en-US"/>
              <a:t>{</a:t>
            </a:r>
            <a:r>
              <a:rPr lang="en-US" err="1"/>
              <a:t>DPoS</a:t>
            </a:r>
            <a:r>
              <a:rPr lang="en-US"/>
              <a:t>} </a:t>
            </a:r>
            <a:r>
              <a:rPr lang="en-US" err="1"/>
              <a:t>remarcându</a:t>
            </a:r>
            <a:r>
              <a:rPr lang="en-US"/>
              <a:t>-</a:t>
            </a:r>
            <a:r>
              <a:rPr lang="en-US" err="1"/>
              <a:t>se a</a:t>
            </a:r>
            <a:r>
              <a:rPr lang="en-US"/>
              <a:t> fi </a:t>
            </a:r>
            <a:r>
              <a:rPr lang="en-US" err="1"/>
              <a:t>potrivite</a:t>
            </a:r>
            <a:r>
              <a:rPr lang="en-US"/>
              <a:t> \cite{luo2018new} \cite{WANG2018234}. Se </a:t>
            </a:r>
            <a:r>
              <a:rPr lang="en-US" err="1"/>
              <a:t>mai</a:t>
            </a:r>
            <a:r>
              <a:rPr lang="en-US"/>
              <a:t> </a:t>
            </a:r>
            <a:r>
              <a:rPr lang="en-US" err="1"/>
              <a:t>remarcă</a:t>
            </a:r>
            <a:r>
              <a:rPr lang="en-US"/>
              <a:t> </a:t>
            </a:r>
            <a:r>
              <a:rPr lang="en-US" err="1"/>
              <a:t>posibilitatea</a:t>
            </a:r>
            <a:r>
              <a:rPr lang="en-US"/>
              <a:t> </a:t>
            </a:r>
            <a:r>
              <a:rPr lang="en-US" err="1"/>
              <a:t>unor</a:t>
            </a:r>
            <a:r>
              <a:rPr lang="en-US"/>
              <a:t> </a:t>
            </a:r>
            <a:r>
              <a:rPr lang="en-US" err="1"/>
              <a:t>atacuri</a:t>
            </a:r>
            <a:r>
              <a:rPr lang="en-US"/>
              <a:t> DDoS </a:t>
            </a:r>
            <a:r>
              <a:rPr lang="en-US" err="1"/>
              <a:t>asupra</a:t>
            </a:r>
            <a:r>
              <a:rPr lang="en-US"/>
              <a:t> </a:t>
            </a:r>
            <a:r>
              <a:rPr lang="en-US" err="1"/>
              <a:t>contractelor</a:t>
            </a:r>
            <a:r>
              <a:rPr lang="en-US"/>
              <a:t> </a:t>
            </a:r>
            <a:r>
              <a:rPr lang="en-US" err="1"/>
              <a:t>inteligente</a:t>
            </a:r>
            <a:r>
              <a:rPr lang="en-US"/>
              <a:t> </a:t>
            </a:r>
            <a:r>
              <a:rPr lang="en-US" err="1"/>
              <a:t>ce</a:t>
            </a:r>
            <a:r>
              <a:rPr lang="en-US"/>
              <a:t> pot duce la </a:t>
            </a:r>
            <a:r>
              <a:rPr lang="en-US" err="1"/>
              <a:t>costuri</a:t>
            </a:r>
            <a:r>
              <a:rPr lang="en-US"/>
              <a:t> </a:t>
            </a:r>
            <a:r>
              <a:rPr lang="en-US" err="1"/>
              <a:t>monetare</a:t>
            </a:r>
            <a:r>
              <a:rPr lang="en-US"/>
              <a:t>. \cite{saad2019exploring}</a:t>
            </a:r>
            <a:endParaRPr lang="en-US">
              <a:ea typeface="Calibri"/>
              <a:cs typeface="Calibri"/>
            </a:endParaRPr>
          </a:p>
          <a:p>
            <a:endParaRPr lang="en-US">
              <a:ea typeface="Calibri"/>
              <a:cs typeface="Calibri"/>
            </a:endParaRPr>
          </a:p>
          <a:p>
            <a:r>
              <a:rPr lang="en-US" err="1"/>
              <a:t>Taș</a:t>
            </a:r>
            <a:r>
              <a:rPr lang="en-US"/>
              <a:t> </a:t>
            </a:r>
            <a:r>
              <a:rPr lang="en-US" err="1"/>
              <a:t>și</a:t>
            </a:r>
            <a:r>
              <a:rPr lang="en-US"/>
              <a:t> </a:t>
            </a:r>
            <a:r>
              <a:rPr lang="en-US" err="1"/>
              <a:t>Tanrıöver</a:t>
            </a:r>
            <a:r>
              <a:rPr lang="en-US"/>
              <a:t> au </a:t>
            </a:r>
            <a:r>
              <a:rPr lang="en-US" err="1"/>
              <a:t>concluzionat</a:t>
            </a:r>
            <a:r>
              <a:rPr lang="en-US"/>
              <a:t> </a:t>
            </a:r>
            <a:r>
              <a:rPr lang="en-US" err="1"/>
              <a:t>că</a:t>
            </a:r>
            <a:r>
              <a:rPr lang="en-US"/>
              <a:t>, </a:t>
            </a:r>
            <a:r>
              <a:rPr lang="en-US" err="1"/>
              <a:t>datorită</a:t>
            </a:r>
            <a:r>
              <a:rPr lang="en-US"/>
              <a:t> </a:t>
            </a:r>
            <a:r>
              <a:rPr lang="en-US" err="1"/>
              <a:t>dezavantajelor</a:t>
            </a:r>
            <a:r>
              <a:rPr lang="en-US"/>
              <a:t> </a:t>
            </a:r>
            <a:r>
              <a:rPr lang="en-US" err="1"/>
              <a:t>necunoscute</a:t>
            </a:r>
            <a:r>
              <a:rPr lang="en-US"/>
              <a:t> </a:t>
            </a:r>
            <a:r>
              <a:rPr lang="en-US" err="1"/>
              <a:t>înca</a:t>
            </a:r>
            <a:r>
              <a:rPr lang="en-US"/>
              <a:t> a </a:t>
            </a:r>
            <a:r>
              <a:rPr lang="en-US" err="1"/>
              <a:t>sistemelor</a:t>
            </a:r>
            <a:r>
              <a:rPr lang="en-US"/>
              <a:t> de </a:t>
            </a:r>
            <a:r>
              <a:rPr lang="en-US" err="1"/>
              <a:t>vot</a:t>
            </a:r>
            <a:r>
              <a:rPr lang="en-US"/>
              <a:t> </a:t>
            </a:r>
            <a:r>
              <a:rPr lang="en-US" err="1"/>
              <a:t>bazate</a:t>
            </a:r>
            <a:r>
              <a:rPr lang="en-US"/>
              <a:t> pe blockchain fac </a:t>
            </a:r>
            <a:r>
              <a:rPr lang="en-US" err="1"/>
              <a:t>punerea</a:t>
            </a:r>
            <a:r>
              <a:rPr lang="en-US"/>
              <a:t> </a:t>
            </a:r>
            <a:r>
              <a:rPr lang="en-US" err="1"/>
              <a:t>în</a:t>
            </a:r>
            <a:r>
              <a:rPr lang="en-US"/>
              <a:t> </a:t>
            </a:r>
            <a:r>
              <a:rPr lang="en-US" err="1"/>
              <a:t>practică</a:t>
            </a:r>
            <a:r>
              <a:rPr lang="en-US"/>
              <a:t> la </a:t>
            </a:r>
            <a:r>
              <a:rPr lang="en-US" err="1"/>
              <a:t>scară</a:t>
            </a:r>
            <a:r>
              <a:rPr lang="en-US"/>
              <a:t> mare </a:t>
            </a:r>
            <a:r>
              <a:rPr lang="en-US" err="1"/>
              <a:t>înca</a:t>
            </a:r>
            <a:r>
              <a:rPr lang="en-US"/>
              <a:t> </a:t>
            </a:r>
            <a:r>
              <a:rPr lang="en-US" err="1"/>
              <a:t>îndoielnica</a:t>
            </a:r>
            <a:r>
              <a:rPr lang="en-US"/>
              <a:t>. </a:t>
            </a:r>
            <a:r>
              <a:rPr lang="en-US" err="1"/>
              <a:t>Aceștia</a:t>
            </a:r>
            <a:r>
              <a:rPr lang="en-US"/>
              <a:t> </a:t>
            </a:r>
            <a:r>
              <a:rPr lang="en-US" err="1"/>
              <a:t>propun</a:t>
            </a:r>
            <a:r>
              <a:rPr lang="en-US"/>
              <a:t> </a:t>
            </a:r>
            <a:r>
              <a:rPr lang="en-US" err="1"/>
              <a:t>aplicarea</a:t>
            </a:r>
            <a:r>
              <a:rPr lang="en-US"/>
              <a:t> </a:t>
            </a:r>
            <a:r>
              <a:rPr lang="en-US" err="1"/>
              <a:t>dezvoltărilor</a:t>
            </a:r>
            <a:r>
              <a:rPr lang="en-US"/>
              <a:t> </a:t>
            </a:r>
            <a:r>
              <a:rPr lang="en-US" err="1"/>
              <a:t>asupra</a:t>
            </a:r>
            <a:r>
              <a:rPr lang="en-US"/>
              <a:t> </a:t>
            </a:r>
            <a:r>
              <a:rPr lang="en-US" err="1"/>
              <a:t>unor</a:t>
            </a:r>
            <a:r>
              <a:rPr lang="en-US"/>
              <a:t> </a:t>
            </a:r>
            <a:r>
              <a:rPr lang="en-US" err="1"/>
              <a:t>mici</a:t>
            </a:r>
            <a:r>
              <a:rPr lang="en-US"/>
              <a:t> </a:t>
            </a:r>
            <a:r>
              <a:rPr lang="en-US" err="1"/>
              <a:t>regiuni</a:t>
            </a:r>
            <a:r>
              <a:rPr lang="en-US"/>
              <a:t> pilot, </a:t>
            </a:r>
            <a:r>
              <a:rPr lang="en-US" err="1"/>
              <a:t>iar</a:t>
            </a:r>
            <a:r>
              <a:rPr lang="en-US"/>
              <a:t> </a:t>
            </a:r>
            <a:r>
              <a:rPr lang="en-US" err="1"/>
              <a:t>mai</a:t>
            </a:r>
            <a:r>
              <a:rPr lang="en-US"/>
              <a:t> </a:t>
            </a:r>
            <a:r>
              <a:rPr lang="en-US" err="1"/>
              <a:t>apoi</a:t>
            </a:r>
            <a:r>
              <a:rPr lang="en-US"/>
              <a:t> </a:t>
            </a:r>
            <a:r>
              <a:rPr lang="en-US" err="1"/>
              <a:t>să</a:t>
            </a:r>
            <a:r>
              <a:rPr lang="en-US"/>
              <a:t> le </a:t>
            </a:r>
            <a:r>
              <a:rPr lang="en-US" err="1"/>
              <a:t>extindă</a:t>
            </a:r>
            <a:r>
              <a:rPr lang="en-US"/>
              <a:t>. </a:t>
            </a:r>
            <a:r>
              <a:rPr lang="en-US" err="1"/>
              <a:t>Aparent</a:t>
            </a:r>
            <a:r>
              <a:rPr lang="en-US"/>
              <a:t> </a:t>
            </a:r>
            <a:r>
              <a:rPr lang="en-US" err="1"/>
              <a:t>perfectă</a:t>
            </a:r>
            <a:r>
              <a:rPr lang="en-US"/>
              <a:t>, </a:t>
            </a:r>
            <a:r>
              <a:rPr lang="en-US" err="1"/>
              <a:t>această</a:t>
            </a:r>
            <a:r>
              <a:rPr lang="en-US"/>
              <a:t> </a:t>
            </a:r>
            <a:r>
              <a:rPr lang="en-US" err="1"/>
              <a:t>soluție</a:t>
            </a:r>
            <a:r>
              <a:rPr lang="en-US"/>
              <a:t> </a:t>
            </a:r>
            <a:r>
              <a:rPr lang="en-US" err="1"/>
              <a:t>încă</a:t>
            </a:r>
            <a:r>
              <a:rPr lang="en-US"/>
              <a:t> </a:t>
            </a:r>
            <a:r>
              <a:rPr lang="en-US" err="1"/>
              <a:t>prezinta</a:t>
            </a:r>
            <a:r>
              <a:rPr lang="en-US"/>
              <a:t> </a:t>
            </a:r>
            <a:r>
              <a:rPr lang="en-US" err="1"/>
              <a:t>anumite</a:t>
            </a:r>
            <a:r>
              <a:rPr lang="en-US"/>
              <a:t> </a:t>
            </a:r>
            <a:r>
              <a:rPr lang="en-US" err="1"/>
              <a:t>vulnerabilități</a:t>
            </a:r>
            <a:r>
              <a:rPr lang="en-US"/>
              <a:t> </a:t>
            </a:r>
            <a:r>
              <a:rPr lang="en-US" err="1"/>
              <a:t>ce</a:t>
            </a:r>
            <a:r>
              <a:rPr lang="en-US"/>
              <a:t> </a:t>
            </a:r>
            <a:r>
              <a:rPr lang="en-US" err="1"/>
              <a:t>merită</a:t>
            </a:r>
            <a:r>
              <a:rPr lang="en-US"/>
              <a:t> </a:t>
            </a:r>
            <a:r>
              <a:rPr lang="en-US" err="1"/>
              <a:t>documentate</a:t>
            </a:r>
            <a:r>
              <a:rPr lang="en-US"/>
              <a:t> </a:t>
            </a:r>
            <a:r>
              <a:rPr lang="en-US" err="1"/>
              <a:t>și</a:t>
            </a:r>
            <a:r>
              <a:rPr lang="en-US"/>
              <a:t> </a:t>
            </a:r>
            <a:r>
              <a:rPr lang="en-US" err="1"/>
              <a:t>tratate</a:t>
            </a:r>
            <a:r>
              <a:rPr lang="en-US"/>
              <a:t>, </a:t>
            </a:r>
            <a:r>
              <a:rPr lang="en-US" err="1"/>
              <a:t>dar</a:t>
            </a:r>
            <a:r>
              <a:rPr lang="en-US"/>
              <a:t> </a:t>
            </a:r>
            <a:r>
              <a:rPr lang="en-US" err="1"/>
              <a:t>deși</a:t>
            </a:r>
            <a:r>
              <a:rPr lang="en-US"/>
              <a:t> </a:t>
            </a:r>
            <a:r>
              <a:rPr lang="en-US" err="1"/>
              <a:t>aceste</a:t>
            </a:r>
            <a:r>
              <a:rPr lang="en-US"/>
              <a:t> </a:t>
            </a:r>
            <a:r>
              <a:rPr lang="en-US" err="1"/>
              <a:t>aspecte</a:t>
            </a:r>
            <a:r>
              <a:rPr lang="en-US"/>
              <a:t> sunt </a:t>
            </a:r>
            <a:r>
              <a:rPr lang="en-US" err="1"/>
              <a:t>descurajatoare</a:t>
            </a:r>
            <a:r>
              <a:rPr lang="en-US"/>
              <a:t>, </a:t>
            </a:r>
            <a:r>
              <a:rPr lang="en-US" err="1"/>
              <a:t>trebuie</a:t>
            </a:r>
            <a:r>
              <a:rPr lang="en-US"/>
              <a:t> </a:t>
            </a:r>
            <a:r>
              <a:rPr lang="en-US" err="1"/>
              <a:t>adus</a:t>
            </a:r>
            <a:r>
              <a:rPr lang="en-US"/>
              <a:t> </a:t>
            </a:r>
            <a:r>
              <a:rPr lang="en-US" err="1"/>
              <a:t>aminte</a:t>
            </a:r>
            <a:r>
              <a:rPr lang="en-US"/>
              <a:t> </a:t>
            </a:r>
            <a:r>
              <a:rPr lang="en-US" err="1"/>
              <a:t>faptul</a:t>
            </a:r>
            <a:r>
              <a:rPr lang="en-US"/>
              <a:t> </a:t>
            </a:r>
            <a:r>
              <a:rPr lang="en-US" err="1"/>
              <a:t>că</a:t>
            </a:r>
            <a:r>
              <a:rPr lang="en-US"/>
              <a:t> </a:t>
            </a:r>
            <a:r>
              <a:rPr lang="en-US" err="1"/>
              <a:t>acest</a:t>
            </a:r>
            <a:r>
              <a:rPr lang="en-US"/>
              <a:t> </a:t>
            </a:r>
            <a:r>
              <a:rPr lang="en-US" err="1"/>
              <a:t>sistem</a:t>
            </a:r>
            <a:r>
              <a:rPr lang="en-US"/>
              <a:t> </a:t>
            </a:r>
            <a:r>
              <a:rPr lang="en-US" err="1"/>
              <a:t>este</a:t>
            </a:r>
            <a:r>
              <a:rPr lang="en-US"/>
              <a:t> </a:t>
            </a:r>
            <a:r>
              <a:rPr lang="en-US" err="1"/>
              <a:t>înca</a:t>
            </a:r>
            <a:r>
              <a:rPr lang="en-US"/>
              <a:t> la </a:t>
            </a:r>
            <a:r>
              <a:rPr lang="en-US" err="1"/>
              <a:t>început</a:t>
            </a:r>
            <a:r>
              <a:rPr lang="en-US"/>
              <a:t> </a:t>
            </a:r>
            <a:r>
              <a:rPr lang="en-US" err="1"/>
              <a:t>și</a:t>
            </a:r>
            <a:r>
              <a:rPr lang="en-US"/>
              <a:t> </a:t>
            </a:r>
            <a:r>
              <a:rPr lang="en-US" err="1"/>
              <a:t>există</a:t>
            </a:r>
            <a:r>
              <a:rPr lang="en-US"/>
              <a:t> o </a:t>
            </a:r>
            <a:r>
              <a:rPr lang="en-US" err="1"/>
              <a:t>multitudine</a:t>
            </a:r>
            <a:r>
              <a:rPr lang="en-US"/>
              <a:t> de </a:t>
            </a:r>
            <a:r>
              <a:rPr lang="en-US" err="1"/>
              <a:t>oportunități</a:t>
            </a:r>
            <a:r>
              <a:rPr lang="en-US"/>
              <a:t>.</a:t>
            </a:r>
          </a:p>
          <a:p>
            <a:endParaRPr lang="en-US"/>
          </a:p>
          <a:p>
            <a:endParaRPr lang="en-US"/>
          </a:p>
          <a:p>
            <a:r>
              <a:rPr lang="en-US"/>
              <a:t>Jafar, Aziz </a:t>
            </a:r>
            <a:r>
              <a:rPr lang="en-US" err="1"/>
              <a:t>și</a:t>
            </a:r>
            <a:r>
              <a:rPr lang="en-US"/>
              <a:t> Shukur au </a:t>
            </a:r>
            <a:r>
              <a:rPr lang="en-US" err="1"/>
              <a:t>reușit</a:t>
            </a:r>
            <a:r>
              <a:rPr lang="en-US"/>
              <a:t> </a:t>
            </a:r>
            <a:r>
              <a:rPr lang="en-US" err="1"/>
              <a:t>sa</a:t>
            </a:r>
            <a:r>
              <a:rPr lang="en-US"/>
              <a:t> </a:t>
            </a:r>
            <a:r>
              <a:rPr lang="en-US" err="1"/>
              <a:t>analizeze</a:t>
            </a:r>
            <a:r>
              <a:rPr lang="en-US"/>
              <a:t> </a:t>
            </a:r>
            <a:r>
              <a:rPr lang="en-US" err="1"/>
              <a:t>și</a:t>
            </a:r>
            <a:r>
              <a:rPr lang="en-US"/>
              <a:t> </a:t>
            </a:r>
            <a:r>
              <a:rPr lang="en-US" err="1"/>
              <a:t>evalueze</a:t>
            </a:r>
            <a:r>
              <a:rPr lang="en-US"/>
              <a:t> </a:t>
            </a:r>
            <a:r>
              <a:rPr lang="en-US" err="1"/>
              <a:t>articolele</a:t>
            </a:r>
            <a:r>
              <a:rPr lang="en-US"/>
              <a:t> de </a:t>
            </a:r>
            <a:r>
              <a:rPr lang="en-US" err="1"/>
              <a:t>cercetare</a:t>
            </a:r>
            <a:r>
              <a:rPr lang="en-US"/>
              <a:t> </a:t>
            </a:r>
            <a:r>
              <a:rPr lang="en-US" err="1"/>
              <a:t>prezente</a:t>
            </a:r>
            <a:r>
              <a:rPr lang="en-US"/>
              <a:t> </a:t>
            </a:r>
            <a:r>
              <a:rPr lang="en-US" err="1"/>
              <a:t>asupra</a:t>
            </a:r>
            <a:r>
              <a:rPr lang="en-US"/>
              <a:t> </a:t>
            </a:r>
            <a:r>
              <a:rPr lang="en-US" err="1"/>
              <a:t>sistemelor</a:t>
            </a:r>
            <a:r>
              <a:rPr lang="en-US"/>
              <a:t> de </a:t>
            </a:r>
            <a:r>
              <a:rPr lang="en-US" err="1"/>
              <a:t>vot</a:t>
            </a:r>
            <a:r>
              <a:rPr lang="en-US"/>
              <a:t> </a:t>
            </a:r>
            <a:r>
              <a:rPr lang="en-US" err="1"/>
              <a:t>bazate</a:t>
            </a:r>
            <a:r>
              <a:rPr lang="en-US"/>
              <a:t> pe blockchain </a:t>
            </a:r>
            <a:r>
              <a:rPr lang="en-US" err="1"/>
              <a:t>în</a:t>
            </a:r>
            <a:r>
              <a:rPr lang="en-US"/>
              <a:t> "Blockchain for Electronic Voting System—Review and Open Research Challenges" \cite{s21175874}. </a:t>
            </a:r>
            <a:r>
              <a:rPr lang="en-US" err="1"/>
              <a:t>Aceștia</a:t>
            </a:r>
            <a:r>
              <a:rPr lang="en-US"/>
              <a:t> </a:t>
            </a:r>
            <a:r>
              <a:rPr lang="en-US" err="1"/>
              <a:t>prezintă</a:t>
            </a:r>
            <a:r>
              <a:rPr lang="en-US"/>
              <a:t> </a:t>
            </a:r>
            <a:r>
              <a:rPr lang="en-US" err="1"/>
              <a:t>informațiile</a:t>
            </a:r>
            <a:r>
              <a:rPr lang="en-US"/>
              <a:t> pe care le-au </a:t>
            </a:r>
            <a:r>
              <a:rPr lang="en-US" err="1"/>
              <a:t>adunat</a:t>
            </a:r>
            <a:r>
              <a:rPr lang="en-US"/>
              <a:t> </a:t>
            </a:r>
            <a:r>
              <a:rPr lang="en-US" err="1"/>
              <a:t>în</a:t>
            </a:r>
            <a:r>
              <a:rPr lang="en-US"/>
              <a:t> </a:t>
            </a:r>
            <a:r>
              <a:rPr lang="en-US" err="1"/>
              <a:t>urma</a:t>
            </a:r>
            <a:r>
              <a:rPr lang="en-US"/>
              <a:t> </a:t>
            </a:r>
            <a:r>
              <a:rPr lang="en-US" err="1"/>
              <a:t>acestor</a:t>
            </a:r>
            <a:r>
              <a:rPr lang="en-US"/>
              <a:t> </a:t>
            </a:r>
            <a:r>
              <a:rPr lang="en-US" err="1"/>
              <a:t>cercetari</a:t>
            </a:r>
            <a:r>
              <a:rPr lang="en-US"/>
              <a:t>. </a:t>
            </a:r>
            <a:r>
              <a:rPr lang="en-US" err="1"/>
              <a:t>Autorii</a:t>
            </a:r>
            <a:r>
              <a:rPr lang="en-US"/>
              <a:t> </a:t>
            </a:r>
            <a:r>
              <a:rPr lang="en-US" err="1"/>
              <a:t>prezintă</a:t>
            </a:r>
            <a:r>
              <a:rPr lang="en-US"/>
              <a:t> </a:t>
            </a:r>
            <a:r>
              <a:rPr lang="en-US" err="1"/>
              <a:t>cât</a:t>
            </a:r>
            <a:r>
              <a:rPr lang="en-US"/>
              <a:t> de </a:t>
            </a:r>
            <a:r>
              <a:rPr lang="en-US" err="1"/>
              <a:t>necesare</a:t>
            </a:r>
            <a:r>
              <a:rPr lang="en-US"/>
              <a:t> sunt </a:t>
            </a:r>
            <a:r>
              <a:rPr lang="en-US" err="1"/>
              <a:t>cercetările</a:t>
            </a:r>
            <a:r>
              <a:rPr lang="en-US"/>
              <a:t> </a:t>
            </a:r>
            <a:r>
              <a:rPr lang="en-US" err="1"/>
              <a:t>și</a:t>
            </a:r>
            <a:r>
              <a:rPr lang="en-US"/>
              <a:t> </a:t>
            </a:r>
            <a:r>
              <a:rPr lang="en-US" err="1"/>
              <a:t>rezolvările</a:t>
            </a:r>
            <a:r>
              <a:rPr lang="en-US"/>
              <a:t> </a:t>
            </a:r>
            <a:r>
              <a:rPr lang="en-US" err="1"/>
              <a:t>direcțiilor</a:t>
            </a:r>
            <a:r>
              <a:rPr lang="en-US"/>
              <a:t> </a:t>
            </a:r>
            <a:r>
              <a:rPr lang="en-US" err="1"/>
              <a:t>prezentate</a:t>
            </a:r>
            <a:r>
              <a:rPr lang="en-US"/>
              <a:t> de </a:t>
            </a:r>
            <a:r>
              <a:rPr lang="en-US" err="1"/>
              <a:t>către</a:t>
            </a:r>
            <a:r>
              <a:rPr lang="en-US"/>
              <a:t> </a:t>
            </a:r>
            <a:r>
              <a:rPr lang="en-US" err="1"/>
              <a:t>aceștia</a:t>
            </a:r>
            <a:r>
              <a:rPr lang="en-US"/>
              <a:t> </a:t>
            </a:r>
            <a:r>
              <a:rPr lang="en-US" err="1"/>
              <a:t>pentru</a:t>
            </a:r>
            <a:r>
              <a:rPr lang="en-US"/>
              <a:t> a se </a:t>
            </a:r>
            <a:r>
              <a:rPr lang="en-US" err="1"/>
              <a:t>reuși</a:t>
            </a:r>
            <a:r>
              <a:rPr lang="en-US"/>
              <a:t> </a:t>
            </a:r>
            <a:r>
              <a:rPr lang="en-US" err="1"/>
              <a:t>punerea</a:t>
            </a:r>
            <a:r>
              <a:rPr lang="en-US"/>
              <a:t> </a:t>
            </a:r>
            <a:r>
              <a:rPr lang="en-US" err="1"/>
              <a:t>în</a:t>
            </a:r>
            <a:r>
              <a:rPr lang="en-US"/>
              <a:t> </a:t>
            </a:r>
            <a:r>
              <a:rPr lang="en-US" err="1"/>
              <a:t>aplicare</a:t>
            </a:r>
            <a:r>
              <a:rPr lang="en-US"/>
              <a:t> un </a:t>
            </a:r>
            <a:r>
              <a:rPr lang="en-US" err="1"/>
              <a:t>sistem</a:t>
            </a:r>
            <a:r>
              <a:rPr lang="en-US"/>
              <a:t> de </a:t>
            </a:r>
            <a:r>
              <a:rPr lang="en-US" err="1"/>
              <a:t>vot</a:t>
            </a:r>
            <a:r>
              <a:rPr lang="en-US"/>
              <a:t> </a:t>
            </a:r>
            <a:r>
              <a:rPr lang="en-US" err="1"/>
              <a:t>baza</a:t>
            </a:r>
            <a:r>
              <a:rPr lang="en-US"/>
              <a:t> pe blockchain.</a:t>
            </a:r>
            <a:endParaRPr lang="en-US">
              <a:ea typeface="Calibri"/>
              <a:cs typeface="Calibri"/>
            </a:endParaRPr>
          </a:p>
          <a:p>
            <a:endParaRPr lang="en-US"/>
          </a:p>
          <a:p>
            <a:endParaRPr lang="en-US">
              <a:ea typeface="Calibri" panose="020F0502020204030204"/>
              <a:cs typeface="Calibri" panose="020F0502020204030204"/>
            </a:endParaRPr>
          </a:p>
          <a:p>
            <a:r>
              <a:rPr lang="en-US"/>
              <a:t>Mohammad et al. \cite{blockchain} au </a:t>
            </a:r>
            <a:r>
              <a:rPr lang="en-US" err="1"/>
              <a:t>reușit</a:t>
            </a:r>
            <a:r>
              <a:rPr lang="en-US"/>
              <a:t> </a:t>
            </a:r>
            <a:r>
              <a:rPr lang="en-US" err="1"/>
              <a:t>să</a:t>
            </a:r>
            <a:r>
              <a:rPr lang="en-US"/>
              <a:t> </a:t>
            </a:r>
            <a:r>
              <a:rPr lang="en-US" err="1"/>
              <a:t>prezinte</a:t>
            </a:r>
            <a:r>
              <a:rPr lang="en-US"/>
              <a:t> o </a:t>
            </a:r>
            <a:r>
              <a:rPr lang="en-US" err="1"/>
              <a:t>vedere</a:t>
            </a:r>
            <a:r>
              <a:rPr lang="en-US"/>
              <a:t> </a:t>
            </a:r>
            <a:r>
              <a:rPr lang="en-US" err="1"/>
              <a:t>amplă</a:t>
            </a:r>
            <a:r>
              <a:rPr lang="en-US"/>
              <a:t> </a:t>
            </a:r>
            <a:r>
              <a:rPr lang="en-US" err="1"/>
              <a:t>asupra</a:t>
            </a:r>
            <a:r>
              <a:rPr lang="en-US"/>
              <a:t> </a:t>
            </a:r>
            <a:r>
              <a:rPr lang="en-US" err="1"/>
              <a:t>condiției</a:t>
            </a:r>
            <a:r>
              <a:rPr lang="en-US"/>
              <a:t> la care se </a:t>
            </a:r>
            <a:r>
              <a:rPr lang="en-US" err="1"/>
              <a:t>află</a:t>
            </a:r>
            <a:r>
              <a:rPr lang="en-US"/>
              <a:t> </a:t>
            </a:r>
            <a:r>
              <a:rPr lang="en-US" err="1"/>
              <a:t>sistemele</a:t>
            </a:r>
            <a:r>
              <a:rPr lang="en-US"/>
              <a:t> de </a:t>
            </a:r>
            <a:r>
              <a:rPr lang="en-US" err="1"/>
              <a:t>vot</a:t>
            </a:r>
            <a:r>
              <a:rPr lang="en-US"/>
              <a:t> </a:t>
            </a:r>
            <a:r>
              <a:rPr lang="en-US" err="1"/>
              <a:t>electronice</a:t>
            </a:r>
            <a:r>
              <a:rPr lang="en-US"/>
              <a:t> </a:t>
            </a:r>
            <a:r>
              <a:rPr lang="en-US" err="1"/>
              <a:t>bazate</a:t>
            </a:r>
            <a:r>
              <a:rPr lang="en-US"/>
              <a:t> pe blockchain. </a:t>
            </a:r>
            <a:r>
              <a:rPr lang="en-US" err="1"/>
              <a:t>Aceștia</a:t>
            </a:r>
            <a:r>
              <a:rPr lang="en-US"/>
              <a:t> </a:t>
            </a:r>
            <a:r>
              <a:rPr lang="en-US" err="1"/>
              <a:t>reușesc</a:t>
            </a:r>
            <a:r>
              <a:rPr lang="en-US"/>
              <a:t> </a:t>
            </a:r>
            <a:r>
              <a:rPr lang="en-US" err="1"/>
              <a:t>să</a:t>
            </a:r>
            <a:r>
              <a:rPr lang="en-US"/>
              <a:t> </a:t>
            </a:r>
            <a:r>
              <a:rPr lang="en-US" err="1"/>
              <a:t>treacă</a:t>
            </a:r>
            <a:r>
              <a:rPr lang="en-US"/>
              <a:t> </a:t>
            </a:r>
            <a:r>
              <a:rPr lang="en-US" err="1"/>
              <a:t>prin</a:t>
            </a:r>
            <a:r>
              <a:rPr lang="en-US"/>
              <a:t> </a:t>
            </a:r>
            <a:r>
              <a:rPr lang="en-US" err="1"/>
              <a:t>toate</a:t>
            </a:r>
            <a:r>
              <a:rPr lang="en-US"/>
              <a:t> </a:t>
            </a:r>
            <a:r>
              <a:rPr lang="en-US" err="1"/>
              <a:t>aspectele</a:t>
            </a:r>
            <a:r>
              <a:rPr lang="en-US"/>
              <a:t> </a:t>
            </a:r>
            <a:r>
              <a:rPr lang="en-US" err="1"/>
              <a:t>ce</a:t>
            </a:r>
            <a:r>
              <a:rPr lang="en-US"/>
              <a:t> </a:t>
            </a:r>
            <a:r>
              <a:rPr lang="en-US" err="1"/>
              <a:t>țin</a:t>
            </a:r>
            <a:r>
              <a:rPr lang="en-US"/>
              <a:t> de </a:t>
            </a:r>
            <a:r>
              <a:rPr lang="en-US" err="1"/>
              <a:t>desfășurarea</a:t>
            </a:r>
            <a:r>
              <a:rPr lang="en-US"/>
              <a:t> </a:t>
            </a:r>
            <a:r>
              <a:rPr lang="en-US" err="1"/>
              <a:t>sistemelor</a:t>
            </a:r>
            <a:r>
              <a:rPr lang="en-US"/>
              <a:t> </a:t>
            </a:r>
            <a:r>
              <a:rPr lang="en-US" err="1"/>
              <a:t>electorale</a:t>
            </a:r>
            <a:r>
              <a:rPr lang="en-US"/>
              <a:t>. </a:t>
            </a:r>
            <a:r>
              <a:rPr lang="en-US" err="1"/>
              <a:t>Astfel</a:t>
            </a:r>
            <a:r>
              <a:rPr lang="en-US"/>
              <a:t>, </a:t>
            </a:r>
            <a:r>
              <a:rPr lang="en-US" err="1"/>
              <a:t>autorii</a:t>
            </a:r>
            <a:r>
              <a:rPr lang="en-US"/>
              <a:t> </a:t>
            </a:r>
            <a:r>
              <a:rPr lang="en-US" err="1"/>
              <a:t>discută</a:t>
            </a:r>
            <a:r>
              <a:rPr lang="en-US"/>
              <a:t> </a:t>
            </a:r>
            <a:r>
              <a:rPr lang="en-US" err="1"/>
              <a:t>despre</a:t>
            </a:r>
            <a:r>
              <a:rPr lang="en-US"/>
              <a:t> </a:t>
            </a:r>
            <a:r>
              <a:rPr lang="en-US" err="1"/>
              <a:t>potențialele</a:t>
            </a:r>
            <a:r>
              <a:rPr lang="en-US"/>
              <a:t> </a:t>
            </a:r>
            <a:r>
              <a:rPr lang="en-US" err="1"/>
              <a:t>beneficii</a:t>
            </a:r>
            <a:r>
              <a:rPr lang="en-US"/>
              <a:t>, </a:t>
            </a:r>
            <a:r>
              <a:rPr lang="en-US" err="1"/>
              <a:t>provocări</a:t>
            </a:r>
            <a:r>
              <a:rPr lang="en-US"/>
              <a:t>, impact, </a:t>
            </a:r>
            <a:r>
              <a:rPr lang="en-US" err="1"/>
              <a:t>aspecte</a:t>
            </a:r>
            <a:r>
              <a:rPr lang="en-US"/>
              <a:t> legate de </a:t>
            </a:r>
            <a:r>
              <a:rPr lang="en-US" err="1"/>
              <a:t>tehnologii</a:t>
            </a:r>
            <a:r>
              <a:rPr lang="en-US"/>
              <a:t> </a:t>
            </a:r>
            <a:r>
              <a:rPr lang="en-US" err="1"/>
              <a:t>și</a:t>
            </a:r>
            <a:r>
              <a:rPr lang="en-US"/>
              <a:t> </a:t>
            </a:r>
            <a:r>
              <a:rPr lang="en-US" err="1"/>
              <a:t>directii</a:t>
            </a:r>
            <a:r>
              <a:rPr lang="en-US"/>
              <a:t> </a:t>
            </a:r>
            <a:r>
              <a:rPr lang="en-US" err="1"/>
              <a:t>spre</a:t>
            </a:r>
            <a:r>
              <a:rPr lang="en-US"/>
              <a:t> </a:t>
            </a:r>
            <a:r>
              <a:rPr lang="en-US" err="1"/>
              <a:t>noi</a:t>
            </a:r>
            <a:r>
              <a:rPr lang="en-US"/>
              <a:t> </a:t>
            </a:r>
            <a:r>
              <a:rPr lang="en-US" err="1"/>
              <a:t>studii</a:t>
            </a:r>
            <a:r>
              <a:rPr lang="en-US"/>
              <a:t>. Voi </a:t>
            </a:r>
            <a:r>
              <a:rPr lang="en-US" err="1"/>
              <a:t>prezenta</a:t>
            </a:r>
            <a:r>
              <a:rPr lang="en-US"/>
              <a:t> </a:t>
            </a:r>
            <a:r>
              <a:rPr lang="en-US" err="1"/>
              <a:t>informațiile</a:t>
            </a:r>
            <a:r>
              <a:rPr lang="en-US"/>
              <a:t> de </a:t>
            </a:r>
            <a:r>
              <a:rPr lang="en-US" err="1"/>
              <a:t>interes</a:t>
            </a:r>
            <a:r>
              <a:rPr lang="en-US"/>
              <a:t> </a:t>
            </a:r>
            <a:r>
              <a:rPr lang="en-US" err="1"/>
              <a:t>într</a:t>
            </a:r>
            <a:r>
              <a:rPr lang="en-US"/>
              <a:t>-un </a:t>
            </a:r>
            <a:r>
              <a:rPr lang="en-US" err="1"/>
              <a:t>tabel</a:t>
            </a:r>
            <a:r>
              <a:rPr lang="en-US"/>
              <a:t> similar </a:t>
            </a:r>
            <a:r>
              <a:rPr lang="en-US" err="1"/>
              <a:t>prezentat</a:t>
            </a:r>
            <a:r>
              <a:rPr lang="en-US"/>
              <a:t> anterior la \ref{</a:t>
            </a:r>
            <a:r>
              <a:rPr lang="en-US" err="1"/>
              <a:t>tabelcheievaloare</a:t>
            </a:r>
            <a:r>
              <a:rPr lang="en-US"/>
              <a:t>}.</a:t>
            </a:r>
          </a:p>
          <a:p>
            <a:r>
              <a:rPr lang="en-US" err="1"/>
              <a:t>Autorii</a:t>
            </a:r>
            <a:r>
              <a:rPr lang="en-US"/>
              <a:t> au </a:t>
            </a:r>
            <a:r>
              <a:rPr lang="en-US" err="1"/>
              <a:t>ajuns</a:t>
            </a:r>
            <a:r>
              <a:rPr lang="en-US"/>
              <a:t> la </a:t>
            </a:r>
            <a:r>
              <a:rPr lang="en-US" err="1"/>
              <a:t>concluzia</a:t>
            </a:r>
            <a:r>
              <a:rPr lang="en-US"/>
              <a:t> </a:t>
            </a:r>
            <a:r>
              <a:rPr lang="en-US" err="1"/>
              <a:t>că</a:t>
            </a:r>
            <a:r>
              <a:rPr lang="en-US"/>
              <a:t> </a:t>
            </a:r>
            <a:r>
              <a:rPr lang="en-US" err="1"/>
              <a:t>tehnologia</a:t>
            </a:r>
            <a:r>
              <a:rPr lang="en-US"/>
              <a:t> blockchain </a:t>
            </a:r>
            <a:r>
              <a:rPr lang="en-US" err="1"/>
              <a:t>aduce</a:t>
            </a:r>
            <a:r>
              <a:rPr lang="en-US"/>
              <a:t> </a:t>
            </a:r>
            <a:r>
              <a:rPr lang="en-US" err="1"/>
              <a:t>în</a:t>
            </a:r>
            <a:r>
              <a:rPr lang="en-US"/>
              <a:t> </a:t>
            </a:r>
            <a:r>
              <a:rPr lang="en-US" err="1"/>
              <a:t>lumină</a:t>
            </a:r>
            <a:r>
              <a:rPr lang="en-US"/>
              <a:t> </a:t>
            </a:r>
            <a:r>
              <a:rPr lang="en-US" err="1"/>
              <a:t>caracteristici</a:t>
            </a:r>
            <a:r>
              <a:rPr lang="en-US"/>
              <a:t> </a:t>
            </a:r>
            <a:r>
              <a:rPr lang="en-US" err="1"/>
              <a:t>potrivite</a:t>
            </a:r>
            <a:r>
              <a:rPr lang="en-US"/>
              <a:t> </a:t>
            </a:r>
            <a:r>
              <a:rPr lang="en-US" err="1"/>
              <a:t>pentru</a:t>
            </a:r>
            <a:r>
              <a:rPr lang="en-US"/>
              <a:t> </a:t>
            </a:r>
            <a:r>
              <a:rPr lang="en-US" err="1"/>
              <a:t>înglobarea</a:t>
            </a:r>
            <a:r>
              <a:rPr lang="en-US"/>
              <a:t> </a:t>
            </a:r>
            <a:r>
              <a:rPr lang="en-US" err="1"/>
              <a:t>acestuia</a:t>
            </a:r>
            <a:r>
              <a:rPr lang="en-US"/>
              <a:t> </a:t>
            </a:r>
            <a:r>
              <a:rPr lang="en-US" err="1"/>
              <a:t>în</a:t>
            </a:r>
            <a:r>
              <a:rPr lang="en-US"/>
              <a:t> </a:t>
            </a:r>
            <a:r>
              <a:rPr lang="en-US" err="1"/>
              <a:t>procesele</a:t>
            </a:r>
            <a:r>
              <a:rPr lang="en-US"/>
              <a:t> </a:t>
            </a:r>
            <a:r>
              <a:rPr lang="en-US" err="1"/>
              <a:t>electorale</a:t>
            </a:r>
            <a:r>
              <a:rPr lang="en-US"/>
              <a:t>, </a:t>
            </a:r>
            <a:r>
              <a:rPr lang="en-US" err="1"/>
              <a:t>iar</a:t>
            </a:r>
            <a:r>
              <a:rPr lang="en-US"/>
              <a:t> </a:t>
            </a:r>
            <a:r>
              <a:rPr lang="en-US" err="1"/>
              <a:t>aspectele</a:t>
            </a:r>
            <a:r>
              <a:rPr lang="en-US"/>
              <a:t> </a:t>
            </a:r>
            <a:r>
              <a:rPr lang="en-US" err="1"/>
              <a:t>principale</a:t>
            </a:r>
            <a:r>
              <a:rPr lang="en-US"/>
              <a:t> pe care </a:t>
            </a:r>
            <a:r>
              <a:rPr lang="en-US" err="1"/>
              <a:t>trebuie</a:t>
            </a:r>
            <a:r>
              <a:rPr lang="en-US"/>
              <a:t> pus </a:t>
            </a:r>
            <a:r>
              <a:rPr lang="en-US" err="1"/>
              <a:t>accentul</a:t>
            </a:r>
            <a:r>
              <a:rPr lang="en-US"/>
              <a:t> sunt </a:t>
            </a:r>
            <a:r>
              <a:rPr lang="en-US" err="1"/>
              <a:t>securitatea</a:t>
            </a:r>
            <a:r>
              <a:rPr lang="en-US"/>
              <a:t> </a:t>
            </a:r>
            <a:r>
              <a:rPr lang="en-US" err="1"/>
              <a:t>și</a:t>
            </a:r>
            <a:r>
              <a:rPr lang="en-US"/>
              <a:t> </a:t>
            </a:r>
            <a:r>
              <a:rPr lang="en-US" err="1"/>
              <a:t>intimitatea</a:t>
            </a:r>
            <a:r>
              <a:rPr lang="en-US"/>
              <a:t>. Se </a:t>
            </a:r>
            <a:r>
              <a:rPr lang="en-US" err="1"/>
              <a:t>remarcă</a:t>
            </a:r>
            <a:r>
              <a:rPr lang="en-US"/>
              <a:t> </a:t>
            </a:r>
            <a:r>
              <a:rPr lang="en-US" err="1"/>
              <a:t>beneficiile</a:t>
            </a:r>
            <a:r>
              <a:rPr lang="en-US"/>
              <a:t> </a:t>
            </a:r>
            <a:r>
              <a:rPr lang="en-US" err="1"/>
              <a:t>indiscutabile</a:t>
            </a:r>
            <a:r>
              <a:rPr lang="en-US"/>
              <a:t> pe care </a:t>
            </a:r>
            <a:r>
              <a:rPr lang="en-US" err="1"/>
              <a:t>această</a:t>
            </a:r>
            <a:r>
              <a:rPr lang="en-US"/>
              <a:t> </a:t>
            </a:r>
            <a:r>
              <a:rPr lang="en-US" err="1"/>
              <a:t>tehnologie</a:t>
            </a:r>
            <a:r>
              <a:rPr lang="en-US"/>
              <a:t> le </a:t>
            </a:r>
            <a:r>
              <a:rPr lang="en-US" err="1"/>
              <a:t>oferă</a:t>
            </a:r>
            <a:r>
              <a:rPr lang="en-US"/>
              <a:t>, </a:t>
            </a:r>
            <a:r>
              <a:rPr lang="en-US" err="1"/>
              <a:t>și</a:t>
            </a:r>
            <a:r>
              <a:rPr lang="en-US"/>
              <a:t> </a:t>
            </a:r>
            <a:r>
              <a:rPr lang="en-US" err="1"/>
              <a:t>anume</a:t>
            </a:r>
            <a:r>
              <a:rPr lang="en-US"/>
              <a:t> </a:t>
            </a:r>
            <a:r>
              <a:rPr lang="en-US" err="1"/>
              <a:t>trasnparență</a:t>
            </a:r>
            <a:r>
              <a:rPr lang="en-US"/>
              <a:t> </a:t>
            </a:r>
            <a:r>
              <a:rPr lang="en-US" err="1"/>
              <a:t>și</a:t>
            </a:r>
            <a:r>
              <a:rPr lang="en-US"/>
              <a:t> </a:t>
            </a:r>
            <a:r>
              <a:rPr lang="en-US" err="1"/>
              <a:t>auditabilitate</a:t>
            </a:r>
            <a:r>
              <a:rPr lang="en-US"/>
              <a:t>.</a:t>
            </a:r>
            <a:endParaRPr lang="en-US">
              <a:ea typeface="Calibri" panose="020F0502020204030204"/>
              <a:cs typeface="Calibri" panose="020F0502020204030204"/>
            </a:endParaRPr>
          </a:p>
          <a:p>
            <a:endParaRPr lang="en-US">
              <a:ea typeface="Calibri" panose="020F0502020204030204"/>
              <a:cs typeface="Calibri" panose="020F0502020204030204"/>
            </a:endParaRPr>
          </a:p>
          <a:p>
            <a:endParaRPr lang="en-US">
              <a:ea typeface="Calibri" panose="020F0502020204030204"/>
              <a:cs typeface="Calibri" panose="020F0502020204030204"/>
            </a:endParaRPr>
          </a:p>
        </p:txBody>
      </p:sp>
      <p:sp>
        <p:nvSpPr>
          <p:cNvPr id="4" name="Substituent număr diapozitiv 3"/>
          <p:cNvSpPr>
            <a:spLocks noGrp="1"/>
          </p:cNvSpPr>
          <p:nvPr>
            <p:ph type="sldNum" sz="quarter" idx="5"/>
          </p:nvPr>
        </p:nvSpPr>
        <p:spPr/>
        <p:txBody>
          <a:bodyPr/>
          <a:lstStyle/>
          <a:p>
            <a:fld id="{4B430046-1158-4D06-99B3-D32FCFDD68FA}" type="slidenum">
              <a:t>19</a:t>
            </a:fld>
            <a:endParaRPr lang="ro-RO"/>
          </a:p>
        </p:txBody>
      </p:sp>
    </p:spTree>
    <p:extLst>
      <p:ext uri="{BB962C8B-B14F-4D97-AF65-F5344CB8AC3E}">
        <p14:creationId xmlns:p14="http://schemas.microsoft.com/office/powerpoint/2010/main" val="38270531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a:t>Mccorry et al. \cite{10.1145/3461461} au publicat articolul "On Secure E-Voting over Blockchain" în care au propus un design de implementare a unui sistem de vot ce are la bază tehnologia blockchain. Autorii au luat în considerare abordarea protocolului \textit{OV-net}, o schemă descentralizată în doua runde \cite{hao2010anonymous}, au implementat-o și au realizat experimente într-o rețea de test Ethereum. După cercetări aceștia au explicat că utilizarea unui astfel de protocol poate fi realizată doar la alegeri de nivel scăzut, și nu național, întrucat timpul de calcul este unul crescut, mai exact doisprezece secunde, astfel fiind posibile doar cinci voturi pe minut. Acest fapt este datorat interacțiunii dintre votanți pentru fiecare exprimare de vot, lucru imposibil de realizat când numărul alegătorilor este crescut. </a:t>
            </a:r>
            <a:endParaRPr lang="ro-RO"/>
          </a:p>
          <a:p>
            <a:r>
              <a:rPr lang="en-US" err="1"/>
              <a:t>Datorită</a:t>
            </a:r>
            <a:r>
              <a:rPr lang="en-US"/>
              <a:t> </a:t>
            </a:r>
            <a:r>
              <a:rPr lang="en-US" err="1"/>
              <a:t>naturii</a:t>
            </a:r>
            <a:r>
              <a:rPr lang="en-US"/>
              <a:t> </a:t>
            </a:r>
            <a:r>
              <a:rPr lang="en-US" err="1"/>
              <a:t>unei</a:t>
            </a:r>
            <a:r>
              <a:rPr lang="en-US"/>
              <a:t> alegeri electorale naționale de a fi centralizată, aplicarea unei soluții descrentralizate folosind protocoale ca \textit{OV-net} nu este posibilă. Autorii oferă un raspuns la această întrebare prin prezentarea a patru cercetări realizate în această direcție \cite{hjalmarsson2018blockchain} \cite{khoury2018decentralized} \cite{shukla2018online} \cite{yavuz2018towards} și printr-o propunere de implementare a unui sistem ce are la baza un protocol \textit{E2E} (end-to-end), și anume \textit{DRE-ip} (Direct Recording Electronic with Integrity and Enforced Privacy).</a:t>
            </a:r>
          </a:p>
          <a:p>
            <a:endParaRPr lang="en-US"/>
          </a:p>
          <a:p>
            <a:r>
              <a:rPr lang="en-US"/>
              <a:t>Koç, Yavuz, Çabuk </a:t>
            </a:r>
            <a:r>
              <a:rPr lang="en-US" err="1"/>
              <a:t>și</a:t>
            </a:r>
            <a:r>
              <a:rPr lang="en-US"/>
              <a:t> </a:t>
            </a:r>
            <a:r>
              <a:rPr lang="en-US" err="1"/>
              <a:t>Dalkılıç</a:t>
            </a:r>
            <a:r>
              <a:rPr lang="en-US"/>
              <a:t> </a:t>
            </a:r>
            <a:r>
              <a:rPr lang="en-US" err="1"/>
              <a:t>țintesc</a:t>
            </a:r>
            <a:r>
              <a:rPr lang="en-US"/>
              <a:t> </a:t>
            </a:r>
            <a:r>
              <a:rPr lang="en-US" err="1"/>
              <a:t>spre</a:t>
            </a:r>
            <a:r>
              <a:rPr lang="en-US"/>
              <a:t> a </a:t>
            </a:r>
            <a:r>
              <a:rPr lang="en-US" err="1"/>
              <a:t>aduce</a:t>
            </a:r>
            <a:r>
              <a:rPr lang="en-US"/>
              <a:t> un </a:t>
            </a:r>
            <a:r>
              <a:rPr lang="en-US" err="1"/>
              <a:t>mediu</a:t>
            </a:r>
            <a:r>
              <a:rPr lang="en-US"/>
              <a:t> </a:t>
            </a:r>
            <a:r>
              <a:rPr lang="en-US" err="1"/>
              <a:t>securizat</a:t>
            </a:r>
            <a:r>
              <a:rPr lang="en-US"/>
              <a:t> de </a:t>
            </a:r>
            <a:r>
              <a:rPr lang="en-US" err="1"/>
              <a:t>vot</a:t>
            </a:r>
            <a:r>
              <a:rPr lang="en-US"/>
              <a:t> </a:t>
            </a:r>
            <a:r>
              <a:rPr lang="en-US" err="1"/>
              <a:t>și</a:t>
            </a:r>
            <a:r>
              <a:rPr lang="en-US"/>
              <a:t> </a:t>
            </a:r>
            <a:r>
              <a:rPr lang="en-US" err="1"/>
              <a:t>prin</a:t>
            </a:r>
            <a:r>
              <a:rPr lang="en-US"/>
              <a:t> a </a:t>
            </a:r>
            <a:r>
              <a:rPr lang="en-US" err="1"/>
              <a:t>prezenta</a:t>
            </a:r>
            <a:r>
              <a:rPr lang="en-US"/>
              <a:t> </a:t>
            </a:r>
            <a:r>
              <a:rPr lang="en-US" err="1"/>
              <a:t>că</a:t>
            </a:r>
            <a:r>
              <a:rPr lang="en-US"/>
              <a:t> </a:t>
            </a:r>
            <a:r>
              <a:rPr lang="en-US" err="1"/>
              <a:t>este</a:t>
            </a:r>
            <a:r>
              <a:rPr lang="en-US"/>
              <a:t> </a:t>
            </a:r>
            <a:r>
              <a:rPr lang="en-US" err="1"/>
              <a:t>posibilă</a:t>
            </a:r>
            <a:r>
              <a:rPr lang="en-US"/>
              <a:t> </a:t>
            </a:r>
            <a:r>
              <a:rPr lang="en-US" err="1"/>
              <a:t>construirea</a:t>
            </a:r>
            <a:r>
              <a:rPr lang="en-US"/>
              <a:t> </a:t>
            </a:r>
            <a:r>
              <a:rPr lang="en-US" err="1"/>
              <a:t>unui</a:t>
            </a:r>
            <a:r>
              <a:rPr lang="en-US"/>
              <a:t> </a:t>
            </a:r>
            <a:r>
              <a:rPr lang="en-US" err="1"/>
              <a:t>sistem</a:t>
            </a:r>
            <a:r>
              <a:rPr lang="en-US"/>
              <a:t> </a:t>
            </a:r>
            <a:r>
              <a:rPr lang="en-US" err="1"/>
              <a:t>sigur</a:t>
            </a:r>
            <a:r>
              <a:rPr lang="en-US"/>
              <a:t> de </a:t>
            </a:r>
            <a:r>
              <a:rPr lang="en-US" err="1"/>
              <a:t>vot</a:t>
            </a:r>
            <a:r>
              <a:rPr lang="en-US"/>
              <a:t> </a:t>
            </a:r>
            <a:r>
              <a:rPr lang="en-US" err="1"/>
              <a:t>folosind</a:t>
            </a:r>
            <a:r>
              <a:rPr lang="en-US"/>
              <a:t> blockchain \cite{yavuz2018towards}. </a:t>
            </a:r>
            <a:r>
              <a:rPr lang="en-US" err="1"/>
              <a:t>Aceștia</a:t>
            </a:r>
            <a:r>
              <a:rPr lang="en-US"/>
              <a:t> </a:t>
            </a:r>
            <a:r>
              <a:rPr lang="en-US" err="1"/>
              <a:t>doresc</a:t>
            </a:r>
            <a:r>
              <a:rPr lang="en-US"/>
              <a:t> </a:t>
            </a:r>
            <a:r>
              <a:rPr lang="en-US" err="1"/>
              <a:t>să</a:t>
            </a:r>
            <a:r>
              <a:rPr lang="en-US"/>
              <a:t> se </a:t>
            </a:r>
            <a:r>
              <a:rPr lang="en-US" err="1"/>
              <a:t>focuseze</a:t>
            </a:r>
            <a:r>
              <a:rPr lang="en-US"/>
              <a:t> pe </a:t>
            </a:r>
            <a:r>
              <a:rPr lang="en-US" err="1"/>
              <a:t>implementarea</a:t>
            </a:r>
            <a:r>
              <a:rPr lang="en-US"/>
              <a:t> </a:t>
            </a:r>
            <a:r>
              <a:rPr lang="en-US" err="1"/>
              <a:t>soluției</a:t>
            </a:r>
            <a:r>
              <a:rPr lang="en-US"/>
              <a:t> pe care o </a:t>
            </a:r>
            <a:r>
              <a:rPr lang="en-US" err="1"/>
              <a:t>oferă</a:t>
            </a:r>
            <a:r>
              <a:rPr lang="en-US"/>
              <a:t> </a:t>
            </a:r>
            <a:r>
              <a:rPr lang="en-US" err="1"/>
              <a:t>într</a:t>
            </a:r>
            <a:r>
              <a:rPr lang="en-US"/>
              <a:t>-un </a:t>
            </a:r>
            <a:r>
              <a:rPr lang="en-US" err="1"/>
              <a:t>mediu</a:t>
            </a:r>
            <a:r>
              <a:rPr lang="en-US"/>
              <a:t> de </a:t>
            </a:r>
            <a:r>
              <a:rPr lang="en-US" err="1"/>
              <a:t>marime</a:t>
            </a:r>
            <a:r>
              <a:rPr lang="en-US"/>
              <a:t> </a:t>
            </a:r>
            <a:r>
              <a:rPr lang="en-US" err="1"/>
              <a:t>scazută</a:t>
            </a:r>
            <a:r>
              <a:rPr lang="en-US"/>
              <a:t>, de </a:t>
            </a:r>
            <a:r>
              <a:rPr lang="en-US" err="1"/>
              <a:t>exemplu</a:t>
            </a:r>
            <a:r>
              <a:rPr lang="en-US"/>
              <a:t> </a:t>
            </a:r>
            <a:r>
              <a:rPr lang="en-US" err="1"/>
              <a:t>pentru</a:t>
            </a:r>
            <a:r>
              <a:rPr lang="en-US"/>
              <a:t> </a:t>
            </a:r>
            <a:r>
              <a:rPr lang="en-US" err="1"/>
              <a:t>procese</a:t>
            </a:r>
            <a:r>
              <a:rPr lang="en-US"/>
              <a:t> </a:t>
            </a:r>
            <a:r>
              <a:rPr lang="en-US" err="1"/>
              <a:t>electorale</a:t>
            </a:r>
            <a:r>
              <a:rPr lang="en-US"/>
              <a:t> </a:t>
            </a:r>
            <a:r>
              <a:rPr lang="en-US" err="1"/>
              <a:t>universitare</a:t>
            </a:r>
            <a:r>
              <a:rPr lang="en-US"/>
              <a:t>. </a:t>
            </a:r>
            <a:r>
              <a:rPr lang="en-US" err="1"/>
              <a:t>Autorii</a:t>
            </a:r>
            <a:r>
              <a:rPr lang="en-US"/>
              <a:t> </a:t>
            </a:r>
            <a:r>
              <a:rPr lang="en-US" err="1"/>
              <a:t>folosesc</a:t>
            </a:r>
            <a:r>
              <a:rPr lang="en-US"/>
              <a:t> blockchain-</a:t>
            </a:r>
            <a:r>
              <a:rPr lang="en-US" err="1"/>
              <a:t>ul</a:t>
            </a:r>
            <a:r>
              <a:rPr lang="en-US"/>
              <a:t> Ethereum, loc </a:t>
            </a:r>
            <a:r>
              <a:rPr lang="en-US" err="1"/>
              <a:t>unde</a:t>
            </a:r>
            <a:r>
              <a:rPr lang="en-US"/>
              <a:t>, </a:t>
            </a:r>
            <a:r>
              <a:rPr lang="en-US" err="1"/>
              <a:t>încarcă</a:t>
            </a:r>
            <a:r>
              <a:rPr lang="en-US"/>
              <a:t> </a:t>
            </a:r>
            <a:r>
              <a:rPr lang="en-US" err="1"/>
              <a:t>contractele</a:t>
            </a:r>
            <a:r>
              <a:rPr lang="en-US"/>
              <a:t> </a:t>
            </a:r>
            <a:r>
              <a:rPr lang="en-US" err="1"/>
              <a:t>inteligente</a:t>
            </a:r>
            <a:r>
              <a:rPr lang="en-US"/>
              <a:t>, care permit </a:t>
            </a:r>
            <a:r>
              <a:rPr lang="en-US" err="1"/>
              <a:t>verificarea</a:t>
            </a:r>
            <a:r>
              <a:rPr lang="en-US"/>
              <a:t> </a:t>
            </a:r>
            <a:r>
              <a:rPr lang="en-US" err="1"/>
              <a:t>și</a:t>
            </a:r>
            <a:r>
              <a:rPr lang="en-US"/>
              <a:t> </a:t>
            </a:r>
            <a:r>
              <a:rPr lang="en-US" err="1"/>
              <a:t>numărarea</a:t>
            </a:r>
            <a:r>
              <a:rPr lang="en-US"/>
              <a:t> </a:t>
            </a:r>
            <a:r>
              <a:rPr lang="en-US" err="1"/>
              <a:t>voturilor</a:t>
            </a:r>
            <a:r>
              <a:rPr lang="en-US"/>
              <a:t> </a:t>
            </a:r>
            <a:r>
              <a:rPr lang="en-US" err="1"/>
              <a:t>după</a:t>
            </a:r>
            <a:r>
              <a:rPr lang="en-US"/>
              <a:t> </a:t>
            </a:r>
            <a:r>
              <a:rPr lang="en-US" err="1"/>
              <a:t>ce</a:t>
            </a:r>
            <a:r>
              <a:rPr lang="en-US"/>
              <a:t> </a:t>
            </a:r>
            <a:r>
              <a:rPr lang="en-US" err="1"/>
              <a:t>alegerea</a:t>
            </a:r>
            <a:r>
              <a:rPr lang="en-US"/>
              <a:t> </a:t>
            </a:r>
            <a:r>
              <a:rPr lang="en-US" err="1"/>
              <a:t>este</a:t>
            </a:r>
            <a:r>
              <a:rPr lang="en-US"/>
              <a:t> </a:t>
            </a:r>
            <a:r>
              <a:rPr lang="en-US" err="1"/>
              <a:t>finalizată</a:t>
            </a:r>
            <a:r>
              <a:rPr lang="en-US"/>
              <a:t>. </a:t>
            </a:r>
            <a:r>
              <a:rPr lang="en-US" err="1"/>
              <a:t>Autentificarea</a:t>
            </a:r>
            <a:r>
              <a:rPr lang="en-US"/>
              <a:t> </a:t>
            </a:r>
            <a:r>
              <a:rPr lang="en-US" err="1"/>
              <a:t>alegătorilor</a:t>
            </a:r>
            <a:r>
              <a:rPr lang="en-US"/>
              <a:t> </a:t>
            </a:r>
            <a:r>
              <a:rPr lang="en-US" err="1"/>
              <a:t>lipsește</a:t>
            </a:r>
            <a:r>
              <a:rPr lang="en-US"/>
              <a:t>, </a:t>
            </a:r>
            <a:r>
              <a:rPr lang="en-US" err="1"/>
              <a:t>întrucât</a:t>
            </a:r>
            <a:r>
              <a:rPr lang="en-US"/>
              <a:t> </a:t>
            </a:r>
            <a:r>
              <a:rPr lang="en-US" err="1"/>
              <a:t>această</a:t>
            </a:r>
            <a:r>
              <a:rPr lang="en-US"/>
              <a:t> </a:t>
            </a:r>
            <a:r>
              <a:rPr lang="en-US" err="1"/>
              <a:t>este</a:t>
            </a:r>
            <a:r>
              <a:rPr lang="en-US"/>
              <a:t> o </a:t>
            </a:r>
            <a:r>
              <a:rPr lang="en-US" err="1"/>
              <a:t>problemă</a:t>
            </a:r>
            <a:r>
              <a:rPr lang="en-US"/>
              <a:t> de sine </a:t>
            </a:r>
            <a:r>
              <a:rPr lang="en-US" err="1"/>
              <a:t>stătătoare</a:t>
            </a:r>
            <a:r>
              <a:rPr lang="en-US"/>
              <a:t>. Prin </a:t>
            </a:r>
            <a:r>
              <a:rPr lang="en-US" err="1"/>
              <a:t>prisma</a:t>
            </a:r>
            <a:r>
              <a:rPr lang="en-US"/>
              <a:t> </a:t>
            </a:r>
            <a:r>
              <a:rPr lang="en-US" err="1"/>
              <a:t>implemetării</a:t>
            </a:r>
            <a:r>
              <a:rPr lang="en-US"/>
              <a:t> </a:t>
            </a:r>
            <a:r>
              <a:rPr lang="en-US" err="1"/>
              <a:t>acestui</a:t>
            </a:r>
            <a:r>
              <a:rPr lang="en-US"/>
              <a:t> </a:t>
            </a:r>
            <a:r>
              <a:rPr lang="en-US" err="1"/>
              <a:t>sistem</a:t>
            </a:r>
            <a:r>
              <a:rPr lang="en-US"/>
              <a:t>, </a:t>
            </a:r>
            <a:r>
              <a:rPr lang="en-US" err="1"/>
              <a:t>autorii</a:t>
            </a:r>
            <a:r>
              <a:rPr lang="en-US"/>
              <a:t> </a:t>
            </a:r>
            <a:r>
              <a:rPr lang="en-US" err="1"/>
              <a:t>reușesc</a:t>
            </a:r>
            <a:r>
              <a:rPr lang="en-US"/>
              <a:t> </a:t>
            </a:r>
            <a:r>
              <a:rPr lang="en-US" err="1"/>
              <a:t>să</a:t>
            </a:r>
            <a:r>
              <a:rPr lang="en-US"/>
              <a:t> </a:t>
            </a:r>
            <a:r>
              <a:rPr lang="en-US" err="1"/>
              <a:t>avanseze</a:t>
            </a:r>
            <a:r>
              <a:rPr lang="en-US"/>
              <a:t> </a:t>
            </a:r>
            <a:r>
              <a:rPr lang="en-US" err="1"/>
              <a:t>sistemele</a:t>
            </a:r>
            <a:r>
              <a:rPr lang="en-US"/>
              <a:t> de </a:t>
            </a:r>
            <a:r>
              <a:rPr lang="en-US" err="1"/>
              <a:t>vot</a:t>
            </a:r>
            <a:r>
              <a:rPr lang="en-US"/>
              <a:t> </a:t>
            </a:r>
            <a:r>
              <a:rPr lang="en-US" err="1"/>
              <a:t>elecronice</a:t>
            </a:r>
            <a:r>
              <a:rPr lang="en-US"/>
              <a:t> </a:t>
            </a:r>
            <a:r>
              <a:rPr lang="en-US" err="1"/>
              <a:t>spre</a:t>
            </a:r>
            <a:r>
              <a:rPr lang="en-US"/>
              <a:t> </a:t>
            </a:r>
            <a:r>
              <a:rPr lang="en-US" err="1"/>
              <a:t>platforma</a:t>
            </a:r>
            <a:r>
              <a:rPr lang="en-US"/>
              <a:t> blockchain.</a:t>
            </a:r>
            <a:endParaRPr lang="en-US">
              <a:ea typeface="Calibri"/>
              <a:cs typeface="Calibri"/>
            </a:endParaRPr>
          </a:p>
          <a:p>
            <a:endParaRPr lang="en-US">
              <a:ea typeface="Calibri"/>
              <a:cs typeface="Calibri"/>
            </a:endParaRPr>
          </a:p>
          <a:p>
            <a:endParaRPr lang="en-US">
              <a:ea typeface="Calibri"/>
              <a:cs typeface="Calibri"/>
            </a:endParaRPr>
          </a:p>
          <a:p>
            <a:r>
              <a:rPr lang="en-US"/>
              <a:t>Hjálmarsson </a:t>
            </a:r>
            <a:r>
              <a:rPr lang="en-US" err="1"/>
              <a:t>și</a:t>
            </a:r>
            <a:r>
              <a:rPr lang="en-US"/>
              <a:t> </a:t>
            </a:r>
            <a:r>
              <a:rPr lang="en-US" err="1"/>
              <a:t>Hreiðarsson</a:t>
            </a:r>
            <a:r>
              <a:rPr lang="en-US"/>
              <a:t> au </a:t>
            </a:r>
            <a:r>
              <a:rPr lang="en-US" err="1"/>
              <a:t>propus</a:t>
            </a:r>
            <a:r>
              <a:rPr lang="en-US"/>
              <a:t> </a:t>
            </a:r>
            <a:r>
              <a:rPr lang="en-US" err="1"/>
              <a:t>și</a:t>
            </a:r>
            <a:r>
              <a:rPr lang="en-US"/>
              <a:t> </a:t>
            </a:r>
            <a:r>
              <a:rPr lang="en-US" err="1"/>
              <a:t>aplicat</a:t>
            </a:r>
            <a:r>
              <a:rPr lang="en-US"/>
              <a:t> un design de </a:t>
            </a:r>
            <a:r>
              <a:rPr lang="en-US" err="1"/>
              <a:t>sistem</a:t>
            </a:r>
            <a:r>
              <a:rPr lang="en-US"/>
              <a:t> de </a:t>
            </a:r>
            <a:r>
              <a:rPr lang="en-US" err="1"/>
              <a:t>vot</a:t>
            </a:r>
            <a:r>
              <a:rPr lang="en-US"/>
              <a:t> electronic </a:t>
            </a:r>
            <a:r>
              <a:rPr lang="en-US" err="1"/>
              <a:t>bazat</a:t>
            </a:r>
            <a:r>
              <a:rPr lang="en-US"/>
              <a:t> pe blockchain, </a:t>
            </a:r>
            <a:r>
              <a:rPr lang="en-US" err="1"/>
              <a:t>vezi</a:t>
            </a:r>
            <a:r>
              <a:rPr lang="en-US"/>
              <a:t> \cite{hjalmarsson2018blockchain}, </a:t>
            </a:r>
            <a:r>
              <a:rPr lang="en-US" err="1"/>
              <a:t>ce</a:t>
            </a:r>
            <a:r>
              <a:rPr lang="en-US"/>
              <a:t> </a:t>
            </a:r>
            <a:r>
              <a:rPr lang="en-US" err="1"/>
              <a:t>folosește</a:t>
            </a:r>
            <a:r>
              <a:rPr lang="en-US"/>
              <a:t> </a:t>
            </a:r>
            <a:r>
              <a:rPr lang="en-US" err="1"/>
              <a:t>contracte</a:t>
            </a:r>
            <a:r>
              <a:rPr lang="en-US"/>
              <a:t> </a:t>
            </a:r>
            <a:r>
              <a:rPr lang="en-US" err="1"/>
              <a:t>inteligente</a:t>
            </a:r>
            <a:r>
              <a:rPr lang="en-US"/>
              <a:t>. </a:t>
            </a:r>
            <a:r>
              <a:rPr lang="en-US" err="1"/>
              <a:t>Aceștia</a:t>
            </a:r>
            <a:r>
              <a:rPr lang="en-US"/>
              <a:t> au </a:t>
            </a:r>
            <a:r>
              <a:rPr lang="en-US" err="1"/>
              <a:t>definit</a:t>
            </a:r>
            <a:r>
              <a:rPr lang="en-US"/>
              <a:t> </a:t>
            </a:r>
            <a:r>
              <a:rPr lang="en-US" err="1"/>
              <a:t>rolurile</a:t>
            </a:r>
            <a:r>
              <a:rPr lang="en-US"/>
              <a:t> de administrator, </a:t>
            </a:r>
            <a:r>
              <a:rPr lang="en-US" err="1"/>
              <a:t>alegator</a:t>
            </a:r>
            <a:r>
              <a:rPr lang="en-US"/>
              <a:t>, district </a:t>
            </a:r>
            <a:r>
              <a:rPr lang="en-US" err="1"/>
              <a:t>și</a:t>
            </a:r>
            <a:r>
              <a:rPr lang="en-US"/>
              <a:t> </a:t>
            </a:r>
            <a:r>
              <a:rPr lang="en-US" err="1"/>
              <a:t>cabină</a:t>
            </a:r>
            <a:r>
              <a:rPr lang="en-US"/>
              <a:t>, </a:t>
            </a:r>
            <a:r>
              <a:rPr lang="en-US" err="1"/>
              <a:t>împreună</a:t>
            </a:r>
            <a:r>
              <a:rPr lang="en-US"/>
              <a:t> cu </a:t>
            </a:r>
            <a:r>
              <a:rPr lang="en-US" err="1"/>
              <a:t>desfășurarea</a:t>
            </a:r>
            <a:r>
              <a:rPr lang="en-US"/>
              <a:t> </a:t>
            </a:r>
            <a:r>
              <a:rPr lang="en-US" err="1"/>
              <a:t>unui</a:t>
            </a:r>
            <a:r>
              <a:rPr lang="en-US"/>
              <a:t> </a:t>
            </a:r>
            <a:r>
              <a:rPr lang="en-US" err="1"/>
              <a:t>astfel</a:t>
            </a:r>
            <a:r>
              <a:rPr lang="en-US"/>
              <a:t> de </a:t>
            </a:r>
            <a:r>
              <a:rPr lang="en-US" err="1"/>
              <a:t>proces</a:t>
            </a:r>
            <a:r>
              <a:rPr lang="en-US"/>
              <a:t> electoral. </a:t>
            </a:r>
            <a:r>
              <a:rPr lang="en-US" err="1"/>
              <a:t>Pentru</a:t>
            </a:r>
            <a:r>
              <a:rPr lang="en-US"/>
              <a:t> </a:t>
            </a:r>
            <a:r>
              <a:rPr lang="en-US" err="1"/>
              <a:t>fiecare</a:t>
            </a:r>
            <a:r>
              <a:rPr lang="en-US"/>
              <a:t> </a:t>
            </a:r>
            <a:r>
              <a:rPr lang="en-US" err="1"/>
              <a:t>procedură</a:t>
            </a:r>
            <a:r>
              <a:rPr lang="en-US"/>
              <a:t> </a:t>
            </a:r>
            <a:r>
              <a:rPr lang="en-US" err="1"/>
              <a:t>prezentă</a:t>
            </a:r>
            <a:r>
              <a:rPr lang="en-US"/>
              <a:t> </a:t>
            </a:r>
            <a:r>
              <a:rPr lang="en-US" err="1"/>
              <a:t>aceștia</a:t>
            </a:r>
            <a:r>
              <a:rPr lang="en-US"/>
              <a:t> au </a:t>
            </a:r>
            <a:r>
              <a:rPr lang="en-US" err="1"/>
              <a:t>creat</a:t>
            </a:r>
            <a:r>
              <a:rPr lang="en-US"/>
              <a:t> un contract </a:t>
            </a:r>
            <a:r>
              <a:rPr lang="en-US" err="1"/>
              <a:t>inteligent</a:t>
            </a:r>
            <a:r>
              <a:rPr lang="en-US"/>
              <a:t> </a:t>
            </a:r>
            <a:r>
              <a:rPr lang="en-US" err="1"/>
              <a:t>ce</a:t>
            </a:r>
            <a:r>
              <a:rPr lang="en-US"/>
              <a:t> </a:t>
            </a:r>
            <a:r>
              <a:rPr lang="en-US" err="1"/>
              <a:t>este</a:t>
            </a:r>
            <a:r>
              <a:rPr lang="en-US"/>
              <a:t> </a:t>
            </a:r>
            <a:r>
              <a:rPr lang="en-US" err="1"/>
              <a:t>inițializat</a:t>
            </a:r>
            <a:r>
              <a:rPr lang="en-US"/>
              <a:t> de </a:t>
            </a:r>
            <a:r>
              <a:rPr lang="en-US" err="1"/>
              <a:t>catre</a:t>
            </a:r>
            <a:r>
              <a:rPr lang="en-US"/>
              <a:t> </a:t>
            </a:r>
            <a:r>
              <a:rPr lang="en-US" err="1"/>
              <a:t>administratorul</a:t>
            </a:r>
            <a:r>
              <a:rPr lang="en-US"/>
              <a:t> </a:t>
            </a:r>
            <a:r>
              <a:rPr lang="en-US" err="1"/>
              <a:t>alegerii</a:t>
            </a:r>
            <a:r>
              <a:rPr lang="en-US"/>
              <a:t>. </a:t>
            </a:r>
            <a:r>
              <a:rPr lang="en-US" err="1"/>
              <a:t>Aceștiau</a:t>
            </a:r>
            <a:r>
              <a:rPr lang="en-US"/>
              <a:t> ales blockchain-</a:t>
            </a:r>
            <a:r>
              <a:rPr lang="en-US" err="1"/>
              <a:t>ul</a:t>
            </a:r>
            <a:r>
              <a:rPr lang="en-US"/>
              <a:t> \</a:t>
            </a:r>
            <a:r>
              <a:rPr lang="en-US" err="1"/>
              <a:t>textit</a:t>
            </a:r>
            <a:r>
              <a:rPr lang="en-US"/>
              <a:t>{Geth} (Go-Ethereum) \cite{</a:t>
            </a:r>
            <a:r>
              <a:rPr lang="en-US" err="1"/>
              <a:t>geth</a:t>
            </a:r>
            <a:r>
              <a:rPr lang="en-US"/>
              <a:t>} </a:t>
            </a:r>
            <a:r>
              <a:rPr lang="en-US" err="1"/>
              <a:t>întrucât</a:t>
            </a:r>
            <a:r>
              <a:rPr lang="en-US"/>
              <a:t> </a:t>
            </a:r>
            <a:r>
              <a:rPr lang="en-US" err="1"/>
              <a:t>oferă</a:t>
            </a:r>
            <a:r>
              <a:rPr lang="en-US"/>
              <a:t> </a:t>
            </a:r>
            <a:r>
              <a:rPr lang="en-US" err="1"/>
              <a:t>posibilitatea</a:t>
            </a:r>
            <a:r>
              <a:rPr lang="en-US"/>
              <a:t> de </a:t>
            </a:r>
            <a:r>
              <a:rPr lang="en-US" err="1"/>
              <a:t>dezvoltăre</a:t>
            </a:r>
            <a:r>
              <a:rPr lang="en-US"/>
              <a:t> </a:t>
            </a:r>
            <a:r>
              <a:rPr lang="en-US" err="1"/>
              <a:t>spre</a:t>
            </a:r>
            <a:r>
              <a:rPr lang="en-US"/>
              <a:t> </a:t>
            </a:r>
            <a:r>
              <a:rPr lang="en-US" err="1"/>
              <a:t>extinderea</a:t>
            </a:r>
            <a:r>
              <a:rPr lang="en-US"/>
              <a:t> </a:t>
            </a:r>
            <a:r>
              <a:rPr lang="en-US" err="1"/>
              <a:t>protocolului</a:t>
            </a:r>
            <a:r>
              <a:rPr lang="en-US"/>
              <a:t> </a:t>
            </a:r>
            <a:r>
              <a:rPr lang="en-US" err="1"/>
              <a:t>originar</a:t>
            </a:r>
            <a:r>
              <a:rPr lang="en-US"/>
              <a:t>, a </a:t>
            </a:r>
            <a:r>
              <a:rPr lang="en-US" err="1"/>
              <a:t>fost</a:t>
            </a:r>
            <a:r>
              <a:rPr lang="en-US"/>
              <a:t> </a:t>
            </a:r>
            <a:r>
              <a:rPr lang="en-US" err="1"/>
              <a:t>programat</a:t>
            </a:r>
            <a:r>
              <a:rPr lang="en-US"/>
              <a:t> </a:t>
            </a:r>
            <a:r>
              <a:rPr lang="en-US" err="1"/>
              <a:t>să</a:t>
            </a:r>
            <a:r>
              <a:rPr lang="en-US"/>
              <a:t> nu </a:t>
            </a:r>
            <a:r>
              <a:rPr lang="en-US" err="1"/>
              <a:t>exercite</a:t>
            </a:r>
            <a:r>
              <a:rPr lang="en-US"/>
              <a:t> </a:t>
            </a:r>
            <a:r>
              <a:rPr lang="en-US" err="1"/>
              <a:t>timp</a:t>
            </a:r>
            <a:r>
              <a:rPr lang="en-US"/>
              <a:t> de </a:t>
            </a:r>
            <a:r>
              <a:rPr lang="en-US" err="1"/>
              <a:t>nefuncționare</a:t>
            </a:r>
            <a:r>
              <a:rPr lang="en-US"/>
              <a:t>, </a:t>
            </a:r>
            <a:r>
              <a:rPr lang="en-US" err="1"/>
              <a:t>cenzură</a:t>
            </a:r>
            <a:r>
              <a:rPr lang="en-US"/>
              <a:t>, </a:t>
            </a:r>
            <a:r>
              <a:rPr lang="en-US" err="1"/>
              <a:t>fraudă</a:t>
            </a:r>
            <a:r>
              <a:rPr lang="en-US"/>
              <a:t> </a:t>
            </a:r>
            <a:r>
              <a:rPr lang="en-US" err="1"/>
              <a:t>sau</a:t>
            </a:r>
            <a:r>
              <a:rPr lang="en-US"/>
              <a:t> </a:t>
            </a:r>
            <a:r>
              <a:rPr lang="en-US" err="1"/>
              <a:t>interferențe</a:t>
            </a:r>
            <a:r>
              <a:rPr lang="en-US"/>
              <a:t>, </a:t>
            </a:r>
            <a:r>
              <a:rPr lang="en-US" err="1"/>
              <a:t>și</a:t>
            </a:r>
            <a:r>
              <a:rPr lang="en-US"/>
              <a:t> rata </a:t>
            </a:r>
            <a:r>
              <a:rPr lang="en-US" err="1"/>
              <a:t>tranzacțiilor</a:t>
            </a:r>
            <a:r>
              <a:rPr lang="en-US"/>
              <a:t> </a:t>
            </a:r>
            <a:r>
              <a:rPr lang="en-US" err="1"/>
              <a:t>este</a:t>
            </a:r>
            <a:r>
              <a:rPr lang="en-US"/>
              <a:t> </a:t>
            </a:r>
            <a:r>
              <a:rPr lang="en-US" err="1"/>
              <a:t>depenendentă</a:t>
            </a:r>
            <a:r>
              <a:rPr lang="en-US"/>
              <a:t> de </a:t>
            </a:r>
            <a:r>
              <a:rPr lang="en-US" err="1"/>
              <a:t>timpul</a:t>
            </a:r>
            <a:r>
              <a:rPr lang="en-US"/>
              <a:t> public </a:t>
            </a:r>
            <a:r>
              <a:rPr lang="en-US" err="1"/>
              <a:t>sau</a:t>
            </a:r>
            <a:r>
              <a:rPr lang="en-US"/>
              <a:t> </a:t>
            </a:r>
            <a:r>
              <a:rPr lang="en-US" err="1"/>
              <a:t>privat</a:t>
            </a:r>
            <a:r>
              <a:rPr lang="en-US"/>
              <a:t> al </a:t>
            </a:r>
            <a:r>
              <a:rPr lang="en-US" err="1"/>
              <a:t>rețelei</a:t>
            </a:r>
            <a:r>
              <a:rPr lang="en-US"/>
              <a:t>. </a:t>
            </a:r>
            <a:r>
              <a:rPr lang="en-US" err="1"/>
              <a:t>Autorii</a:t>
            </a:r>
            <a:r>
              <a:rPr lang="en-US"/>
              <a:t> </a:t>
            </a:r>
            <a:r>
              <a:rPr lang="en-US" err="1"/>
              <a:t>adresează</a:t>
            </a:r>
            <a:r>
              <a:rPr lang="en-US"/>
              <a:t> </a:t>
            </a:r>
            <a:r>
              <a:rPr lang="en-US" err="1"/>
              <a:t>cerințele</a:t>
            </a:r>
            <a:r>
              <a:rPr lang="en-US"/>
              <a:t> </a:t>
            </a:r>
            <a:r>
              <a:rPr lang="en-US" err="1"/>
              <a:t>unui</a:t>
            </a:r>
            <a:r>
              <a:rPr lang="en-US"/>
              <a:t> </a:t>
            </a:r>
            <a:r>
              <a:rPr lang="en-US" err="1"/>
              <a:t>sistem</a:t>
            </a:r>
            <a:r>
              <a:rPr lang="en-US"/>
              <a:t> de </a:t>
            </a:r>
            <a:r>
              <a:rPr lang="en-US" err="1"/>
              <a:t>vot</a:t>
            </a:r>
            <a:r>
              <a:rPr lang="en-US"/>
              <a:t> care sunt </a:t>
            </a:r>
            <a:r>
              <a:rPr lang="en-US" err="1"/>
              <a:t>respectate</a:t>
            </a:r>
            <a:r>
              <a:rPr lang="en-US"/>
              <a:t> de design-</a:t>
            </a:r>
            <a:r>
              <a:rPr lang="en-US" err="1"/>
              <a:t>ul</a:t>
            </a:r>
            <a:r>
              <a:rPr lang="en-US"/>
              <a:t> </a:t>
            </a:r>
            <a:r>
              <a:rPr lang="en-US" err="1"/>
              <a:t>propus</a:t>
            </a:r>
            <a:r>
              <a:rPr lang="en-US"/>
              <a:t>. </a:t>
            </a:r>
            <a:r>
              <a:rPr lang="en-US" err="1"/>
              <a:t>Discuta</a:t>
            </a:r>
            <a:r>
              <a:rPr lang="en-US"/>
              <a:t> cum natura </a:t>
            </a:r>
            <a:r>
              <a:rPr lang="en-US" err="1"/>
              <a:t>rețelei</a:t>
            </a:r>
            <a:r>
              <a:rPr lang="en-US"/>
              <a:t> private </a:t>
            </a:r>
            <a:r>
              <a:rPr lang="en-US" err="1"/>
              <a:t>alese</a:t>
            </a:r>
            <a:r>
              <a:rPr lang="en-US"/>
              <a:t> </a:t>
            </a:r>
            <a:r>
              <a:rPr lang="en-US" err="1"/>
              <a:t>împiedică</a:t>
            </a:r>
            <a:r>
              <a:rPr lang="en-US"/>
              <a:t> </a:t>
            </a:r>
            <a:r>
              <a:rPr lang="en-US" err="1"/>
              <a:t>atacurile</a:t>
            </a:r>
            <a:r>
              <a:rPr lang="en-US"/>
              <a:t> de tip \</a:t>
            </a:r>
            <a:r>
              <a:rPr lang="en-US" err="1"/>
              <a:t>textit</a:t>
            </a:r>
            <a:r>
              <a:rPr lang="en-US"/>
              <a:t>{DDoS} </a:t>
            </a:r>
            <a:r>
              <a:rPr lang="en-US" err="1"/>
              <a:t>și</a:t>
            </a:r>
            <a:r>
              <a:rPr lang="en-US"/>
              <a:t> \</a:t>
            </a:r>
            <a:r>
              <a:rPr lang="en-US" err="1"/>
              <a:t>textit</a:t>
            </a:r>
            <a:r>
              <a:rPr lang="en-US"/>
              <a:t>{Sybil} (</a:t>
            </a:r>
            <a:r>
              <a:rPr lang="en-US" err="1"/>
              <a:t>încercare</a:t>
            </a:r>
            <a:r>
              <a:rPr lang="en-US"/>
              <a:t> de </a:t>
            </a:r>
            <a:r>
              <a:rPr lang="en-US" err="1"/>
              <a:t>perturare</a:t>
            </a:r>
            <a:r>
              <a:rPr lang="en-US"/>
              <a:t> a </a:t>
            </a:r>
            <a:r>
              <a:rPr lang="en-US" err="1"/>
              <a:t>rețelei</a:t>
            </a:r>
            <a:r>
              <a:rPr lang="en-US"/>
              <a:t> </a:t>
            </a:r>
            <a:r>
              <a:rPr lang="en-US" err="1"/>
              <a:t>prin</a:t>
            </a:r>
            <a:r>
              <a:rPr lang="en-US"/>
              <a:t> </a:t>
            </a:r>
            <a:r>
              <a:rPr lang="en-US" err="1"/>
              <a:t>adăugare</a:t>
            </a:r>
            <a:r>
              <a:rPr lang="en-US"/>
              <a:t> de </a:t>
            </a:r>
            <a:r>
              <a:rPr lang="en-US" err="1"/>
              <a:t>noduri</a:t>
            </a:r>
            <a:r>
              <a:rPr lang="en-US"/>
              <a:t>), </a:t>
            </a:r>
            <a:r>
              <a:rPr lang="en-US" err="1"/>
              <a:t>și</a:t>
            </a:r>
            <a:r>
              <a:rPr lang="en-US"/>
              <a:t> au </a:t>
            </a:r>
            <a:r>
              <a:rPr lang="en-US" err="1"/>
              <a:t>grijă</a:t>
            </a:r>
            <a:r>
              <a:rPr lang="en-US"/>
              <a:t> la </a:t>
            </a:r>
            <a:r>
              <a:rPr lang="en-US" err="1"/>
              <a:t>vulnerabilitățile</a:t>
            </a:r>
            <a:r>
              <a:rPr lang="en-US"/>
              <a:t> de </a:t>
            </a:r>
            <a:r>
              <a:rPr lang="en-US" err="1"/>
              <a:t>autentificare</a:t>
            </a:r>
            <a:r>
              <a:rPr lang="en-US"/>
              <a:t> </a:t>
            </a:r>
            <a:r>
              <a:rPr lang="en-US" err="1"/>
              <a:t>printr</a:t>
            </a:r>
            <a:r>
              <a:rPr lang="en-US"/>
              <a:t>-un ID </a:t>
            </a:r>
            <a:r>
              <a:rPr lang="en-US" err="1"/>
              <a:t>Auðkenni</a:t>
            </a:r>
            <a:r>
              <a:rPr lang="en-US"/>
              <a:t> \cite{</a:t>
            </a:r>
            <a:r>
              <a:rPr lang="en-US" err="1"/>
              <a:t>audkenni</a:t>
            </a:r>
            <a:r>
              <a:rPr lang="en-US"/>
              <a:t>} </a:t>
            </a:r>
            <a:r>
              <a:rPr lang="en-US" err="1"/>
              <a:t>și</a:t>
            </a:r>
            <a:r>
              <a:rPr lang="en-US"/>
              <a:t> un pin de </a:t>
            </a:r>
            <a:r>
              <a:rPr lang="en-US" err="1"/>
              <a:t>șase</a:t>
            </a:r>
            <a:r>
              <a:rPr lang="en-US"/>
              <a:t> </a:t>
            </a:r>
            <a:r>
              <a:rPr lang="en-US" err="1"/>
              <a:t>cifre</a:t>
            </a:r>
            <a:r>
              <a:rPr lang="en-US"/>
              <a:t>. </a:t>
            </a:r>
            <a:r>
              <a:rPr lang="en-US" err="1"/>
              <a:t>Desigur</a:t>
            </a:r>
            <a:r>
              <a:rPr lang="en-US"/>
              <a:t>, design-</a:t>
            </a:r>
            <a:r>
              <a:rPr lang="en-US" err="1"/>
              <a:t>ul</a:t>
            </a:r>
            <a:r>
              <a:rPr lang="en-US"/>
              <a:t>, </a:t>
            </a:r>
            <a:r>
              <a:rPr lang="en-US" err="1"/>
              <a:t>respectă</a:t>
            </a:r>
            <a:r>
              <a:rPr lang="en-US"/>
              <a:t> </a:t>
            </a:r>
            <a:r>
              <a:rPr lang="en-US" err="1"/>
              <a:t>accesul</a:t>
            </a:r>
            <a:r>
              <a:rPr lang="en-US"/>
              <a:t> la </a:t>
            </a:r>
            <a:r>
              <a:rPr lang="en-US" err="1"/>
              <a:t>vot</a:t>
            </a:r>
            <a:r>
              <a:rPr lang="en-US"/>
              <a:t> de </a:t>
            </a:r>
            <a:r>
              <a:rPr lang="en-US" err="1"/>
              <a:t>pretutindeni</a:t>
            </a:r>
            <a:r>
              <a:rPr lang="en-US"/>
              <a:t>, </a:t>
            </a:r>
            <a:r>
              <a:rPr lang="en-US" err="1"/>
              <a:t>transparență</a:t>
            </a:r>
            <a:r>
              <a:rPr lang="en-US"/>
              <a:t> </a:t>
            </a:r>
            <a:r>
              <a:rPr lang="en-US" err="1"/>
              <a:t>și</a:t>
            </a:r>
            <a:r>
              <a:rPr lang="en-US"/>
              <a:t> </a:t>
            </a:r>
            <a:r>
              <a:rPr lang="en-US" err="1"/>
              <a:t>intimitatea</a:t>
            </a:r>
            <a:r>
              <a:rPr lang="en-US"/>
              <a:t> </a:t>
            </a:r>
            <a:r>
              <a:rPr lang="en-US" err="1"/>
              <a:t>alegătorului</a:t>
            </a:r>
            <a:r>
              <a:rPr lang="en-US"/>
              <a:t>. </a:t>
            </a:r>
          </a:p>
          <a:p>
            <a:endParaRPr lang="en-US">
              <a:ea typeface="Calibri"/>
              <a:cs typeface="Calibri"/>
            </a:endParaRPr>
          </a:p>
          <a:p>
            <a:endParaRPr lang="en-US">
              <a:ea typeface="Calibri"/>
              <a:cs typeface="Calibri"/>
            </a:endParaRPr>
          </a:p>
          <a:p>
            <a:r>
              <a:rPr lang="en-US"/>
              <a:t>Khoury et. al \cite{khoury2018decentralized} propun o platforma descentralizată de vot pe internet bazată pe tehnologia blockchain în Ethereum. Design-ul lor presupune ca fiecare alegere să fie reprezentată printr-un contract inteligent încarcat în rețeaua blockchain care va fi manageriat de o aplicație web. Astfel există doua tipuri de contracte, unul de înregistrare, încarcat la fiecare eveniment, și unul pentru votare, acesta este scris o dată la început și încărcat cu diferite răspunsuri și întrebări specifice evenimentului. Aceștia folosesc o autentificare folosind SMS-urile, iar votarea va fi realizată printr-o aplicație mobilă. </a:t>
            </a:r>
          </a:p>
          <a:p>
            <a:r>
              <a:rPr lang="en-US" err="1"/>
              <a:t>Contribuți</a:t>
            </a:r>
            <a:r>
              <a:rPr lang="en-US"/>
              <a:t> </a:t>
            </a:r>
            <a:r>
              <a:rPr lang="en-US" err="1"/>
              <a:t>principală</a:t>
            </a:r>
            <a:r>
              <a:rPr lang="en-US"/>
              <a:t> a </a:t>
            </a:r>
            <a:r>
              <a:rPr lang="en-US" err="1"/>
              <a:t>acestui</a:t>
            </a:r>
            <a:r>
              <a:rPr lang="en-US"/>
              <a:t> </a:t>
            </a:r>
            <a:r>
              <a:rPr lang="en-US" err="1"/>
              <a:t>articol</a:t>
            </a:r>
            <a:r>
              <a:rPr lang="en-US"/>
              <a:t> </a:t>
            </a:r>
            <a:r>
              <a:rPr lang="en-US" err="1"/>
              <a:t>este</a:t>
            </a:r>
            <a:r>
              <a:rPr lang="en-US"/>
              <a:t> </a:t>
            </a:r>
            <a:r>
              <a:rPr lang="en-US" err="1"/>
              <a:t>restricționarea</a:t>
            </a:r>
            <a:r>
              <a:rPr lang="en-US"/>
              <a:t> </a:t>
            </a:r>
            <a:r>
              <a:rPr lang="en-US" err="1"/>
              <a:t>apariției</a:t>
            </a:r>
            <a:r>
              <a:rPr lang="en-US"/>
              <a:t> </a:t>
            </a:r>
            <a:r>
              <a:rPr lang="en-US" err="1"/>
              <a:t>voturilor</a:t>
            </a:r>
            <a:r>
              <a:rPr lang="en-US"/>
              <a:t> multiple </a:t>
            </a:r>
            <a:r>
              <a:rPr lang="en-US" err="1"/>
              <a:t>folosind</a:t>
            </a:r>
            <a:r>
              <a:rPr lang="en-US"/>
              <a:t> </a:t>
            </a:r>
            <a:r>
              <a:rPr lang="en-US" err="1"/>
              <a:t>proprietățile</a:t>
            </a:r>
            <a:r>
              <a:rPr lang="en-US"/>
              <a:t> </a:t>
            </a:r>
            <a:r>
              <a:rPr lang="en-US" err="1"/>
              <a:t>dispozitivelor</a:t>
            </a:r>
            <a:r>
              <a:rPr lang="en-US"/>
              <a:t> mobile.</a:t>
            </a:r>
            <a:endParaRPr lang="en-US">
              <a:ea typeface="Calibri"/>
              <a:cs typeface="Calibri"/>
            </a:endParaRPr>
          </a:p>
          <a:p>
            <a:endParaRPr lang="en-US">
              <a:ea typeface="Calibri"/>
              <a:cs typeface="Calibri"/>
            </a:endParaRPr>
          </a:p>
          <a:p>
            <a:endParaRPr lang="en-US">
              <a:ea typeface="Calibri"/>
              <a:cs typeface="Calibri"/>
            </a:endParaRPr>
          </a:p>
          <a:p>
            <a:endParaRPr lang="en-US">
              <a:ea typeface="Calibri"/>
              <a:cs typeface="Calibri"/>
            </a:endParaRPr>
          </a:p>
          <a:p>
            <a:r>
              <a:rPr lang="en-US"/>
              <a:t>Shukla et. al \cite{shukla2018online} </a:t>
            </a:r>
            <a:r>
              <a:rPr lang="en-US" err="1"/>
              <a:t>folosesc</a:t>
            </a:r>
            <a:r>
              <a:rPr lang="en-US"/>
              <a:t> Ethereum, </a:t>
            </a:r>
            <a:r>
              <a:rPr lang="en-US" err="1"/>
              <a:t>drept</a:t>
            </a:r>
            <a:r>
              <a:rPr lang="en-US"/>
              <a:t> </a:t>
            </a:r>
            <a:r>
              <a:rPr lang="en-US" err="1"/>
              <a:t>tehnologie</a:t>
            </a:r>
            <a:r>
              <a:rPr lang="en-US"/>
              <a:t> blockchain, </a:t>
            </a:r>
            <a:r>
              <a:rPr lang="en-US" err="1"/>
              <a:t>pentru</a:t>
            </a:r>
            <a:r>
              <a:rPr lang="en-US"/>
              <a:t> a </a:t>
            </a:r>
            <a:r>
              <a:rPr lang="en-US" err="1"/>
              <a:t>crea</a:t>
            </a:r>
            <a:r>
              <a:rPr lang="en-US"/>
              <a:t> un </a:t>
            </a:r>
            <a:r>
              <a:rPr lang="en-US" err="1"/>
              <a:t>sistem</a:t>
            </a:r>
            <a:r>
              <a:rPr lang="en-US"/>
              <a:t> de </a:t>
            </a:r>
            <a:r>
              <a:rPr lang="en-US" err="1"/>
              <a:t>vot</a:t>
            </a:r>
            <a:r>
              <a:rPr lang="en-US"/>
              <a:t> </a:t>
            </a:r>
            <a:r>
              <a:rPr lang="en-US" err="1"/>
              <a:t>prin</a:t>
            </a:r>
            <a:r>
              <a:rPr lang="en-US"/>
              <a:t> internet. </a:t>
            </a:r>
            <a:r>
              <a:rPr lang="en-US" err="1"/>
              <a:t>Aceștia</a:t>
            </a:r>
            <a:r>
              <a:rPr lang="en-US"/>
              <a:t> </a:t>
            </a:r>
            <a:r>
              <a:rPr lang="en-US" err="1"/>
              <a:t>construiesct</a:t>
            </a:r>
            <a:r>
              <a:rPr lang="en-US"/>
              <a:t> propria lor </a:t>
            </a:r>
            <a:r>
              <a:rPr lang="en-US" err="1"/>
              <a:t>rețea</a:t>
            </a:r>
            <a:r>
              <a:rPr lang="en-US"/>
              <a:t> </a:t>
            </a:r>
            <a:r>
              <a:rPr lang="en-US" err="1"/>
              <a:t>privată</a:t>
            </a:r>
            <a:r>
              <a:rPr lang="en-US"/>
              <a:t> blockchain, loc </a:t>
            </a:r>
            <a:r>
              <a:rPr lang="en-US" err="1"/>
              <a:t>unde</a:t>
            </a:r>
            <a:r>
              <a:rPr lang="en-US"/>
              <a:t>, </a:t>
            </a:r>
            <a:r>
              <a:rPr lang="en-US" err="1"/>
              <a:t>vor</a:t>
            </a:r>
            <a:r>
              <a:rPr lang="en-US"/>
              <a:t> fi </a:t>
            </a:r>
            <a:r>
              <a:rPr lang="en-US" err="1"/>
              <a:t>încărcate</a:t>
            </a:r>
            <a:r>
              <a:rPr lang="en-US"/>
              <a:t> </a:t>
            </a:r>
            <a:r>
              <a:rPr lang="en-US" err="1"/>
              <a:t>contractele</a:t>
            </a:r>
            <a:r>
              <a:rPr lang="en-US"/>
              <a:t> </a:t>
            </a:r>
            <a:r>
              <a:rPr lang="en-US" err="1"/>
              <a:t>inteligent</a:t>
            </a:r>
            <a:r>
              <a:rPr lang="en-US"/>
              <a:t>. </a:t>
            </a:r>
            <a:r>
              <a:rPr lang="en-US" err="1"/>
              <a:t>Scopul</a:t>
            </a:r>
            <a:r>
              <a:rPr lang="en-US"/>
              <a:t> lor </a:t>
            </a:r>
            <a:r>
              <a:rPr lang="en-US" err="1"/>
              <a:t>este</a:t>
            </a:r>
            <a:r>
              <a:rPr lang="en-US"/>
              <a:t> de </a:t>
            </a:r>
            <a:r>
              <a:rPr lang="en-US" err="1"/>
              <a:t>eradica</a:t>
            </a:r>
            <a:r>
              <a:rPr lang="en-US"/>
              <a:t> </a:t>
            </a:r>
            <a:r>
              <a:rPr lang="en-US" err="1"/>
              <a:t>manipularea</a:t>
            </a:r>
            <a:r>
              <a:rPr lang="en-US"/>
              <a:t> </a:t>
            </a:r>
            <a:r>
              <a:rPr lang="en-US" err="1"/>
              <a:t>voturilor</a:t>
            </a:r>
            <a:r>
              <a:rPr lang="en-US"/>
              <a:t> </a:t>
            </a:r>
            <a:r>
              <a:rPr lang="en-US" err="1"/>
              <a:t>și</a:t>
            </a:r>
            <a:r>
              <a:rPr lang="en-US"/>
              <a:t> </a:t>
            </a:r>
            <a:r>
              <a:rPr lang="en-US" err="1"/>
              <a:t>indisponibiltățile</a:t>
            </a:r>
            <a:r>
              <a:rPr lang="en-US"/>
              <a:t> </a:t>
            </a:r>
            <a:r>
              <a:rPr lang="en-US" err="1"/>
              <a:t>ce</a:t>
            </a:r>
            <a:r>
              <a:rPr lang="en-US"/>
              <a:t> </a:t>
            </a:r>
            <a:r>
              <a:rPr lang="en-US" err="1"/>
              <a:t>țin</a:t>
            </a:r>
            <a:r>
              <a:rPr lang="en-US"/>
              <a:t> de </a:t>
            </a:r>
            <a:r>
              <a:rPr lang="en-US" err="1"/>
              <a:t>voturile</a:t>
            </a:r>
            <a:r>
              <a:rPr lang="en-US"/>
              <a:t> </a:t>
            </a:r>
            <a:r>
              <a:rPr lang="en-US" err="1"/>
              <a:t>fizice</a:t>
            </a:r>
            <a:r>
              <a:rPr lang="en-US"/>
              <a:t>, </a:t>
            </a:r>
            <a:r>
              <a:rPr lang="en-US" err="1"/>
              <a:t>și</a:t>
            </a:r>
            <a:r>
              <a:rPr lang="en-US"/>
              <a:t> </a:t>
            </a:r>
            <a:r>
              <a:rPr lang="en-US" err="1"/>
              <a:t>doresc</a:t>
            </a:r>
            <a:r>
              <a:rPr lang="en-US"/>
              <a:t> </a:t>
            </a:r>
            <a:r>
              <a:rPr lang="en-US" err="1"/>
              <a:t>să</a:t>
            </a:r>
            <a:r>
              <a:rPr lang="en-US"/>
              <a:t> </a:t>
            </a:r>
            <a:r>
              <a:rPr lang="en-US" err="1"/>
              <a:t>aducă</a:t>
            </a:r>
            <a:r>
              <a:rPr lang="en-US"/>
              <a:t> </a:t>
            </a:r>
            <a:r>
              <a:rPr lang="en-US" err="1"/>
              <a:t>transparență</a:t>
            </a:r>
            <a:r>
              <a:rPr lang="en-US"/>
              <a:t> </a:t>
            </a:r>
            <a:r>
              <a:rPr lang="en-US" err="1"/>
              <a:t>și</a:t>
            </a:r>
            <a:r>
              <a:rPr lang="en-US"/>
              <a:t> </a:t>
            </a:r>
            <a:r>
              <a:rPr lang="en-US" err="1"/>
              <a:t>autentificare</a:t>
            </a:r>
            <a:r>
              <a:rPr lang="en-US"/>
              <a:t> </a:t>
            </a:r>
            <a:r>
              <a:rPr lang="en-US" err="1"/>
              <a:t>în</a:t>
            </a:r>
            <a:r>
              <a:rPr lang="en-US"/>
              <a:t> </a:t>
            </a:r>
            <a:r>
              <a:rPr lang="en-US" err="1"/>
              <a:t>procedura</a:t>
            </a:r>
            <a:r>
              <a:rPr lang="en-US"/>
              <a:t> lor de </a:t>
            </a:r>
            <a:r>
              <a:rPr lang="en-US" err="1"/>
              <a:t>votare</a:t>
            </a:r>
            <a:r>
              <a:rPr lang="en-US"/>
              <a:t>. </a:t>
            </a:r>
            <a:r>
              <a:rPr lang="en-US" err="1"/>
              <a:t>Aceștia</a:t>
            </a:r>
            <a:r>
              <a:rPr lang="en-US"/>
              <a:t> </a:t>
            </a:r>
            <a:r>
              <a:rPr lang="en-US" err="1"/>
              <a:t>folosesc</a:t>
            </a:r>
            <a:r>
              <a:rPr lang="en-US"/>
              <a:t> \</a:t>
            </a:r>
            <a:r>
              <a:rPr lang="en-US" err="1"/>
              <a:t>textit</a:t>
            </a:r>
            <a:r>
              <a:rPr lang="en-US"/>
              <a:t>{OTP} (parole cu o </a:t>
            </a:r>
            <a:r>
              <a:rPr lang="en-US" err="1"/>
              <a:t>singură</a:t>
            </a:r>
            <a:r>
              <a:rPr lang="en-US"/>
              <a:t> </a:t>
            </a:r>
            <a:r>
              <a:rPr lang="en-US" err="1"/>
              <a:t>utilizare</a:t>
            </a:r>
            <a:r>
              <a:rPr lang="en-US"/>
              <a:t>) </a:t>
            </a:r>
            <a:r>
              <a:rPr lang="en-US" err="1"/>
              <a:t>pentru</a:t>
            </a:r>
            <a:r>
              <a:rPr lang="en-US"/>
              <a:t> </a:t>
            </a:r>
            <a:r>
              <a:rPr lang="en-US" err="1"/>
              <a:t>autentificarea</a:t>
            </a:r>
            <a:r>
              <a:rPr lang="en-US"/>
              <a:t> </a:t>
            </a:r>
            <a:r>
              <a:rPr lang="en-US" err="1"/>
              <a:t>și</a:t>
            </a:r>
            <a:r>
              <a:rPr lang="en-US"/>
              <a:t> </a:t>
            </a:r>
            <a:r>
              <a:rPr lang="en-US" err="1"/>
              <a:t>validarea</a:t>
            </a:r>
            <a:r>
              <a:rPr lang="en-US"/>
              <a:t> </a:t>
            </a:r>
            <a:r>
              <a:rPr lang="en-US" err="1"/>
              <a:t>alegătorilor</a:t>
            </a:r>
            <a:r>
              <a:rPr lang="en-US"/>
              <a:t>. </a:t>
            </a:r>
            <a:r>
              <a:rPr lang="en-US" err="1"/>
              <a:t>Metoda</a:t>
            </a:r>
            <a:r>
              <a:rPr lang="en-US"/>
              <a:t> </a:t>
            </a:r>
            <a:r>
              <a:rPr lang="en-US" err="1"/>
              <a:t>acestora</a:t>
            </a:r>
            <a:r>
              <a:rPr lang="en-US"/>
              <a:t> se </a:t>
            </a:r>
            <a:r>
              <a:rPr lang="en-US" err="1"/>
              <a:t>diferențiază</a:t>
            </a:r>
            <a:r>
              <a:rPr lang="en-US"/>
              <a:t> </a:t>
            </a:r>
            <a:r>
              <a:rPr lang="en-US" err="1"/>
              <a:t>prin</a:t>
            </a:r>
            <a:r>
              <a:rPr lang="en-US"/>
              <a:t> </a:t>
            </a:r>
            <a:r>
              <a:rPr lang="en-US" err="1"/>
              <a:t>simplitate</a:t>
            </a:r>
            <a:r>
              <a:rPr lang="en-US"/>
              <a:t>, </a:t>
            </a:r>
            <a:r>
              <a:rPr lang="en-US" err="1"/>
              <a:t>scalabilitate</a:t>
            </a:r>
            <a:r>
              <a:rPr lang="en-US"/>
              <a:t> </a:t>
            </a:r>
            <a:r>
              <a:rPr lang="en-US" err="1"/>
              <a:t>și</a:t>
            </a:r>
            <a:r>
              <a:rPr lang="en-US"/>
              <a:t> </a:t>
            </a:r>
            <a:r>
              <a:rPr lang="en-US" err="1"/>
              <a:t>încredere</a:t>
            </a:r>
            <a:r>
              <a:rPr lang="en-US"/>
              <a:t> </a:t>
            </a:r>
            <a:r>
              <a:rPr lang="en-US" err="1"/>
              <a:t>deoarece</a:t>
            </a:r>
            <a:r>
              <a:rPr lang="en-US"/>
              <a:t> </a:t>
            </a:r>
            <a:r>
              <a:rPr lang="en-US" err="1"/>
              <a:t>implementarea</a:t>
            </a:r>
            <a:r>
              <a:rPr lang="en-US"/>
              <a:t> </a:t>
            </a:r>
            <a:r>
              <a:rPr lang="en-US" err="1"/>
              <a:t>propriei</a:t>
            </a:r>
            <a:r>
              <a:rPr lang="en-US"/>
              <a:t> </a:t>
            </a:r>
            <a:r>
              <a:rPr lang="en-US" err="1"/>
              <a:t>rețele</a:t>
            </a:r>
            <a:r>
              <a:rPr lang="en-US"/>
              <a:t> nu </a:t>
            </a:r>
            <a:r>
              <a:rPr lang="en-US" err="1"/>
              <a:t>necesită</a:t>
            </a:r>
            <a:r>
              <a:rPr lang="en-US"/>
              <a:t> </a:t>
            </a:r>
            <a:r>
              <a:rPr lang="en-US" err="1"/>
              <a:t>resurse</a:t>
            </a:r>
            <a:r>
              <a:rPr lang="en-US"/>
              <a:t> externe </a:t>
            </a:r>
            <a:r>
              <a:rPr lang="en-US" err="1"/>
              <a:t>pentru</a:t>
            </a:r>
            <a:r>
              <a:rPr lang="en-US"/>
              <a:t> </a:t>
            </a:r>
            <a:r>
              <a:rPr lang="en-US" err="1"/>
              <a:t>finanțare</a:t>
            </a:r>
            <a:r>
              <a:rPr lang="en-US"/>
              <a:t>, </a:t>
            </a:r>
            <a:r>
              <a:rPr lang="en-US" err="1"/>
              <a:t>aceștia</a:t>
            </a:r>
            <a:r>
              <a:rPr lang="en-US"/>
              <a:t> </a:t>
            </a:r>
            <a:r>
              <a:rPr lang="en-US" err="1"/>
              <a:t>obțin</a:t>
            </a:r>
            <a:r>
              <a:rPr lang="en-US"/>
              <a:t> </a:t>
            </a:r>
            <a:r>
              <a:rPr lang="en-US" err="1"/>
              <a:t>proprii</a:t>
            </a:r>
            <a:r>
              <a:rPr lang="en-US"/>
              <a:t> ether </a:t>
            </a:r>
            <a:r>
              <a:rPr lang="en-US" err="1"/>
              <a:t>prin</a:t>
            </a:r>
            <a:r>
              <a:rPr lang="en-US"/>
              <a:t> </a:t>
            </a:r>
            <a:r>
              <a:rPr lang="en-US" err="1"/>
              <a:t>proces</a:t>
            </a:r>
            <a:r>
              <a:rPr lang="en-US"/>
              <a:t> de </a:t>
            </a:r>
            <a:r>
              <a:rPr lang="en-US" err="1"/>
              <a:t>minare</a:t>
            </a:r>
            <a:r>
              <a:rPr lang="en-US"/>
              <a:t>. </a:t>
            </a:r>
            <a:r>
              <a:rPr lang="en-US" err="1"/>
              <a:t>Aplicația</a:t>
            </a:r>
            <a:r>
              <a:rPr lang="en-US"/>
              <a:t> lor </a:t>
            </a:r>
            <a:r>
              <a:rPr lang="en-US" err="1"/>
              <a:t>ia</a:t>
            </a:r>
            <a:r>
              <a:rPr lang="en-US"/>
              <a:t> </a:t>
            </a:r>
            <a:r>
              <a:rPr lang="en-US" err="1"/>
              <a:t>în</a:t>
            </a:r>
            <a:r>
              <a:rPr lang="en-US"/>
              <a:t> </a:t>
            </a:r>
            <a:r>
              <a:rPr lang="en-US" err="1"/>
              <a:t>seamă</a:t>
            </a:r>
            <a:r>
              <a:rPr lang="en-US"/>
              <a:t> </a:t>
            </a:r>
            <a:r>
              <a:rPr lang="en-US" err="1"/>
              <a:t>factorii</a:t>
            </a:r>
            <a:r>
              <a:rPr lang="en-US"/>
              <a:t> de </a:t>
            </a:r>
            <a:r>
              <a:rPr lang="en-US" err="1"/>
              <a:t>securitate</a:t>
            </a:r>
            <a:r>
              <a:rPr lang="en-US"/>
              <a:t>, </a:t>
            </a:r>
            <a:r>
              <a:rPr lang="en-US" err="1"/>
              <a:t>dar</a:t>
            </a:r>
            <a:r>
              <a:rPr lang="en-US"/>
              <a:t> nu </a:t>
            </a:r>
            <a:r>
              <a:rPr lang="en-US" err="1"/>
              <a:t>prezintă</a:t>
            </a:r>
            <a:r>
              <a:rPr lang="en-US"/>
              <a:t> un mod </a:t>
            </a:r>
            <a:r>
              <a:rPr lang="en-US" err="1"/>
              <a:t>puternic</a:t>
            </a:r>
            <a:r>
              <a:rPr lang="en-US"/>
              <a:t> de </a:t>
            </a:r>
            <a:r>
              <a:rPr lang="en-US" err="1"/>
              <a:t>administrare</a:t>
            </a:r>
            <a:r>
              <a:rPr lang="en-US"/>
              <a:t> a </a:t>
            </a:r>
            <a:r>
              <a:rPr lang="en-US" err="1"/>
              <a:t>autentificării</a:t>
            </a:r>
            <a:r>
              <a:rPr lang="en-US"/>
              <a:t>.</a:t>
            </a:r>
            <a:endParaRPr lang="en-US">
              <a:ea typeface="Calibri"/>
              <a:cs typeface="Calibri"/>
            </a:endParaRPr>
          </a:p>
          <a:p>
            <a:endParaRPr lang="en-US">
              <a:ea typeface="Calibri"/>
              <a:cs typeface="Calibri"/>
            </a:endParaRPr>
          </a:p>
        </p:txBody>
      </p:sp>
      <p:sp>
        <p:nvSpPr>
          <p:cNvPr id="4" name="Substituent număr diapozitiv 3"/>
          <p:cNvSpPr>
            <a:spLocks noGrp="1"/>
          </p:cNvSpPr>
          <p:nvPr>
            <p:ph type="sldNum" sz="quarter" idx="5"/>
          </p:nvPr>
        </p:nvSpPr>
        <p:spPr/>
        <p:txBody>
          <a:bodyPr/>
          <a:lstStyle/>
          <a:p>
            <a:fld id="{4B430046-1158-4D06-99B3-D32FCFDD68FA}" type="slidenum">
              <a:t>20</a:t>
            </a:fld>
            <a:endParaRPr lang="ro-RO"/>
          </a:p>
        </p:txBody>
      </p:sp>
    </p:spTree>
    <p:extLst>
      <p:ext uri="{BB962C8B-B14F-4D97-AF65-F5344CB8AC3E}">
        <p14:creationId xmlns:p14="http://schemas.microsoft.com/office/powerpoint/2010/main" val="1700503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În</a:t>
            </a:r>
            <a:r>
              <a:rPr lang="en-US"/>
              <a:t> </a:t>
            </a:r>
            <a:r>
              <a:rPr lang="en-US" err="1"/>
              <a:t>aceasta</a:t>
            </a:r>
            <a:r>
              <a:rPr lang="en-US"/>
              <a:t> </a:t>
            </a:r>
            <a:r>
              <a:rPr lang="en-US" err="1"/>
              <a:t>secțiune</a:t>
            </a:r>
            <a:r>
              <a:rPr lang="en-US"/>
              <a:t> </a:t>
            </a:r>
            <a:r>
              <a:rPr lang="en-US" err="1"/>
              <a:t>vor</a:t>
            </a:r>
            <a:r>
              <a:rPr lang="en-US"/>
              <a:t> fi prezentate proiecte implementate în direcția unor astfel de sisteme. Printre acestea se numară tipuri de proiecte care sunt deja </a:t>
            </a:r>
            <a:r>
              <a:rPr lang="en-US" err="1"/>
              <a:t>dezvoltate</a:t>
            </a:r>
            <a:r>
              <a:rPr lang="en-US"/>
              <a:t> </a:t>
            </a:r>
            <a:r>
              <a:rPr lang="en-US" err="1"/>
              <a:t>sau</a:t>
            </a:r>
            <a:r>
              <a:rPr lang="en-US"/>
              <a:t> </a:t>
            </a:r>
            <a:r>
              <a:rPr lang="en-US" err="1"/>
              <a:t>într</a:t>
            </a:r>
            <a:r>
              <a:rPr lang="en-US"/>
              <a:t>-un </a:t>
            </a:r>
            <a:r>
              <a:rPr lang="en-US" err="1"/>
              <a:t>progres</a:t>
            </a:r>
            <a:r>
              <a:rPr lang="en-US"/>
              <a:t> </a:t>
            </a:r>
            <a:r>
              <a:rPr lang="en-US" err="1"/>
              <a:t>continuu</a:t>
            </a:r>
            <a:r>
              <a:rPr lang="en-US"/>
              <a:t>.</a:t>
            </a:r>
          </a:p>
          <a:p>
            <a:endParaRPr lang="en-US">
              <a:ea typeface="Calibri"/>
              <a:cs typeface="Calibri"/>
            </a:endParaRPr>
          </a:p>
          <a:p>
            <a:r>
              <a:rPr lang="en-US" err="1"/>
              <a:t>Polyas</a:t>
            </a:r>
            <a:r>
              <a:rPr lang="en-US"/>
              <a:t> a </a:t>
            </a:r>
            <a:r>
              <a:rPr lang="en-US" err="1"/>
              <a:t>suținut</a:t>
            </a:r>
            <a:r>
              <a:rPr lang="en-US"/>
              <a:t> </a:t>
            </a:r>
            <a:r>
              <a:rPr lang="en-US" err="1"/>
              <a:t>primul</a:t>
            </a:r>
            <a:r>
              <a:rPr lang="en-US"/>
              <a:t> </a:t>
            </a:r>
            <a:r>
              <a:rPr lang="en-US" err="1"/>
              <a:t>proces</a:t>
            </a:r>
            <a:r>
              <a:rPr lang="en-US"/>
              <a:t> electoral </a:t>
            </a:r>
            <a:r>
              <a:rPr lang="en-US" err="1"/>
              <a:t>în</a:t>
            </a:r>
            <a:r>
              <a:rPr lang="en-US"/>
              <a:t> </a:t>
            </a:r>
            <a:r>
              <a:rPr lang="en-US" err="1"/>
              <a:t>anul</a:t>
            </a:r>
            <a:r>
              <a:rPr lang="en-US"/>
              <a:t> 1996 </a:t>
            </a:r>
            <a:r>
              <a:rPr lang="en-US" err="1"/>
              <a:t>în</a:t>
            </a:r>
            <a:r>
              <a:rPr lang="en-US"/>
              <a:t> </a:t>
            </a:r>
            <a:r>
              <a:rPr lang="en-US" err="1"/>
              <a:t>Finlanda</a:t>
            </a:r>
            <a:r>
              <a:rPr lang="en-US"/>
              <a:t> </a:t>
            </a:r>
            <a:r>
              <a:rPr lang="en-US" err="1"/>
              <a:t>unde</a:t>
            </a:r>
            <a:r>
              <a:rPr lang="en-US"/>
              <a:t> au </a:t>
            </a:r>
            <a:r>
              <a:rPr lang="en-US" err="1"/>
              <a:t>participat</a:t>
            </a:r>
            <a:r>
              <a:rPr lang="en-US"/>
              <a:t> 30.000 de </a:t>
            </a:r>
            <a:r>
              <a:rPr lang="en-US" err="1"/>
              <a:t>alegărori</a:t>
            </a:r>
            <a:r>
              <a:rPr lang="en-US"/>
              <a:t> </a:t>
            </a:r>
            <a:r>
              <a:rPr lang="en-US" err="1"/>
              <a:t>vorbind</a:t>
            </a:r>
            <a:r>
              <a:rPr lang="en-US"/>
              <a:t> </a:t>
            </a:r>
            <a:r>
              <a:rPr lang="en-US" err="1"/>
              <a:t>trei</a:t>
            </a:r>
            <a:r>
              <a:rPr lang="en-US"/>
              <a:t> limbi </a:t>
            </a:r>
            <a:r>
              <a:rPr lang="en-US" err="1"/>
              <a:t>diferite</a:t>
            </a:r>
            <a:r>
              <a:rPr lang="en-US"/>
              <a:t>. </a:t>
            </a:r>
            <a:r>
              <a:rPr lang="en-US" err="1"/>
              <a:t>Aceștia</a:t>
            </a:r>
            <a:r>
              <a:rPr lang="en-US"/>
              <a:t> au </a:t>
            </a:r>
            <a:r>
              <a:rPr lang="en-US" err="1"/>
              <a:t>fost</a:t>
            </a:r>
            <a:r>
              <a:rPr lang="en-US"/>
              <a:t> </a:t>
            </a:r>
            <a:r>
              <a:rPr lang="en-US" err="1"/>
              <a:t>certificați</a:t>
            </a:r>
            <a:r>
              <a:rPr lang="en-US"/>
              <a:t> in </a:t>
            </a:r>
            <a:r>
              <a:rPr lang="en-US" err="1"/>
              <a:t>anul</a:t>
            </a:r>
            <a:r>
              <a:rPr lang="en-US"/>
              <a:t> 2016 de </a:t>
            </a:r>
            <a:r>
              <a:rPr lang="en-US" err="1"/>
              <a:t>catre</a:t>
            </a:r>
            <a:r>
              <a:rPr lang="en-US"/>
              <a:t> </a:t>
            </a:r>
            <a:r>
              <a:rPr lang="en-US" err="1"/>
              <a:t>Oficiul</a:t>
            </a:r>
            <a:r>
              <a:rPr lang="en-US"/>
              <a:t> Federal </a:t>
            </a:r>
            <a:r>
              <a:rPr lang="en-US" err="1"/>
              <a:t>pentru</a:t>
            </a:r>
            <a:r>
              <a:rPr lang="en-US"/>
              <a:t> </a:t>
            </a:r>
            <a:r>
              <a:rPr lang="en-US" err="1"/>
              <a:t>Securitatea</a:t>
            </a:r>
            <a:r>
              <a:rPr lang="en-US"/>
              <a:t> </a:t>
            </a:r>
            <a:r>
              <a:rPr lang="en-US" err="1"/>
              <a:t>Informației</a:t>
            </a:r>
            <a:r>
              <a:rPr lang="en-US"/>
              <a:t>. </a:t>
            </a:r>
            <a:r>
              <a:rPr lang="en-US" err="1"/>
              <a:t>Compania</a:t>
            </a:r>
            <a:r>
              <a:rPr lang="en-US"/>
              <a:t> </a:t>
            </a:r>
            <a:r>
              <a:rPr lang="en-US" err="1"/>
              <a:t>folosește</a:t>
            </a:r>
            <a:r>
              <a:rPr lang="en-US"/>
              <a:t> </a:t>
            </a:r>
            <a:r>
              <a:rPr lang="en-US" err="1"/>
              <a:t>tehnologia</a:t>
            </a:r>
            <a:r>
              <a:rPr lang="en-US"/>
              <a:t> blockchain </a:t>
            </a:r>
            <a:r>
              <a:rPr lang="en-US" err="1"/>
              <a:t>pentru</a:t>
            </a:r>
            <a:r>
              <a:rPr lang="en-US"/>
              <a:t> a </a:t>
            </a:r>
            <a:r>
              <a:rPr lang="en-US" err="1"/>
              <a:t>oferi</a:t>
            </a:r>
            <a:r>
              <a:rPr lang="en-US"/>
              <a:t> </a:t>
            </a:r>
            <a:r>
              <a:rPr lang="en-US" err="1"/>
              <a:t>sisteme</a:t>
            </a:r>
            <a:r>
              <a:rPr lang="en-US"/>
              <a:t> de </a:t>
            </a:r>
            <a:r>
              <a:rPr lang="en-US" err="1"/>
              <a:t>vot</a:t>
            </a:r>
            <a:r>
              <a:rPr lang="en-US"/>
              <a:t> </a:t>
            </a:r>
            <a:r>
              <a:rPr lang="en-US" err="1"/>
              <a:t>electronice</a:t>
            </a:r>
            <a:r>
              <a:rPr lang="en-US"/>
              <a:t>.</a:t>
            </a:r>
            <a:endParaRPr lang="en-US">
              <a:ea typeface="Calibri"/>
              <a:cs typeface="Calibri"/>
            </a:endParaRPr>
          </a:p>
          <a:p>
            <a:endParaRPr lang="en-US">
              <a:ea typeface="Calibri"/>
              <a:cs typeface="Calibri"/>
            </a:endParaRPr>
          </a:p>
          <a:p>
            <a:r>
              <a:rPr lang="en-US" err="1"/>
              <a:t>Votem</a:t>
            </a:r>
            <a:r>
              <a:rPr lang="en-US"/>
              <a:t> </a:t>
            </a:r>
            <a:r>
              <a:rPr lang="en-US" err="1"/>
              <a:t>reușeste</a:t>
            </a:r>
            <a:r>
              <a:rPr lang="en-US"/>
              <a:t> </a:t>
            </a:r>
            <a:r>
              <a:rPr lang="en-US" err="1"/>
              <a:t>să</a:t>
            </a:r>
            <a:r>
              <a:rPr lang="en-US"/>
              <a:t> </a:t>
            </a:r>
            <a:r>
              <a:rPr lang="en-US" err="1"/>
              <a:t>creeze</a:t>
            </a:r>
            <a:r>
              <a:rPr lang="en-US"/>
              <a:t> o </a:t>
            </a:r>
            <a:r>
              <a:rPr lang="en-US" err="1"/>
              <a:t>platformă</a:t>
            </a:r>
            <a:r>
              <a:rPr lang="en-US"/>
              <a:t> </a:t>
            </a:r>
            <a:r>
              <a:rPr lang="en-US" err="1"/>
              <a:t>bazată</a:t>
            </a:r>
            <a:r>
              <a:rPr lang="en-US"/>
              <a:t> pe </a:t>
            </a:r>
            <a:r>
              <a:rPr lang="en-US" err="1"/>
              <a:t>tehnologia</a:t>
            </a:r>
            <a:r>
              <a:rPr lang="en-US"/>
              <a:t> blockchain </a:t>
            </a:r>
            <a:r>
              <a:rPr lang="en-US" err="1"/>
              <a:t>ce</a:t>
            </a:r>
            <a:r>
              <a:rPr lang="en-US"/>
              <a:t> </a:t>
            </a:r>
            <a:r>
              <a:rPr lang="en-US" err="1"/>
              <a:t>oferă</a:t>
            </a:r>
            <a:r>
              <a:rPr lang="en-US"/>
              <a:t> </a:t>
            </a:r>
            <a:r>
              <a:rPr lang="en-US" err="1"/>
              <a:t>imutabilitatea</a:t>
            </a:r>
            <a:r>
              <a:rPr lang="en-US"/>
              <a:t>, </a:t>
            </a:r>
            <a:r>
              <a:rPr lang="en-US" err="1"/>
              <a:t>acces</a:t>
            </a:r>
            <a:r>
              <a:rPr lang="en-US"/>
              <a:t> </a:t>
            </a:r>
            <a:r>
              <a:rPr lang="en-US" err="1"/>
              <a:t>bazat</a:t>
            </a:r>
            <a:r>
              <a:rPr lang="en-US"/>
              <a:t> pe </a:t>
            </a:r>
            <a:r>
              <a:rPr lang="en-US" err="1"/>
              <a:t>permisiuni</a:t>
            </a:r>
            <a:r>
              <a:rPr lang="en-US"/>
              <a:t>, </a:t>
            </a:r>
            <a:r>
              <a:rPr lang="en-US" err="1"/>
              <a:t>pista</a:t>
            </a:r>
            <a:r>
              <a:rPr lang="en-US"/>
              <a:t> de audit </a:t>
            </a:r>
            <a:r>
              <a:rPr lang="en-US" err="1"/>
              <a:t>și</a:t>
            </a:r>
            <a:r>
              <a:rPr lang="en-US"/>
              <a:t> o </a:t>
            </a:r>
            <a:r>
              <a:rPr lang="en-US" err="1"/>
              <a:t>bază</a:t>
            </a:r>
            <a:r>
              <a:rPr lang="en-US"/>
              <a:t> de date </a:t>
            </a:r>
            <a:r>
              <a:rPr lang="en-US" err="1"/>
              <a:t>distribuita</a:t>
            </a:r>
            <a:r>
              <a:rPr lang="en-US"/>
              <a:t>. </a:t>
            </a:r>
            <a:r>
              <a:rPr lang="en-US" err="1"/>
              <a:t>Aceștia</a:t>
            </a:r>
            <a:r>
              <a:rPr lang="en-US"/>
              <a:t> </a:t>
            </a:r>
            <a:r>
              <a:rPr lang="en-US" err="1"/>
              <a:t>oferă</a:t>
            </a:r>
            <a:r>
              <a:rPr lang="en-US"/>
              <a:t> o </a:t>
            </a:r>
            <a:r>
              <a:rPr lang="en-US" err="1"/>
              <a:t>soluție</a:t>
            </a:r>
            <a:r>
              <a:rPr lang="en-US"/>
              <a:t> </a:t>
            </a:r>
            <a:r>
              <a:rPr lang="en-US" err="1"/>
              <a:t>pentru</a:t>
            </a:r>
            <a:r>
              <a:rPr lang="en-US"/>
              <a:t> </a:t>
            </a:r>
            <a:r>
              <a:rPr lang="en-US" err="1"/>
              <a:t>sisteme</a:t>
            </a:r>
            <a:r>
              <a:rPr lang="en-US"/>
              <a:t> de </a:t>
            </a:r>
            <a:r>
              <a:rPr lang="en-US" err="1"/>
              <a:t>vot</a:t>
            </a:r>
            <a:r>
              <a:rPr lang="en-US"/>
              <a:t> </a:t>
            </a:r>
            <a:r>
              <a:rPr lang="en-US" err="1"/>
              <a:t>politice</a:t>
            </a:r>
            <a:r>
              <a:rPr lang="en-US"/>
              <a:t> </a:t>
            </a:r>
            <a:r>
              <a:rPr lang="en-US" err="1"/>
              <a:t>sau</a:t>
            </a:r>
            <a:r>
              <a:rPr lang="en-US"/>
              <a:t> la </a:t>
            </a:r>
            <a:r>
              <a:rPr lang="en-US" err="1"/>
              <a:t>nivel</a:t>
            </a:r>
            <a:r>
              <a:rPr lang="en-US"/>
              <a:t> de </a:t>
            </a:r>
            <a:r>
              <a:rPr lang="en-US" err="1"/>
              <a:t>asociație</a:t>
            </a:r>
            <a:r>
              <a:rPr lang="en-US"/>
              <a:t>, </a:t>
            </a:r>
            <a:r>
              <a:rPr lang="en-US" err="1"/>
              <a:t>reușind</a:t>
            </a:r>
            <a:r>
              <a:rPr lang="en-US"/>
              <a:t> </a:t>
            </a:r>
            <a:r>
              <a:rPr lang="en-US" err="1"/>
              <a:t>să</a:t>
            </a:r>
            <a:r>
              <a:rPr lang="en-US"/>
              <a:t> </a:t>
            </a:r>
            <a:r>
              <a:rPr lang="en-US" err="1"/>
              <a:t>pună</a:t>
            </a:r>
            <a:r>
              <a:rPr lang="en-US"/>
              <a:t> </a:t>
            </a:r>
            <a:r>
              <a:rPr lang="en-US" err="1"/>
              <a:t>în</a:t>
            </a:r>
            <a:r>
              <a:rPr lang="en-US"/>
              <a:t> </a:t>
            </a:r>
            <a:r>
              <a:rPr lang="en-US" err="1"/>
              <a:t>practică</a:t>
            </a:r>
            <a:r>
              <a:rPr lang="en-US"/>
              <a:t> </a:t>
            </a:r>
            <a:r>
              <a:rPr lang="en-US" err="1"/>
              <a:t>sistemul</a:t>
            </a:r>
            <a:r>
              <a:rPr lang="en-US"/>
              <a:t> </a:t>
            </a:r>
            <a:r>
              <a:rPr lang="en-US" err="1"/>
              <a:t>propriu</a:t>
            </a:r>
            <a:r>
              <a:rPr lang="en-US"/>
              <a:t> </a:t>
            </a:r>
            <a:r>
              <a:rPr lang="en-US" err="1"/>
              <a:t>în</a:t>
            </a:r>
            <a:r>
              <a:rPr lang="en-US"/>
              <a:t> S.U.A </a:t>
            </a:r>
            <a:r>
              <a:rPr lang="en-US" err="1"/>
              <a:t>și</a:t>
            </a:r>
            <a:r>
              <a:rPr lang="en-US"/>
              <a:t> </a:t>
            </a:r>
            <a:r>
              <a:rPr lang="en-US" err="1"/>
              <a:t>în</a:t>
            </a:r>
            <a:r>
              <a:rPr lang="en-US"/>
              <a:t> </a:t>
            </a:r>
            <a:r>
              <a:rPr lang="en-US" err="1"/>
              <a:t>alte</a:t>
            </a:r>
            <a:r>
              <a:rPr lang="en-US"/>
              <a:t> zone din </a:t>
            </a:r>
            <a:r>
              <a:rPr lang="en-US" err="1"/>
              <a:t>lume</a:t>
            </a:r>
            <a:r>
              <a:rPr lang="en-US"/>
              <a:t>. De </a:t>
            </a:r>
            <a:r>
              <a:rPr lang="en-US" err="1"/>
              <a:t>remarcat</a:t>
            </a:r>
            <a:r>
              <a:rPr lang="en-US"/>
              <a:t> </a:t>
            </a:r>
            <a:r>
              <a:rPr lang="en-US" err="1"/>
              <a:t>este</a:t>
            </a:r>
            <a:r>
              <a:rPr lang="en-US"/>
              <a:t> </a:t>
            </a:r>
            <a:r>
              <a:rPr lang="en-US" err="1"/>
              <a:t>faptul</a:t>
            </a:r>
            <a:r>
              <a:rPr lang="en-US"/>
              <a:t> </a:t>
            </a:r>
            <a:r>
              <a:rPr lang="en-US" err="1"/>
              <a:t>că</a:t>
            </a:r>
            <a:r>
              <a:rPr lang="en-US"/>
              <a:t> </a:t>
            </a:r>
            <a:r>
              <a:rPr lang="en-US" err="1"/>
              <a:t>securitatea</a:t>
            </a:r>
            <a:r>
              <a:rPr lang="en-US"/>
              <a:t>, </a:t>
            </a:r>
            <a:r>
              <a:rPr lang="en-US" err="1"/>
              <a:t>dupa</a:t>
            </a:r>
            <a:r>
              <a:rPr lang="en-US"/>
              <a:t> </a:t>
            </a:r>
            <a:r>
              <a:rPr lang="en-US" err="1"/>
              <a:t>ce</a:t>
            </a:r>
            <a:r>
              <a:rPr lang="en-US"/>
              <a:t> </a:t>
            </a:r>
            <a:r>
              <a:rPr lang="en-US" err="1"/>
              <a:t>aceștia</a:t>
            </a:r>
            <a:r>
              <a:rPr lang="en-US"/>
              <a:t> au </a:t>
            </a:r>
            <a:r>
              <a:rPr lang="en-US" err="1"/>
              <a:t>reușit</a:t>
            </a:r>
            <a:r>
              <a:rPr lang="en-US"/>
              <a:t> </a:t>
            </a:r>
            <a:r>
              <a:rPr lang="en-US" err="1"/>
              <a:t>să</a:t>
            </a:r>
            <a:r>
              <a:rPr lang="en-US"/>
              <a:t> </a:t>
            </a:r>
            <a:r>
              <a:rPr lang="en-US" err="1"/>
              <a:t>trateze</a:t>
            </a:r>
            <a:r>
              <a:rPr lang="en-US"/>
              <a:t> un </a:t>
            </a:r>
            <a:r>
              <a:rPr lang="en-US" err="1"/>
              <a:t>număr</a:t>
            </a:r>
            <a:r>
              <a:rPr lang="en-US"/>
              <a:t> de </a:t>
            </a:r>
            <a:r>
              <a:rPr lang="en-US" err="1"/>
              <a:t>peste</a:t>
            </a:r>
            <a:r>
              <a:rPr lang="en-US"/>
              <a:t> 13 </a:t>
            </a:r>
            <a:r>
              <a:rPr lang="en-US" err="1"/>
              <a:t>milioane</a:t>
            </a:r>
            <a:r>
              <a:rPr lang="en-US"/>
              <a:t> de </a:t>
            </a:r>
            <a:r>
              <a:rPr lang="en-US" err="1"/>
              <a:t>alegători</a:t>
            </a:r>
            <a:r>
              <a:rPr lang="en-US"/>
              <a:t>, nu a </a:t>
            </a:r>
            <a:r>
              <a:rPr lang="en-US" err="1"/>
              <a:t>permis</a:t>
            </a:r>
            <a:r>
              <a:rPr lang="en-US"/>
              <a:t> </a:t>
            </a:r>
            <a:r>
              <a:rPr lang="en-US" err="1"/>
              <a:t>frauda</a:t>
            </a:r>
            <a:r>
              <a:rPr lang="en-US"/>
              <a:t>, </a:t>
            </a:r>
            <a:r>
              <a:rPr lang="en-US" err="1"/>
              <a:t>compromisurile</a:t>
            </a:r>
            <a:r>
              <a:rPr lang="en-US"/>
              <a:t> </a:t>
            </a:r>
            <a:r>
              <a:rPr lang="en-US" err="1"/>
              <a:t>sau</a:t>
            </a:r>
            <a:r>
              <a:rPr lang="en-US"/>
              <a:t> </a:t>
            </a:r>
            <a:r>
              <a:rPr lang="en-US" err="1"/>
              <a:t>atacurile</a:t>
            </a:r>
            <a:r>
              <a:rPr lang="en-US"/>
              <a:t>.</a:t>
            </a:r>
          </a:p>
        </p:txBody>
      </p:sp>
      <p:sp>
        <p:nvSpPr>
          <p:cNvPr id="4" name="Substituent număr diapozitiv 3"/>
          <p:cNvSpPr>
            <a:spLocks noGrp="1"/>
          </p:cNvSpPr>
          <p:nvPr>
            <p:ph type="sldNum" sz="quarter" idx="5"/>
          </p:nvPr>
        </p:nvSpPr>
        <p:spPr/>
        <p:txBody>
          <a:bodyPr/>
          <a:lstStyle/>
          <a:p>
            <a:fld id="{4B430046-1158-4D06-99B3-D32FCFDD68FA}" type="slidenum">
              <a:t>21</a:t>
            </a:fld>
            <a:endParaRPr lang="ro-RO"/>
          </a:p>
        </p:txBody>
      </p:sp>
    </p:spTree>
    <p:extLst>
      <p:ext uri="{BB962C8B-B14F-4D97-AF65-F5344CB8AC3E}">
        <p14:creationId xmlns:p14="http://schemas.microsoft.com/office/powerpoint/2010/main" val="2563278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dirty="0">
                <a:cs typeface="Calibri"/>
              </a:rPr>
              <a:t>Ethereum - </a:t>
            </a:r>
            <a:r>
              <a:rPr lang="en-US" dirty="0" err="1"/>
              <a:t>datorită</a:t>
            </a:r>
            <a:r>
              <a:rPr lang="en-US" dirty="0"/>
              <a:t> </a:t>
            </a:r>
            <a:r>
              <a:rPr lang="en-US" dirty="0" err="1"/>
              <a:t>naturii</a:t>
            </a:r>
            <a:r>
              <a:rPr lang="en-US" dirty="0"/>
              <a:t> sale open-source, </a:t>
            </a:r>
            <a:r>
              <a:rPr lang="en-US" dirty="0" err="1"/>
              <a:t>prezintă</a:t>
            </a:r>
            <a:r>
              <a:rPr lang="en-US" dirty="0"/>
              <a:t> </a:t>
            </a:r>
            <a:r>
              <a:rPr lang="en-US" dirty="0" err="1"/>
              <a:t>oportunitatea</a:t>
            </a:r>
            <a:r>
              <a:rPr lang="en-US" dirty="0"/>
              <a:t> de a </a:t>
            </a:r>
            <a:r>
              <a:rPr lang="en-US" dirty="0" err="1"/>
              <a:t>dezvolta</a:t>
            </a:r>
            <a:r>
              <a:rPr lang="en-US" dirty="0"/>
              <a:t> </a:t>
            </a:r>
            <a:r>
              <a:rPr lang="en-US" dirty="0" err="1"/>
              <a:t>aplicații</a:t>
            </a:r>
            <a:r>
              <a:rPr lang="en-US" dirty="0"/>
              <a:t> </a:t>
            </a:r>
            <a:r>
              <a:rPr lang="en-US" dirty="0" err="1"/>
              <a:t>descetranlizate</a:t>
            </a:r>
            <a:r>
              <a:rPr lang="en-US" dirty="0"/>
              <a:t> </a:t>
            </a:r>
            <a:r>
              <a:rPr lang="en-US" dirty="0" err="1"/>
              <a:t>către</a:t>
            </a:r>
            <a:r>
              <a:rPr lang="en-US" dirty="0"/>
              <a:t> </a:t>
            </a:r>
            <a:r>
              <a:rPr lang="en-US" dirty="0" err="1"/>
              <a:t>utilizatori</a:t>
            </a:r>
            <a:r>
              <a:rPr lang="en-US" dirty="0"/>
              <a:t>. </a:t>
            </a:r>
            <a:r>
              <a:rPr lang="en-US" dirty="0" err="1"/>
              <a:t>Această</a:t>
            </a:r>
            <a:r>
              <a:rPr lang="en-US" dirty="0"/>
              <a:t> </a:t>
            </a:r>
            <a:r>
              <a:rPr lang="en-US" dirty="0" err="1"/>
              <a:t>rețea</a:t>
            </a:r>
            <a:r>
              <a:rPr lang="en-US" dirty="0"/>
              <a:t> </a:t>
            </a:r>
            <a:r>
              <a:rPr lang="en-US" dirty="0" err="1"/>
              <a:t>reușeste</a:t>
            </a:r>
            <a:r>
              <a:rPr lang="en-US" dirty="0"/>
              <a:t> </a:t>
            </a:r>
            <a:r>
              <a:rPr lang="en-US" dirty="0" err="1"/>
              <a:t>să</a:t>
            </a:r>
            <a:r>
              <a:rPr lang="en-US" dirty="0"/>
              <a:t> </a:t>
            </a:r>
            <a:r>
              <a:rPr lang="en-US" dirty="0" err="1"/>
              <a:t>efectueze</a:t>
            </a:r>
            <a:r>
              <a:rPr lang="en-US" dirty="0"/>
              <a:t> </a:t>
            </a:r>
            <a:r>
              <a:rPr lang="en-US" dirty="0" err="1"/>
              <a:t>tranzacții</a:t>
            </a:r>
            <a:r>
              <a:rPr lang="en-US" dirty="0"/>
              <a:t> la o </a:t>
            </a:r>
            <a:r>
              <a:rPr lang="en-US" dirty="0" err="1"/>
              <a:t>viteză</a:t>
            </a:r>
            <a:r>
              <a:rPr lang="en-US" dirty="0"/>
              <a:t> </a:t>
            </a:r>
            <a:r>
              <a:rPr lang="en-US" dirty="0" err="1"/>
              <a:t>mai</a:t>
            </a:r>
            <a:r>
              <a:rPr lang="en-US" dirty="0"/>
              <a:t> </a:t>
            </a:r>
            <a:r>
              <a:rPr lang="en-US" dirty="0" err="1"/>
              <a:t>ridicată</a:t>
            </a:r>
            <a:r>
              <a:rPr lang="en-US" dirty="0"/>
              <a:t> </a:t>
            </a:r>
            <a:r>
              <a:rPr lang="en-US" dirty="0" err="1"/>
              <a:t>față</a:t>
            </a:r>
            <a:r>
              <a:rPr lang="en-US" dirty="0"/>
              <a:t> de Bitcoin. </a:t>
            </a:r>
          </a:p>
          <a:p>
            <a:r>
              <a:rPr lang="en-US" dirty="0" err="1">
                <a:cs typeface="Calibri"/>
              </a:rPr>
              <a:t>Contracte</a:t>
            </a:r>
            <a:r>
              <a:rPr lang="en-US" dirty="0">
                <a:cs typeface="Calibri"/>
              </a:rPr>
              <a:t> </a:t>
            </a:r>
            <a:r>
              <a:rPr lang="en-US" dirty="0" err="1">
                <a:cs typeface="Calibri"/>
              </a:rPr>
              <a:t>Inteligente</a:t>
            </a:r>
            <a:r>
              <a:rPr lang="en-US" dirty="0">
                <a:cs typeface="Calibri"/>
              </a:rPr>
              <a:t> - </a:t>
            </a:r>
            <a:r>
              <a:rPr lang="en-US" dirty="0"/>
              <a:t> </a:t>
            </a:r>
            <a:r>
              <a:rPr lang="en-US" dirty="0" err="1"/>
              <a:t>soluția</a:t>
            </a:r>
            <a:r>
              <a:rPr lang="en-US" dirty="0"/>
              <a:t> </a:t>
            </a:r>
            <a:r>
              <a:rPr lang="en-US" dirty="0" err="1"/>
              <a:t>pentru</a:t>
            </a:r>
            <a:r>
              <a:rPr lang="en-US" dirty="0"/>
              <a:t> </a:t>
            </a:r>
            <a:r>
              <a:rPr lang="en-US" dirty="0" err="1"/>
              <a:t>eficientizarea</a:t>
            </a:r>
            <a:r>
              <a:rPr lang="en-US" dirty="0"/>
              <a:t> </a:t>
            </a:r>
            <a:r>
              <a:rPr lang="en-US" dirty="0" err="1"/>
              <a:t>costurilor</a:t>
            </a:r>
            <a:r>
              <a:rPr lang="en-US" dirty="0"/>
              <a:t> </a:t>
            </a:r>
            <a:r>
              <a:rPr lang="en-US" dirty="0" err="1"/>
              <a:t>și</a:t>
            </a:r>
            <a:r>
              <a:rPr lang="en-US" dirty="0"/>
              <a:t> </a:t>
            </a:r>
            <a:r>
              <a:rPr lang="en-US" dirty="0" err="1"/>
              <a:t>pentru</a:t>
            </a:r>
            <a:r>
              <a:rPr lang="en-US" dirty="0"/>
              <a:t> </a:t>
            </a:r>
            <a:r>
              <a:rPr lang="en-US" dirty="0" err="1"/>
              <a:t>limitările</a:t>
            </a:r>
            <a:r>
              <a:rPr lang="en-US" dirty="0"/>
              <a:t> </a:t>
            </a:r>
            <a:r>
              <a:rPr lang="en-US" dirty="0" err="1"/>
              <a:t>ce</a:t>
            </a:r>
            <a:r>
              <a:rPr lang="en-US" dirty="0"/>
              <a:t> apar </a:t>
            </a:r>
            <a:r>
              <a:rPr lang="en-US" dirty="0" err="1"/>
              <a:t>în</a:t>
            </a:r>
            <a:r>
              <a:rPr lang="en-US" dirty="0"/>
              <a:t> </a:t>
            </a:r>
            <a:r>
              <a:rPr lang="en-US" dirty="0" err="1"/>
              <a:t>scalabilitatea</a:t>
            </a:r>
            <a:r>
              <a:rPr lang="en-US" dirty="0"/>
              <a:t> </a:t>
            </a:r>
            <a:r>
              <a:rPr lang="en-US" dirty="0" err="1"/>
              <a:t>sistemelor</a:t>
            </a:r>
            <a:r>
              <a:rPr lang="en-US" dirty="0"/>
              <a:t> de </a:t>
            </a:r>
            <a:r>
              <a:rPr lang="en-US" dirty="0" err="1"/>
              <a:t>vot</a:t>
            </a:r>
            <a:r>
              <a:rPr lang="en-US" dirty="0"/>
              <a:t> electronic. </a:t>
            </a:r>
            <a:r>
              <a:rPr lang="en-US" dirty="0" err="1"/>
              <a:t>Acestea</a:t>
            </a:r>
            <a:r>
              <a:rPr lang="en-US" dirty="0"/>
              <a:t> </a:t>
            </a:r>
            <a:r>
              <a:rPr lang="en-US" dirty="0" err="1"/>
              <a:t>simplifică</a:t>
            </a:r>
            <a:r>
              <a:rPr lang="en-US" dirty="0"/>
              <a:t> </a:t>
            </a:r>
            <a:r>
              <a:rPr lang="en-US" dirty="0" err="1"/>
              <a:t>utilizarea</a:t>
            </a:r>
            <a:r>
              <a:rPr lang="en-US" dirty="0"/>
              <a:t> blockchain-</a:t>
            </a:r>
            <a:r>
              <a:rPr lang="en-US" dirty="0" err="1"/>
              <a:t>ului</a:t>
            </a:r>
            <a:r>
              <a:rPr lang="en-US" dirty="0"/>
              <a:t> </a:t>
            </a:r>
            <a:r>
              <a:rPr lang="en-US" dirty="0" err="1"/>
              <a:t>prin</a:t>
            </a:r>
            <a:r>
              <a:rPr lang="en-US" dirty="0"/>
              <a:t> </a:t>
            </a:r>
            <a:r>
              <a:rPr lang="en-US" dirty="0" err="1"/>
              <a:t>eliminarea</a:t>
            </a:r>
            <a:r>
              <a:rPr lang="en-US" dirty="0"/>
              <a:t> </a:t>
            </a:r>
            <a:r>
              <a:rPr lang="en-US" dirty="0" err="1"/>
              <a:t>necesității</a:t>
            </a:r>
            <a:r>
              <a:rPr lang="en-US" dirty="0"/>
              <a:t> </a:t>
            </a:r>
            <a:r>
              <a:rPr lang="en-US" dirty="0" err="1"/>
              <a:t>unei</a:t>
            </a:r>
            <a:r>
              <a:rPr lang="en-US" dirty="0"/>
              <a:t> </a:t>
            </a:r>
            <a:r>
              <a:rPr lang="en-US" dirty="0" err="1"/>
              <a:t>noi</a:t>
            </a:r>
            <a:r>
              <a:rPr lang="en-US" dirty="0"/>
              <a:t> </a:t>
            </a:r>
            <a:r>
              <a:rPr lang="en-US" dirty="0" err="1"/>
              <a:t>entitați</a:t>
            </a:r>
            <a:r>
              <a:rPr lang="en-US" dirty="0"/>
              <a:t>.</a:t>
            </a:r>
          </a:p>
          <a:p>
            <a:r>
              <a:rPr lang="en-US" dirty="0" err="1"/>
              <a:t>DPoS</a:t>
            </a:r>
            <a:r>
              <a:rPr lang="en-US" dirty="0"/>
              <a:t> (Delegated Proof Of Stake) – model consensual</a:t>
            </a:r>
            <a:endParaRPr lang="ro-RO">
              <a:cs typeface="Calibri"/>
            </a:endParaRPr>
          </a:p>
          <a:p>
            <a:r>
              <a:rPr lang="en-US" dirty="0">
                <a:cs typeface="Calibri"/>
              </a:rPr>
              <a:t>ZKP - </a:t>
            </a:r>
            <a:r>
              <a:rPr lang="en-US" dirty="0" err="1">
                <a:cs typeface="Calibri"/>
              </a:rPr>
              <a:t>poate</a:t>
            </a:r>
            <a:r>
              <a:rPr lang="en-US" dirty="0">
                <a:cs typeface="Calibri"/>
              </a:rPr>
              <a:t> fi </a:t>
            </a:r>
            <a:r>
              <a:rPr lang="en-US" dirty="0" err="1">
                <a:cs typeface="Calibri"/>
              </a:rPr>
              <a:t>folosit</a:t>
            </a:r>
            <a:r>
              <a:rPr lang="en-US" dirty="0">
                <a:cs typeface="Calibri"/>
              </a:rPr>
              <a:t> cu scop de a </a:t>
            </a:r>
            <a:r>
              <a:rPr lang="en-US" dirty="0" err="1">
                <a:cs typeface="Calibri"/>
              </a:rPr>
              <a:t>verifica</a:t>
            </a:r>
            <a:r>
              <a:rPr lang="en-US" dirty="0">
                <a:cs typeface="Calibri"/>
              </a:rPr>
              <a:t> </a:t>
            </a:r>
            <a:r>
              <a:rPr lang="en-US" dirty="0" err="1">
                <a:cs typeface="Calibri"/>
              </a:rPr>
              <a:t>validitatea</a:t>
            </a:r>
            <a:r>
              <a:rPr lang="en-US" dirty="0">
                <a:cs typeface="Calibri"/>
              </a:rPr>
              <a:t> </a:t>
            </a:r>
            <a:r>
              <a:rPr lang="en-US" dirty="0" err="1">
                <a:cs typeface="Calibri"/>
              </a:rPr>
              <a:t>unui</a:t>
            </a:r>
            <a:r>
              <a:rPr lang="en-US" dirty="0">
                <a:cs typeface="Calibri"/>
              </a:rPr>
              <a:t> </a:t>
            </a:r>
            <a:r>
              <a:rPr lang="en-US" dirty="0" err="1">
                <a:cs typeface="Calibri"/>
              </a:rPr>
              <a:t>vot</a:t>
            </a:r>
            <a:r>
              <a:rPr lang="en-US" dirty="0">
                <a:cs typeface="Calibri"/>
              </a:rPr>
              <a:t> </a:t>
            </a:r>
            <a:r>
              <a:rPr lang="en-US" dirty="0" err="1">
                <a:cs typeface="Calibri"/>
              </a:rPr>
              <a:t>fara</a:t>
            </a:r>
            <a:r>
              <a:rPr lang="en-US" dirty="0">
                <a:cs typeface="Calibri"/>
              </a:rPr>
              <a:t> a </a:t>
            </a:r>
            <a:r>
              <a:rPr lang="en-US" dirty="0" err="1">
                <a:cs typeface="Calibri"/>
              </a:rPr>
              <a:t>prezenta</a:t>
            </a:r>
            <a:r>
              <a:rPr lang="en-US" dirty="0">
                <a:cs typeface="Calibri"/>
              </a:rPr>
              <a:t> </a:t>
            </a:r>
            <a:r>
              <a:rPr lang="en-US" dirty="0" err="1">
                <a:cs typeface="Calibri"/>
              </a:rPr>
              <a:t>alegerea</a:t>
            </a:r>
            <a:r>
              <a:rPr lang="en-US" dirty="0">
                <a:cs typeface="Calibri"/>
              </a:rPr>
              <a:t> </a:t>
            </a:r>
            <a:r>
              <a:rPr lang="en-US" dirty="0" err="1">
                <a:cs typeface="Calibri"/>
              </a:rPr>
              <a:t>votantului</a:t>
            </a:r>
            <a:r>
              <a:rPr lang="en-US" dirty="0">
                <a:cs typeface="Calibri"/>
              </a:rPr>
              <a:t>.</a:t>
            </a:r>
            <a:endParaRPr lang="en-US" dirty="0"/>
          </a:p>
        </p:txBody>
      </p:sp>
      <p:sp>
        <p:nvSpPr>
          <p:cNvPr id="4" name="Substituent număr diapozitiv 3"/>
          <p:cNvSpPr>
            <a:spLocks noGrp="1"/>
          </p:cNvSpPr>
          <p:nvPr>
            <p:ph type="sldNum" sz="quarter" idx="5"/>
          </p:nvPr>
        </p:nvSpPr>
        <p:spPr/>
        <p:txBody>
          <a:bodyPr/>
          <a:lstStyle/>
          <a:p>
            <a:fld id="{4B430046-1158-4D06-99B3-D32FCFDD68FA}" type="slidenum">
              <a:rPr lang="ro-RO"/>
              <a:t>23</a:t>
            </a:fld>
            <a:endParaRPr lang="ro-RO"/>
          </a:p>
        </p:txBody>
      </p:sp>
    </p:spTree>
    <p:extLst>
      <p:ext uri="{BB962C8B-B14F-4D97-AF65-F5344CB8AC3E}">
        <p14:creationId xmlns:p14="http://schemas.microsoft.com/office/powerpoint/2010/main" val="2368763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Fluxul</a:t>
            </a:r>
            <a:r>
              <a:rPr lang="en-US"/>
              <a:t> de date din </a:t>
            </a:r>
            <a:r>
              <a:rPr lang="en-US" err="1"/>
              <a:t>cadrul</a:t>
            </a:r>
            <a:r>
              <a:rPr lang="en-US"/>
              <a:t> </a:t>
            </a:r>
            <a:r>
              <a:rPr lang="en-US" err="1"/>
              <a:t>unui</a:t>
            </a:r>
            <a:r>
              <a:rPr lang="en-US"/>
              <a:t> </a:t>
            </a:r>
            <a:r>
              <a:rPr lang="en-US" err="1"/>
              <a:t>sistem</a:t>
            </a:r>
            <a:r>
              <a:rPr lang="en-US"/>
              <a:t> de </a:t>
            </a:r>
            <a:r>
              <a:rPr lang="en-US" err="1"/>
              <a:t>votare</a:t>
            </a:r>
            <a:r>
              <a:rPr lang="en-US"/>
              <a:t> electronic </a:t>
            </a:r>
            <a:r>
              <a:rPr lang="en-US" err="1"/>
              <a:t>folosind</a:t>
            </a:r>
            <a:r>
              <a:rPr lang="en-US"/>
              <a:t> blockchain </a:t>
            </a:r>
            <a:r>
              <a:rPr lang="en-US" err="1"/>
              <a:t>este</a:t>
            </a:r>
            <a:r>
              <a:rPr lang="en-US"/>
              <a:t> transparent, </a:t>
            </a:r>
            <a:r>
              <a:rPr lang="en-US" err="1"/>
              <a:t>securizat</a:t>
            </a:r>
            <a:r>
              <a:rPr lang="en-US"/>
              <a:t>, </a:t>
            </a:r>
            <a:r>
              <a:rPr lang="en-US" err="1"/>
              <a:t>imuabil</a:t>
            </a:r>
            <a:r>
              <a:rPr lang="en-US"/>
              <a:t> </a:t>
            </a:r>
            <a:r>
              <a:rPr lang="en-US" err="1"/>
              <a:t>și</a:t>
            </a:r>
            <a:r>
              <a:rPr lang="en-US"/>
              <a:t> cu </a:t>
            </a:r>
            <a:r>
              <a:rPr lang="en-US" err="1"/>
              <a:t>toleranță</a:t>
            </a:r>
            <a:r>
              <a:rPr lang="en-US"/>
              <a:t> la </a:t>
            </a:r>
            <a:r>
              <a:rPr lang="en-US" err="1"/>
              <a:t>erori</a:t>
            </a:r>
            <a:r>
              <a:rPr lang="en-US"/>
              <a:t>. </a:t>
            </a:r>
            <a:endParaRPr lang="ro-RO"/>
          </a:p>
          <a:p>
            <a:r>
              <a:rPr lang="en-US"/>
              <a:t>1. </a:t>
            </a:r>
            <a:r>
              <a:rPr lang="en-US" err="1"/>
              <a:t>Înregistrare</a:t>
            </a:r>
            <a:r>
              <a:rPr lang="en-US"/>
              <a:t> - </a:t>
            </a:r>
            <a:r>
              <a:rPr lang="en-US" err="1"/>
              <a:t>utilizatorul</a:t>
            </a:r>
            <a:r>
              <a:rPr lang="en-US"/>
              <a:t> </a:t>
            </a:r>
            <a:r>
              <a:rPr lang="en-US" err="1"/>
              <a:t>este</a:t>
            </a:r>
            <a:r>
              <a:rPr lang="en-US"/>
              <a:t> </a:t>
            </a:r>
            <a:r>
              <a:rPr lang="en-US" err="1"/>
              <a:t>obligat</a:t>
            </a:r>
            <a:r>
              <a:rPr lang="en-US"/>
              <a:t> </a:t>
            </a:r>
            <a:r>
              <a:rPr lang="en-US" err="1"/>
              <a:t>să</a:t>
            </a:r>
            <a:r>
              <a:rPr lang="en-US"/>
              <a:t> se </a:t>
            </a:r>
            <a:r>
              <a:rPr lang="en-US" err="1"/>
              <a:t>inregistreze</a:t>
            </a:r>
            <a:r>
              <a:rPr lang="en-US"/>
              <a:t> </a:t>
            </a:r>
            <a:r>
              <a:rPr lang="en-US" err="1"/>
              <a:t>pentru</a:t>
            </a:r>
            <a:r>
              <a:rPr lang="en-US"/>
              <a:t> a </a:t>
            </a:r>
            <a:r>
              <a:rPr lang="en-US" err="1"/>
              <a:t>avea</a:t>
            </a:r>
            <a:r>
              <a:rPr lang="en-US"/>
              <a:t> </a:t>
            </a:r>
            <a:r>
              <a:rPr lang="en-US" err="1"/>
              <a:t>acces</a:t>
            </a:r>
            <a:r>
              <a:rPr lang="en-US"/>
              <a:t> la </a:t>
            </a:r>
            <a:r>
              <a:rPr lang="en-US" err="1"/>
              <a:t>sistem</a:t>
            </a:r>
            <a:r>
              <a:rPr lang="en-US"/>
              <a:t>. </a:t>
            </a:r>
            <a:endParaRPr lang="ro-RO"/>
          </a:p>
          <a:p>
            <a:r>
              <a:rPr lang="en-US"/>
              <a:t>2. </a:t>
            </a:r>
            <a:r>
              <a:rPr lang="en-US" err="1"/>
              <a:t>Verificare</a:t>
            </a:r>
            <a:r>
              <a:rPr lang="en-US"/>
              <a:t> - </a:t>
            </a:r>
            <a:r>
              <a:rPr lang="en-US" err="1"/>
              <a:t>pentru</a:t>
            </a:r>
            <a:r>
              <a:rPr lang="en-US"/>
              <a:t> a </a:t>
            </a:r>
            <a:r>
              <a:rPr lang="en-US" err="1"/>
              <a:t>avea</a:t>
            </a:r>
            <a:r>
              <a:rPr lang="en-US"/>
              <a:t> </a:t>
            </a:r>
            <a:r>
              <a:rPr lang="en-US" err="1"/>
              <a:t>acces</a:t>
            </a:r>
            <a:r>
              <a:rPr lang="en-US"/>
              <a:t> la </a:t>
            </a:r>
            <a:r>
              <a:rPr lang="en-US" err="1"/>
              <a:t>alegerile</a:t>
            </a:r>
            <a:r>
              <a:rPr lang="en-US"/>
              <a:t> </a:t>
            </a:r>
            <a:r>
              <a:rPr lang="en-US" err="1"/>
              <a:t>asignate</a:t>
            </a:r>
            <a:r>
              <a:rPr lang="en-US"/>
              <a:t>, </a:t>
            </a:r>
            <a:r>
              <a:rPr lang="en-US" err="1"/>
              <a:t>utilizatorul</a:t>
            </a:r>
            <a:r>
              <a:rPr lang="en-US"/>
              <a:t> </a:t>
            </a:r>
            <a:r>
              <a:rPr lang="en-US" err="1"/>
              <a:t>trebuie</a:t>
            </a:r>
            <a:r>
              <a:rPr lang="en-US"/>
              <a:t> </a:t>
            </a:r>
            <a:r>
              <a:rPr lang="en-US" err="1"/>
              <a:t>să</a:t>
            </a:r>
            <a:r>
              <a:rPr lang="en-US"/>
              <a:t> </a:t>
            </a:r>
            <a:r>
              <a:rPr lang="en-US" err="1"/>
              <a:t>își</a:t>
            </a:r>
            <a:r>
              <a:rPr lang="en-US"/>
              <a:t> </a:t>
            </a:r>
            <a:r>
              <a:rPr lang="en-US" err="1"/>
              <a:t>verifice</a:t>
            </a:r>
            <a:r>
              <a:rPr lang="en-US"/>
              <a:t> </a:t>
            </a:r>
            <a:r>
              <a:rPr lang="en-US" err="1"/>
              <a:t>contul</a:t>
            </a:r>
            <a:r>
              <a:rPr lang="en-US"/>
              <a:t> </a:t>
            </a:r>
            <a:r>
              <a:rPr lang="en-US" err="1"/>
              <a:t>folosind</a:t>
            </a:r>
            <a:r>
              <a:rPr lang="en-US"/>
              <a:t> </a:t>
            </a:r>
            <a:r>
              <a:rPr lang="en-US" err="1"/>
              <a:t>autentificarea</a:t>
            </a:r>
            <a:r>
              <a:rPr lang="en-US"/>
              <a:t> </a:t>
            </a:r>
            <a:r>
              <a:rPr lang="en-US" err="1"/>
              <a:t>în</a:t>
            </a:r>
            <a:r>
              <a:rPr lang="en-US"/>
              <a:t> </a:t>
            </a:r>
            <a:r>
              <a:rPr lang="en-US" err="1"/>
              <a:t>doi</a:t>
            </a:r>
            <a:r>
              <a:rPr lang="en-US"/>
              <a:t> </a:t>
            </a:r>
            <a:r>
              <a:rPr lang="en-US" err="1"/>
              <a:t>pași</a:t>
            </a:r>
            <a:r>
              <a:rPr lang="en-US"/>
              <a:t>, </a:t>
            </a:r>
            <a:r>
              <a:rPr lang="en-US" err="1"/>
              <a:t>încarcarea</a:t>
            </a:r>
            <a:r>
              <a:rPr lang="en-US"/>
              <a:t> </a:t>
            </a:r>
            <a:r>
              <a:rPr lang="en-US" err="1"/>
              <a:t>cărții</a:t>
            </a:r>
            <a:r>
              <a:rPr lang="en-US"/>
              <a:t> de </a:t>
            </a:r>
            <a:r>
              <a:rPr lang="en-US" err="1"/>
              <a:t>identitate</a:t>
            </a:r>
            <a:r>
              <a:rPr lang="en-US"/>
              <a:t> </a:t>
            </a:r>
            <a:r>
              <a:rPr lang="en-US" err="1"/>
              <a:t>și</a:t>
            </a:r>
            <a:r>
              <a:rPr lang="en-US"/>
              <a:t> </a:t>
            </a:r>
            <a:r>
              <a:rPr lang="en-US" err="1"/>
              <a:t>oferind</a:t>
            </a:r>
            <a:r>
              <a:rPr lang="en-US"/>
              <a:t> </a:t>
            </a:r>
            <a:r>
              <a:rPr lang="en-US" err="1"/>
              <a:t>necesarul</a:t>
            </a:r>
            <a:r>
              <a:rPr lang="en-US"/>
              <a:t> </a:t>
            </a:r>
            <a:r>
              <a:rPr lang="en-US" err="1"/>
              <a:t>pentru</a:t>
            </a:r>
            <a:r>
              <a:rPr lang="en-US"/>
              <a:t> </a:t>
            </a:r>
            <a:r>
              <a:rPr lang="en-US" err="1"/>
              <a:t>recunoașterea</a:t>
            </a:r>
            <a:r>
              <a:rPr lang="en-US"/>
              <a:t> </a:t>
            </a:r>
            <a:r>
              <a:rPr lang="en-US" err="1"/>
              <a:t>facilă</a:t>
            </a:r>
            <a:r>
              <a:rPr lang="en-US"/>
              <a:t>. </a:t>
            </a:r>
            <a:endParaRPr lang="ro-RO"/>
          </a:p>
          <a:p>
            <a:r>
              <a:rPr lang="en-US"/>
              <a:t>3. </a:t>
            </a:r>
            <a:r>
              <a:rPr lang="en-US" err="1"/>
              <a:t>Crearea</a:t>
            </a:r>
            <a:r>
              <a:rPr lang="en-US"/>
              <a:t> </a:t>
            </a:r>
            <a:r>
              <a:rPr lang="en-US" err="1"/>
              <a:t>alegerii</a:t>
            </a:r>
            <a:r>
              <a:rPr lang="en-US"/>
              <a:t> - </a:t>
            </a:r>
            <a:r>
              <a:rPr lang="en-US" err="1"/>
              <a:t>alegerile</a:t>
            </a:r>
            <a:r>
              <a:rPr lang="en-US"/>
              <a:t> </a:t>
            </a:r>
            <a:r>
              <a:rPr lang="en-US" err="1"/>
              <a:t>vor</a:t>
            </a:r>
            <a:r>
              <a:rPr lang="en-US"/>
              <a:t> fi create </a:t>
            </a:r>
            <a:r>
              <a:rPr lang="en-US" err="1"/>
              <a:t>folosind</a:t>
            </a:r>
            <a:r>
              <a:rPr lang="en-US"/>
              <a:t> </a:t>
            </a:r>
            <a:r>
              <a:rPr lang="en-US" err="1"/>
              <a:t>implementarea</a:t>
            </a:r>
            <a:r>
              <a:rPr lang="en-US"/>
              <a:t> anterior </a:t>
            </a:r>
            <a:r>
              <a:rPr lang="en-US" err="1"/>
              <a:t>menționată</a:t>
            </a:r>
            <a:r>
              <a:rPr lang="en-US"/>
              <a:t>, </a:t>
            </a:r>
            <a:r>
              <a:rPr lang="en-US" err="1"/>
              <a:t>alegătorul</a:t>
            </a:r>
            <a:r>
              <a:rPr lang="en-US"/>
              <a:t> are </a:t>
            </a:r>
            <a:r>
              <a:rPr lang="en-US" err="1"/>
              <a:t>acces</a:t>
            </a:r>
            <a:r>
              <a:rPr lang="en-US"/>
              <a:t> </a:t>
            </a:r>
            <a:r>
              <a:rPr lang="en-US" err="1"/>
              <a:t>doar</a:t>
            </a:r>
            <a:r>
              <a:rPr lang="en-US"/>
              <a:t> </a:t>
            </a:r>
            <a:r>
              <a:rPr lang="en-US" err="1"/>
              <a:t>daca</a:t>
            </a:r>
            <a:r>
              <a:rPr lang="en-US"/>
              <a:t> </a:t>
            </a:r>
            <a:r>
              <a:rPr lang="en-US" err="1"/>
              <a:t>acesta</a:t>
            </a:r>
            <a:r>
              <a:rPr lang="en-US"/>
              <a:t> a </a:t>
            </a:r>
            <a:r>
              <a:rPr lang="en-US" err="1"/>
              <a:t>trecut</a:t>
            </a:r>
            <a:r>
              <a:rPr lang="en-US"/>
              <a:t> </a:t>
            </a:r>
            <a:r>
              <a:rPr lang="en-US" err="1"/>
              <a:t>prin</a:t>
            </a:r>
            <a:r>
              <a:rPr lang="en-US"/>
              <a:t> </a:t>
            </a:r>
            <a:r>
              <a:rPr lang="en-US" err="1"/>
              <a:t>toți</a:t>
            </a:r>
            <a:r>
              <a:rPr lang="en-US"/>
              <a:t> </a:t>
            </a:r>
            <a:r>
              <a:rPr lang="en-US" err="1"/>
              <a:t>pașii</a:t>
            </a:r>
            <a:r>
              <a:rPr lang="en-US"/>
              <a:t> de </a:t>
            </a:r>
            <a:r>
              <a:rPr lang="en-US" err="1"/>
              <a:t>verificare</a:t>
            </a:r>
            <a:r>
              <a:rPr lang="en-US"/>
              <a:t> </a:t>
            </a:r>
            <a:r>
              <a:rPr lang="en-US" err="1"/>
              <a:t>și</a:t>
            </a:r>
            <a:r>
              <a:rPr lang="en-US"/>
              <a:t> </a:t>
            </a:r>
            <a:r>
              <a:rPr lang="en-US" err="1"/>
              <a:t>este</a:t>
            </a:r>
            <a:r>
              <a:rPr lang="en-US"/>
              <a:t> </a:t>
            </a:r>
            <a:r>
              <a:rPr lang="en-US" err="1"/>
              <a:t>eligibl</a:t>
            </a:r>
            <a:r>
              <a:rPr lang="en-US"/>
              <a:t> </a:t>
            </a:r>
            <a:r>
              <a:rPr lang="en-US" err="1"/>
              <a:t>pentru</a:t>
            </a:r>
            <a:r>
              <a:rPr lang="en-US"/>
              <a:t> </a:t>
            </a:r>
            <a:r>
              <a:rPr lang="en-US" err="1"/>
              <a:t>participare</a:t>
            </a:r>
            <a:r>
              <a:rPr lang="en-US"/>
              <a:t>. </a:t>
            </a:r>
            <a:endParaRPr lang="ro-RO"/>
          </a:p>
          <a:p>
            <a:r>
              <a:rPr lang="en-US"/>
              <a:t>4. </a:t>
            </a:r>
            <a:r>
              <a:rPr lang="en-US" err="1"/>
              <a:t>Votare</a:t>
            </a:r>
            <a:r>
              <a:rPr lang="en-US"/>
              <a:t> - </a:t>
            </a:r>
            <a:r>
              <a:rPr lang="en-US" err="1"/>
              <a:t>după</a:t>
            </a:r>
            <a:r>
              <a:rPr lang="en-US"/>
              <a:t> </a:t>
            </a:r>
            <a:r>
              <a:rPr lang="en-US" err="1"/>
              <a:t>ce</a:t>
            </a:r>
            <a:r>
              <a:rPr lang="en-US"/>
              <a:t> a </a:t>
            </a:r>
            <a:r>
              <a:rPr lang="en-US" err="1"/>
              <a:t>trecut</a:t>
            </a:r>
            <a:r>
              <a:rPr lang="en-US"/>
              <a:t> tot </a:t>
            </a:r>
            <a:r>
              <a:rPr lang="en-US" err="1"/>
              <a:t>procesul</a:t>
            </a:r>
            <a:r>
              <a:rPr lang="en-US"/>
              <a:t>, </a:t>
            </a:r>
            <a:r>
              <a:rPr lang="en-US" err="1"/>
              <a:t>alegătorul</a:t>
            </a:r>
            <a:r>
              <a:rPr lang="en-US"/>
              <a:t> </a:t>
            </a:r>
            <a:r>
              <a:rPr lang="en-US" err="1"/>
              <a:t>își</a:t>
            </a:r>
            <a:r>
              <a:rPr lang="en-US"/>
              <a:t> </a:t>
            </a:r>
            <a:r>
              <a:rPr lang="en-US" err="1"/>
              <a:t>va</a:t>
            </a:r>
            <a:r>
              <a:rPr lang="en-US"/>
              <a:t> </a:t>
            </a:r>
            <a:r>
              <a:rPr lang="en-US" err="1"/>
              <a:t>putea</a:t>
            </a:r>
            <a:r>
              <a:rPr lang="en-US"/>
              <a:t> </a:t>
            </a:r>
            <a:r>
              <a:rPr lang="en-US" err="1"/>
              <a:t>exercita</a:t>
            </a:r>
            <a:r>
              <a:rPr lang="en-US"/>
              <a:t> </a:t>
            </a:r>
            <a:r>
              <a:rPr lang="en-US" err="1"/>
              <a:t>dreptul</a:t>
            </a:r>
            <a:r>
              <a:rPr lang="en-US"/>
              <a:t> de </a:t>
            </a:r>
            <a:r>
              <a:rPr lang="en-US" err="1"/>
              <a:t>vot</a:t>
            </a:r>
            <a:r>
              <a:rPr lang="en-US"/>
              <a:t> la </a:t>
            </a:r>
            <a:r>
              <a:rPr lang="en-US" err="1"/>
              <a:t>procesele</a:t>
            </a:r>
            <a:r>
              <a:rPr lang="en-US"/>
              <a:t> </a:t>
            </a:r>
            <a:r>
              <a:rPr lang="en-US" err="1"/>
              <a:t>electorale</a:t>
            </a:r>
            <a:r>
              <a:rPr lang="en-US"/>
              <a:t> la care </a:t>
            </a:r>
            <a:r>
              <a:rPr lang="en-US" err="1"/>
              <a:t>este</a:t>
            </a:r>
            <a:r>
              <a:rPr lang="en-US"/>
              <a:t> </a:t>
            </a:r>
            <a:r>
              <a:rPr lang="en-US" err="1"/>
              <a:t>eligibil</a:t>
            </a:r>
            <a:r>
              <a:rPr lang="en-US"/>
              <a:t>, </a:t>
            </a:r>
            <a:r>
              <a:rPr lang="en-US" err="1"/>
              <a:t>această</a:t>
            </a:r>
            <a:r>
              <a:rPr lang="en-US"/>
              <a:t> </a:t>
            </a:r>
            <a:r>
              <a:rPr lang="en-US" err="1"/>
              <a:t>acțiune</a:t>
            </a:r>
            <a:r>
              <a:rPr lang="en-US"/>
              <a:t> </a:t>
            </a:r>
            <a:r>
              <a:rPr lang="en-US" err="1"/>
              <a:t>fiind</a:t>
            </a:r>
            <a:r>
              <a:rPr lang="en-US"/>
              <a:t> </a:t>
            </a:r>
            <a:r>
              <a:rPr lang="en-US" err="1"/>
              <a:t>realizată</a:t>
            </a:r>
            <a:r>
              <a:rPr lang="en-US"/>
              <a:t> </a:t>
            </a:r>
            <a:r>
              <a:rPr lang="en-US" err="1"/>
              <a:t>printro</a:t>
            </a:r>
            <a:r>
              <a:rPr lang="en-US"/>
              <a:t> </a:t>
            </a:r>
            <a:r>
              <a:rPr lang="en-US" err="1"/>
              <a:t>tranzacție</a:t>
            </a:r>
            <a:r>
              <a:rPr lang="en-US"/>
              <a:t> </a:t>
            </a:r>
            <a:r>
              <a:rPr lang="en-US" err="1"/>
              <a:t>în</a:t>
            </a:r>
            <a:r>
              <a:rPr lang="en-US"/>
              <a:t> </a:t>
            </a:r>
            <a:r>
              <a:rPr lang="en-US" err="1"/>
              <a:t>rețeaua</a:t>
            </a:r>
            <a:r>
              <a:rPr lang="en-US"/>
              <a:t> blockchain cu </a:t>
            </a:r>
            <a:r>
              <a:rPr lang="en-US" err="1"/>
              <a:t>apel</a:t>
            </a:r>
            <a:r>
              <a:rPr lang="en-US"/>
              <a:t> </a:t>
            </a:r>
            <a:r>
              <a:rPr lang="en-US" err="1"/>
              <a:t>asupra</a:t>
            </a:r>
            <a:r>
              <a:rPr lang="en-US"/>
              <a:t> </a:t>
            </a:r>
            <a:r>
              <a:rPr lang="en-US" err="1"/>
              <a:t>metodei</a:t>
            </a:r>
            <a:r>
              <a:rPr lang="en-US"/>
              <a:t> din </a:t>
            </a:r>
            <a:r>
              <a:rPr lang="en-US" err="1"/>
              <a:t>cadrul</a:t>
            </a:r>
            <a:r>
              <a:rPr lang="en-US"/>
              <a:t> </a:t>
            </a:r>
            <a:r>
              <a:rPr lang="en-US" err="1"/>
              <a:t>contractului</a:t>
            </a:r>
            <a:r>
              <a:rPr lang="en-US"/>
              <a:t> </a:t>
            </a:r>
            <a:r>
              <a:rPr lang="en-US" err="1"/>
              <a:t>inteligent</a:t>
            </a:r>
            <a:r>
              <a:rPr lang="en-US"/>
              <a:t>.</a:t>
            </a:r>
            <a:endParaRPr lang="ro-RO"/>
          </a:p>
          <a:p>
            <a:r>
              <a:rPr lang="en-US"/>
              <a:t> 5. </a:t>
            </a:r>
            <a:r>
              <a:rPr lang="en-US" err="1"/>
              <a:t>Verificarea</a:t>
            </a:r>
            <a:r>
              <a:rPr lang="en-US"/>
              <a:t> </a:t>
            </a:r>
            <a:r>
              <a:rPr lang="en-US" err="1"/>
              <a:t>votului</a:t>
            </a:r>
            <a:r>
              <a:rPr lang="en-US"/>
              <a:t> - </a:t>
            </a:r>
            <a:r>
              <a:rPr lang="en-US" err="1"/>
              <a:t>după</a:t>
            </a:r>
            <a:r>
              <a:rPr lang="en-US"/>
              <a:t> </a:t>
            </a:r>
            <a:r>
              <a:rPr lang="en-US" err="1"/>
              <a:t>finalizarea</a:t>
            </a:r>
            <a:r>
              <a:rPr lang="en-US"/>
              <a:t> </a:t>
            </a:r>
            <a:r>
              <a:rPr lang="en-US" err="1"/>
              <a:t>alegerii</a:t>
            </a:r>
            <a:r>
              <a:rPr lang="en-US"/>
              <a:t> </a:t>
            </a:r>
            <a:r>
              <a:rPr lang="en-US" err="1"/>
              <a:t>utilizatorul</a:t>
            </a:r>
            <a:r>
              <a:rPr lang="en-US"/>
              <a:t> are </a:t>
            </a:r>
            <a:r>
              <a:rPr lang="en-US" err="1"/>
              <a:t>acces</a:t>
            </a:r>
            <a:r>
              <a:rPr lang="en-US"/>
              <a:t> la </a:t>
            </a:r>
            <a:r>
              <a:rPr lang="en-US" err="1"/>
              <a:t>verificarea</a:t>
            </a:r>
            <a:r>
              <a:rPr lang="en-US"/>
              <a:t> </a:t>
            </a:r>
            <a:r>
              <a:rPr lang="en-US" err="1"/>
              <a:t>propriului</a:t>
            </a:r>
            <a:r>
              <a:rPr lang="en-US"/>
              <a:t> </a:t>
            </a:r>
            <a:r>
              <a:rPr lang="en-US" err="1"/>
              <a:t>vot</a:t>
            </a:r>
            <a:r>
              <a:rPr lang="en-US"/>
              <a:t>, </a:t>
            </a:r>
            <a:r>
              <a:rPr lang="en-US" err="1"/>
              <a:t>iar</a:t>
            </a:r>
            <a:r>
              <a:rPr lang="en-US"/>
              <a:t> </a:t>
            </a:r>
            <a:r>
              <a:rPr lang="en-US" err="1"/>
              <a:t>demonstrarea</a:t>
            </a:r>
            <a:r>
              <a:rPr lang="en-US"/>
              <a:t> </a:t>
            </a:r>
            <a:r>
              <a:rPr lang="en-US" err="1"/>
              <a:t>validității</a:t>
            </a:r>
            <a:r>
              <a:rPr lang="en-US"/>
              <a:t> </a:t>
            </a:r>
            <a:r>
              <a:rPr lang="en-US" err="1"/>
              <a:t>votului</a:t>
            </a:r>
            <a:r>
              <a:rPr lang="en-US"/>
              <a:t> </a:t>
            </a:r>
            <a:r>
              <a:rPr lang="en-US" err="1"/>
              <a:t>poate</a:t>
            </a:r>
            <a:r>
              <a:rPr lang="en-US"/>
              <a:t> fi </a:t>
            </a:r>
            <a:r>
              <a:rPr lang="en-US" err="1"/>
              <a:t>asigurată</a:t>
            </a:r>
            <a:r>
              <a:rPr lang="en-US"/>
              <a:t> </a:t>
            </a:r>
            <a:r>
              <a:rPr lang="en-US" err="1"/>
              <a:t>fără</a:t>
            </a:r>
            <a:r>
              <a:rPr lang="en-US"/>
              <a:t> </a:t>
            </a:r>
            <a:r>
              <a:rPr lang="en-US" err="1"/>
              <a:t>identificare</a:t>
            </a:r>
            <a:r>
              <a:rPr lang="en-US"/>
              <a:t>. </a:t>
            </a:r>
            <a:endParaRPr lang="ro-RO"/>
          </a:p>
          <a:p>
            <a:r>
              <a:rPr lang="en-US"/>
              <a:t>6. </a:t>
            </a:r>
            <a:r>
              <a:rPr lang="en-US" err="1"/>
              <a:t>Numărarea</a:t>
            </a:r>
            <a:r>
              <a:rPr lang="en-US"/>
              <a:t> </a:t>
            </a:r>
            <a:r>
              <a:rPr lang="en-US" err="1"/>
              <a:t>voturilor</a:t>
            </a:r>
            <a:r>
              <a:rPr lang="en-US"/>
              <a:t> - pe tot </a:t>
            </a:r>
            <a:r>
              <a:rPr lang="en-US" err="1"/>
              <a:t>parcursul</a:t>
            </a:r>
            <a:r>
              <a:rPr lang="en-US"/>
              <a:t> </a:t>
            </a:r>
            <a:r>
              <a:rPr lang="en-US" err="1"/>
              <a:t>desfășurării</a:t>
            </a:r>
            <a:r>
              <a:rPr lang="en-US"/>
              <a:t> </a:t>
            </a:r>
            <a:r>
              <a:rPr lang="en-US" err="1"/>
              <a:t>contractul</a:t>
            </a:r>
            <a:r>
              <a:rPr lang="en-US"/>
              <a:t> </a:t>
            </a:r>
            <a:r>
              <a:rPr lang="en-US" err="1"/>
              <a:t>deține</a:t>
            </a:r>
            <a:r>
              <a:rPr lang="en-US"/>
              <a:t> </a:t>
            </a:r>
            <a:r>
              <a:rPr lang="en-US" err="1"/>
              <a:t>valoarea</a:t>
            </a:r>
            <a:r>
              <a:rPr lang="en-US"/>
              <a:t> </a:t>
            </a:r>
            <a:r>
              <a:rPr lang="en-US" err="1"/>
              <a:t>totală</a:t>
            </a:r>
            <a:r>
              <a:rPr lang="en-US"/>
              <a:t> a </a:t>
            </a:r>
            <a:r>
              <a:rPr lang="en-US" err="1"/>
              <a:t>voturilor</a:t>
            </a:r>
            <a:r>
              <a:rPr lang="en-US"/>
              <a:t>, date </a:t>
            </a:r>
            <a:r>
              <a:rPr lang="en-US" err="1"/>
              <a:t>ce</a:t>
            </a:r>
            <a:r>
              <a:rPr lang="en-US"/>
              <a:t> nu pot fi </a:t>
            </a:r>
            <a:r>
              <a:rPr lang="en-US" err="1"/>
              <a:t>alterate</a:t>
            </a:r>
            <a:r>
              <a:rPr lang="en-US"/>
              <a:t> </a:t>
            </a:r>
            <a:r>
              <a:rPr lang="en-US" err="1"/>
              <a:t>datorită</a:t>
            </a:r>
            <a:r>
              <a:rPr lang="en-US"/>
              <a:t> </a:t>
            </a:r>
            <a:r>
              <a:rPr lang="en-US" err="1"/>
              <a:t>naturii</a:t>
            </a:r>
            <a:r>
              <a:rPr lang="en-US"/>
              <a:t> </a:t>
            </a:r>
            <a:r>
              <a:rPr lang="en-US" err="1"/>
              <a:t>imuabile</a:t>
            </a:r>
            <a:r>
              <a:rPr lang="en-US"/>
              <a:t> a </a:t>
            </a:r>
            <a:r>
              <a:rPr lang="en-US" err="1"/>
              <a:t>rețelei</a:t>
            </a:r>
            <a:r>
              <a:rPr lang="en-US"/>
              <a:t> blockchain.</a:t>
            </a:r>
            <a:endParaRPr lang="ro-RO">
              <a:cs typeface="Calibri"/>
            </a:endParaRPr>
          </a:p>
        </p:txBody>
      </p:sp>
      <p:sp>
        <p:nvSpPr>
          <p:cNvPr id="4" name="Substituent număr diapozitiv 3"/>
          <p:cNvSpPr>
            <a:spLocks noGrp="1"/>
          </p:cNvSpPr>
          <p:nvPr>
            <p:ph type="sldNum" sz="quarter" idx="5"/>
          </p:nvPr>
        </p:nvSpPr>
        <p:spPr/>
        <p:txBody>
          <a:bodyPr/>
          <a:lstStyle/>
          <a:p>
            <a:fld id="{4B430046-1158-4D06-99B3-D32FCFDD68FA}" type="slidenum">
              <a:rPr lang="ro-RO"/>
              <a:t>29</a:t>
            </a:fld>
            <a:endParaRPr lang="ro-RO"/>
          </a:p>
        </p:txBody>
      </p:sp>
    </p:spTree>
    <p:extLst>
      <p:ext uri="{BB962C8B-B14F-4D97-AF65-F5344CB8AC3E}">
        <p14:creationId xmlns:p14="http://schemas.microsoft.com/office/powerpoint/2010/main" val="26714004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endParaRPr lang="en-US">
              <a:cs typeface="Calibri"/>
            </a:endParaRPr>
          </a:p>
        </p:txBody>
      </p:sp>
      <p:sp>
        <p:nvSpPr>
          <p:cNvPr id="4" name="Substituent număr diapozitiv 3"/>
          <p:cNvSpPr>
            <a:spLocks noGrp="1"/>
          </p:cNvSpPr>
          <p:nvPr>
            <p:ph type="sldNum" sz="quarter" idx="5"/>
          </p:nvPr>
        </p:nvSpPr>
        <p:spPr/>
        <p:txBody>
          <a:bodyPr/>
          <a:lstStyle/>
          <a:p>
            <a:fld id="{4B430046-1158-4D06-99B3-D32FCFDD68FA}" type="slidenum">
              <a:rPr lang="ro-RO"/>
              <a:t>31</a:t>
            </a:fld>
            <a:endParaRPr lang="ro-RO"/>
          </a:p>
        </p:txBody>
      </p:sp>
    </p:spTree>
    <p:extLst>
      <p:ext uri="{BB962C8B-B14F-4D97-AF65-F5344CB8AC3E}">
        <p14:creationId xmlns:p14="http://schemas.microsoft.com/office/powerpoint/2010/main" val="22112542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endParaRPr lang="en-US">
              <a:cs typeface="Calibri"/>
            </a:endParaRPr>
          </a:p>
        </p:txBody>
      </p:sp>
      <p:sp>
        <p:nvSpPr>
          <p:cNvPr id="4" name="Substituent număr diapozitiv 3"/>
          <p:cNvSpPr>
            <a:spLocks noGrp="1"/>
          </p:cNvSpPr>
          <p:nvPr>
            <p:ph type="sldNum" sz="quarter" idx="5"/>
          </p:nvPr>
        </p:nvSpPr>
        <p:spPr/>
        <p:txBody>
          <a:bodyPr/>
          <a:lstStyle/>
          <a:p>
            <a:fld id="{4B430046-1158-4D06-99B3-D32FCFDD68FA}" type="slidenum">
              <a:rPr lang="ro-RO"/>
              <a:t>32</a:t>
            </a:fld>
            <a:endParaRPr lang="ro-RO"/>
          </a:p>
        </p:txBody>
      </p:sp>
    </p:spTree>
    <p:extLst>
      <p:ext uri="{BB962C8B-B14F-4D97-AF65-F5344CB8AC3E}">
        <p14:creationId xmlns:p14="http://schemas.microsoft.com/office/powerpoint/2010/main" val="3190340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a:t>Prima </a:t>
            </a:r>
            <a:r>
              <a:rPr lang="en-US" err="1"/>
              <a:t>punere</a:t>
            </a:r>
            <a:r>
              <a:rPr lang="en-US"/>
              <a:t> in practica a unei forme de votare a fost observată în Grecia antică, mai exact în Atena, undeva în jurul secolului al V-lea î. Hr. Această formă de votare consta în strângerea cetățenilor, mai exact cetățenii liberi de sex masculin ce dețineau pământ, în grupuri ce își exprimau voturile folosind mâinile sau în scris, pe o bucată de oală spartă numită ostraka. Aceștia votau pentru exilarea, pentru o perioada de 10 ani, liderului politic, care trebuia sa obțină un număr de cel puțin 6.000 de voturi.</a:t>
            </a:r>
            <a:endParaRPr lang="ro-RO"/>
          </a:p>
          <a:p>
            <a:r>
              <a:rPr lang="en-US"/>
              <a:t> </a:t>
            </a:r>
          </a:p>
          <a:p>
            <a:r>
              <a:rPr lang="en-US"/>
              <a:t>Mai </a:t>
            </a:r>
            <a:r>
              <a:rPr lang="en-US" err="1"/>
              <a:t>târziu</a:t>
            </a:r>
            <a:r>
              <a:rPr lang="en-US"/>
              <a:t> </a:t>
            </a:r>
            <a:r>
              <a:rPr lang="en-US" err="1"/>
              <a:t>apare</a:t>
            </a:r>
            <a:r>
              <a:rPr lang="en-US"/>
              <a:t> in Roma un sistem de vot mai complex în care participanții votau pentru direct pentru liderii lor, totuși, dreptul de vot a fost oferit doar anumitor persoane ce dețineau, la acel timp, o anumită postură și avere. Acest sistem a pus bazale pentru regimului politic democratic care a urmat.</a:t>
            </a:r>
          </a:p>
          <a:p>
            <a:r>
              <a:rPr lang="en-US"/>
              <a:t> </a:t>
            </a:r>
          </a:p>
          <a:p>
            <a:r>
              <a:rPr lang="en-US" err="1"/>
              <a:t>În</a:t>
            </a:r>
            <a:r>
              <a:rPr lang="en-US"/>
              <a:t> </a:t>
            </a:r>
            <a:r>
              <a:rPr lang="en-US" err="1"/>
              <a:t>jurul</a:t>
            </a:r>
            <a:r>
              <a:rPr lang="en-US"/>
              <a:t> </a:t>
            </a:r>
            <a:r>
              <a:rPr lang="en-US" err="1"/>
              <a:t>secolului</a:t>
            </a:r>
            <a:r>
              <a:rPr lang="en-US"/>
              <a:t> al XIII-lea, </a:t>
            </a:r>
            <a:r>
              <a:rPr lang="en-US" err="1"/>
              <a:t>în</a:t>
            </a:r>
            <a:r>
              <a:rPr lang="en-US"/>
              <a:t> </a:t>
            </a:r>
            <a:r>
              <a:rPr lang="en-US" err="1"/>
              <a:t>Veneția</a:t>
            </a:r>
            <a:r>
              <a:rPr lang="en-US"/>
              <a:t> a </a:t>
            </a:r>
            <a:r>
              <a:rPr lang="en-US" err="1"/>
              <a:t>fost</a:t>
            </a:r>
            <a:r>
              <a:rPr lang="en-US"/>
              <a:t> </a:t>
            </a:r>
            <a:r>
              <a:rPr lang="en-US" err="1"/>
              <a:t>implementat</a:t>
            </a:r>
            <a:r>
              <a:rPr lang="en-US"/>
              <a:t> un </a:t>
            </a:r>
            <a:r>
              <a:rPr lang="en-US" err="1"/>
              <a:t>sistem</a:t>
            </a:r>
            <a:r>
              <a:rPr lang="en-US"/>
              <a:t> de </a:t>
            </a:r>
            <a:r>
              <a:rPr lang="en-US" err="1"/>
              <a:t>vot</a:t>
            </a:r>
            <a:r>
              <a:rPr lang="en-US"/>
              <a:t> </a:t>
            </a:r>
            <a:r>
              <a:rPr lang="en-US" err="1"/>
              <a:t>denumit</a:t>
            </a:r>
            <a:r>
              <a:rPr lang="en-US"/>
              <a:t> "</a:t>
            </a:r>
            <a:r>
              <a:rPr lang="en-US" err="1"/>
              <a:t>vot</a:t>
            </a:r>
            <a:r>
              <a:rPr lang="en-US"/>
              <a:t> de </a:t>
            </a:r>
            <a:r>
              <a:rPr lang="en-US" err="1"/>
              <a:t>aprobare</a:t>
            </a:r>
            <a:r>
              <a:rPr lang="en-US"/>
              <a:t>" la care un participant vota </a:t>
            </a:r>
            <a:r>
              <a:rPr lang="en-US" err="1"/>
              <a:t>toți</a:t>
            </a:r>
            <a:r>
              <a:rPr lang="en-US"/>
              <a:t> </a:t>
            </a:r>
            <a:r>
              <a:rPr lang="en-US" err="1"/>
              <a:t>candidații</a:t>
            </a:r>
            <a:r>
              <a:rPr lang="en-US"/>
              <a:t> pe care </a:t>
            </a:r>
            <a:r>
              <a:rPr lang="en-US" err="1"/>
              <a:t>acesta</a:t>
            </a:r>
            <a:r>
              <a:rPr lang="en-US"/>
              <a:t> </a:t>
            </a:r>
            <a:r>
              <a:rPr lang="en-US" err="1"/>
              <a:t>îi</a:t>
            </a:r>
            <a:r>
              <a:rPr lang="en-US"/>
              <a:t> </a:t>
            </a:r>
            <a:r>
              <a:rPr lang="en-US" err="1"/>
              <a:t>favoriza</a:t>
            </a:r>
            <a:r>
              <a:rPr lang="en-US"/>
              <a:t>, </a:t>
            </a:r>
            <a:r>
              <a:rPr lang="en-US" err="1"/>
              <a:t>iar</a:t>
            </a:r>
            <a:r>
              <a:rPr lang="en-US"/>
              <a:t> la final, </a:t>
            </a:r>
            <a:r>
              <a:rPr lang="en-US" err="1"/>
              <a:t>candidatul</a:t>
            </a:r>
            <a:r>
              <a:rPr lang="en-US"/>
              <a:t> cu </a:t>
            </a:r>
            <a:r>
              <a:rPr lang="en-US" err="1"/>
              <a:t>cele</a:t>
            </a:r>
            <a:r>
              <a:rPr lang="en-US"/>
              <a:t> </a:t>
            </a:r>
            <a:r>
              <a:rPr lang="en-US" err="1"/>
              <a:t>mai</a:t>
            </a:r>
            <a:r>
              <a:rPr lang="en-US"/>
              <a:t> </a:t>
            </a:r>
            <a:r>
              <a:rPr lang="en-US" err="1"/>
              <a:t>multe</a:t>
            </a:r>
            <a:r>
              <a:rPr lang="en-US"/>
              <a:t> </a:t>
            </a:r>
            <a:r>
              <a:rPr lang="en-US" err="1"/>
              <a:t>voturi</a:t>
            </a:r>
            <a:r>
              <a:rPr lang="en-US"/>
              <a:t> </a:t>
            </a:r>
            <a:r>
              <a:rPr lang="en-US" err="1"/>
              <a:t>câștiga</a:t>
            </a:r>
            <a:r>
              <a:rPr lang="en-US"/>
              <a:t>.</a:t>
            </a:r>
            <a:endParaRPr lang="ro-RO"/>
          </a:p>
        </p:txBody>
      </p:sp>
      <p:sp>
        <p:nvSpPr>
          <p:cNvPr id="4" name="Substituent număr diapozitiv 3"/>
          <p:cNvSpPr>
            <a:spLocks noGrp="1"/>
          </p:cNvSpPr>
          <p:nvPr>
            <p:ph type="sldNum" sz="quarter" idx="5"/>
          </p:nvPr>
        </p:nvSpPr>
        <p:spPr/>
        <p:txBody>
          <a:bodyPr/>
          <a:lstStyle/>
          <a:p>
            <a:fld id="{4B430046-1158-4D06-99B3-D32FCFDD68FA}" type="slidenum">
              <a:t>4</a:t>
            </a:fld>
            <a:endParaRPr lang="ro-RO"/>
          </a:p>
        </p:txBody>
      </p:sp>
    </p:spTree>
    <p:extLst>
      <p:ext uri="{BB962C8B-B14F-4D97-AF65-F5344CB8AC3E}">
        <p14:creationId xmlns:p14="http://schemas.microsoft.com/office/powerpoint/2010/main" val="8803299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endParaRPr lang="en-US">
              <a:cs typeface="Calibri"/>
            </a:endParaRPr>
          </a:p>
        </p:txBody>
      </p:sp>
      <p:sp>
        <p:nvSpPr>
          <p:cNvPr id="4" name="Substituent număr diapozitiv 3"/>
          <p:cNvSpPr>
            <a:spLocks noGrp="1"/>
          </p:cNvSpPr>
          <p:nvPr>
            <p:ph type="sldNum" sz="quarter" idx="5"/>
          </p:nvPr>
        </p:nvSpPr>
        <p:spPr/>
        <p:txBody>
          <a:bodyPr/>
          <a:lstStyle/>
          <a:p>
            <a:fld id="{4B430046-1158-4D06-99B3-D32FCFDD68FA}" type="slidenum">
              <a:rPr lang="ro-RO"/>
              <a:t>33</a:t>
            </a:fld>
            <a:endParaRPr lang="ro-RO"/>
          </a:p>
        </p:txBody>
      </p:sp>
    </p:spTree>
    <p:extLst>
      <p:ext uri="{BB962C8B-B14F-4D97-AF65-F5344CB8AC3E}">
        <p14:creationId xmlns:p14="http://schemas.microsoft.com/office/powerpoint/2010/main" val="16810379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În</a:t>
            </a:r>
            <a:r>
              <a:rPr lang="en-US"/>
              <a:t> </a:t>
            </a:r>
            <a:r>
              <a:rPr lang="en-US" err="1"/>
              <a:t>urma</a:t>
            </a:r>
            <a:r>
              <a:rPr lang="en-US"/>
              <a:t> </a:t>
            </a:r>
            <a:r>
              <a:rPr lang="en-US" err="1"/>
              <a:t>cercetărilor</a:t>
            </a:r>
            <a:r>
              <a:rPr lang="en-US"/>
              <a:t>, </a:t>
            </a:r>
            <a:r>
              <a:rPr lang="en-US" err="1"/>
              <a:t>punerii</a:t>
            </a:r>
            <a:r>
              <a:rPr lang="en-US"/>
              <a:t> </a:t>
            </a:r>
            <a:r>
              <a:rPr lang="en-US" err="1"/>
              <a:t>în</a:t>
            </a:r>
            <a:r>
              <a:rPr lang="en-US"/>
              <a:t> </a:t>
            </a:r>
            <a:r>
              <a:rPr lang="en-US" err="1"/>
              <a:t>practică</a:t>
            </a:r>
            <a:r>
              <a:rPr lang="en-US"/>
              <a:t> </a:t>
            </a:r>
            <a:r>
              <a:rPr lang="en-US" err="1"/>
              <a:t>și</a:t>
            </a:r>
            <a:r>
              <a:rPr lang="en-US"/>
              <a:t> a </a:t>
            </a:r>
            <a:r>
              <a:rPr lang="en-US" err="1"/>
              <a:t>analizei</a:t>
            </a:r>
            <a:r>
              <a:rPr lang="en-US"/>
              <a:t> </a:t>
            </a:r>
            <a:r>
              <a:rPr lang="en-US" err="1"/>
              <a:t>sistemului</a:t>
            </a:r>
            <a:r>
              <a:rPr lang="en-US"/>
              <a:t> de </a:t>
            </a:r>
            <a:r>
              <a:rPr lang="en-US" err="1"/>
              <a:t>vot</a:t>
            </a:r>
            <a:r>
              <a:rPr lang="en-US"/>
              <a:t> </a:t>
            </a:r>
            <a:r>
              <a:rPr lang="en-US" err="1"/>
              <a:t>bazat</a:t>
            </a:r>
            <a:r>
              <a:rPr lang="en-US"/>
              <a:t> pe blockchain se pot </a:t>
            </a:r>
            <a:r>
              <a:rPr lang="en-US" err="1"/>
              <a:t>trage</a:t>
            </a:r>
            <a:r>
              <a:rPr lang="en-US"/>
              <a:t> </a:t>
            </a:r>
            <a:r>
              <a:rPr lang="en-US" err="1"/>
              <a:t>concluzii</a:t>
            </a:r>
            <a:r>
              <a:rPr lang="en-US"/>
              <a:t> </a:t>
            </a:r>
            <a:r>
              <a:rPr lang="en-US" err="1"/>
              <a:t>referitoare</a:t>
            </a:r>
            <a:r>
              <a:rPr lang="en-US"/>
              <a:t> la </a:t>
            </a:r>
            <a:r>
              <a:rPr lang="en-US" err="1"/>
              <a:t>direcțiile</a:t>
            </a:r>
            <a:r>
              <a:rPr lang="en-US"/>
              <a:t> </a:t>
            </a:r>
            <a:r>
              <a:rPr lang="en-US" err="1"/>
              <a:t>viitoare</a:t>
            </a:r>
            <a:r>
              <a:rPr lang="en-US"/>
              <a:t> de </a:t>
            </a:r>
            <a:r>
              <a:rPr lang="en-US" err="1"/>
              <a:t>interes</a:t>
            </a:r>
            <a:r>
              <a:rPr lang="en-US"/>
              <a:t>. Se </a:t>
            </a:r>
            <a:r>
              <a:rPr lang="en-US" err="1"/>
              <a:t>remarcă</a:t>
            </a:r>
            <a:r>
              <a:rPr lang="en-US"/>
              <a:t> </a:t>
            </a:r>
            <a:r>
              <a:rPr lang="en-US" err="1"/>
              <a:t>faptul</a:t>
            </a:r>
            <a:r>
              <a:rPr lang="en-US"/>
              <a:t> </a:t>
            </a:r>
            <a:r>
              <a:rPr lang="en-US" err="1"/>
              <a:t>că</a:t>
            </a:r>
            <a:r>
              <a:rPr lang="en-US"/>
              <a:t> o </a:t>
            </a:r>
            <a:r>
              <a:rPr lang="en-US" err="1"/>
              <a:t>variatate</a:t>
            </a:r>
            <a:r>
              <a:rPr lang="en-US"/>
              <a:t> de </a:t>
            </a:r>
            <a:r>
              <a:rPr lang="en-US" err="1"/>
              <a:t>dificultăți</a:t>
            </a:r>
            <a:r>
              <a:rPr lang="en-US"/>
              <a:t> ale </a:t>
            </a:r>
            <a:r>
              <a:rPr lang="en-US" err="1"/>
              <a:t>sistemelor</a:t>
            </a:r>
            <a:r>
              <a:rPr lang="en-US"/>
              <a:t> de </a:t>
            </a:r>
            <a:r>
              <a:rPr lang="en-US" err="1"/>
              <a:t>vot</a:t>
            </a:r>
            <a:r>
              <a:rPr lang="en-US"/>
              <a:t> </a:t>
            </a:r>
            <a:r>
              <a:rPr lang="en-US" err="1"/>
              <a:t>eletronice</a:t>
            </a:r>
            <a:r>
              <a:rPr lang="en-US"/>
              <a:t> pot fi </a:t>
            </a:r>
            <a:r>
              <a:rPr lang="en-US" err="1"/>
              <a:t>rezolvate</a:t>
            </a:r>
            <a:r>
              <a:rPr lang="en-US"/>
              <a:t> </a:t>
            </a:r>
            <a:r>
              <a:rPr lang="en-US" err="1"/>
              <a:t>prin</a:t>
            </a:r>
            <a:r>
              <a:rPr lang="en-US"/>
              <a:t> </a:t>
            </a:r>
            <a:r>
              <a:rPr lang="en-US" err="1"/>
              <a:t>prisma</a:t>
            </a:r>
            <a:r>
              <a:rPr lang="en-US"/>
              <a:t> </a:t>
            </a:r>
            <a:r>
              <a:rPr lang="en-US" err="1"/>
              <a:t>tehnologiei</a:t>
            </a:r>
            <a:r>
              <a:rPr lang="en-US"/>
              <a:t> blockchain, </a:t>
            </a:r>
            <a:r>
              <a:rPr lang="en-US" err="1"/>
              <a:t>dar</a:t>
            </a:r>
            <a:r>
              <a:rPr lang="en-US"/>
              <a:t> natura </a:t>
            </a:r>
            <a:r>
              <a:rPr lang="en-US" err="1"/>
              <a:t>sa</a:t>
            </a:r>
            <a:r>
              <a:rPr lang="en-US"/>
              <a:t> </a:t>
            </a:r>
            <a:r>
              <a:rPr lang="en-US" err="1"/>
              <a:t>incipită</a:t>
            </a:r>
            <a:r>
              <a:rPr lang="en-US"/>
              <a:t> din </a:t>
            </a:r>
            <a:r>
              <a:rPr lang="en-US" err="1"/>
              <a:t>acest</a:t>
            </a:r>
            <a:r>
              <a:rPr lang="en-US"/>
              <a:t> context </a:t>
            </a:r>
            <a:r>
              <a:rPr lang="en-US" err="1"/>
              <a:t>prezintă</a:t>
            </a:r>
            <a:r>
              <a:rPr lang="en-US"/>
              <a:t> </a:t>
            </a:r>
            <a:r>
              <a:rPr lang="en-US" err="1"/>
              <a:t>mai</a:t>
            </a:r>
            <a:r>
              <a:rPr lang="en-US"/>
              <a:t> </a:t>
            </a:r>
            <a:r>
              <a:rPr lang="en-US" err="1"/>
              <a:t>mult</a:t>
            </a:r>
            <a:r>
              <a:rPr lang="en-US"/>
              <a:t> </a:t>
            </a:r>
            <a:r>
              <a:rPr lang="en-US" err="1"/>
              <a:t>aspecte</a:t>
            </a:r>
            <a:r>
              <a:rPr lang="en-US"/>
              <a:t> </a:t>
            </a:r>
            <a:r>
              <a:rPr lang="en-US" err="1"/>
              <a:t>spre</a:t>
            </a:r>
            <a:r>
              <a:rPr lang="en-US"/>
              <a:t> care </a:t>
            </a:r>
            <a:r>
              <a:rPr lang="en-US" err="1"/>
              <a:t>ar</a:t>
            </a:r>
            <a:r>
              <a:rPr lang="en-US"/>
              <a:t> </a:t>
            </a:r>
            <a:r>
              <a:rPr lang="en-US" err="1"/>
              <a:t>trebui</a:t>
            </a:r>
            <a:r>
              <a:rPr lang="en-US"/>
              <a:t> </a:t>
            </a:r>
            <a:r>
              <a:rPr lang="en-US" err="1"/>
              <a:t>îndreptată</a:t>
            </a:r>
            <a:r>
              <a:rPr lang="en-US"/>
              <a:t> </a:t>
            </a:r>
            <a:r>
              <a:rPr lang="en-US" err="1"/>
              <a:t>atenția</a:t>
            </a:r>
            <a:r>
              <a:rPr lang="en-US"/>
              <a:t>. </a:t>
            </a:r>
            <a:r>
              <a:rPr lang="en-US" err="1"/>
              <a:t>Astfel</a:t>
            </a:r>
            <a:r>
              <a:rPr lang="en-US"/>
              <a:t>, </a:t>
            </a:r>
            <a:r>
              <a:rPr lang="en-US" err="1"/>
              <a:t>direcțiile</a:t>
            </a:r>
            <a:r>
              <a:rPr lang="en-US"/>
              <a:t>, pe care le </a:t>
            </a:r>
            <a:r>
              <a:rPr lang="en-US" err="1"/>
              <a:t>propun</a:t>
            </a:r>
            <a:r>
              <a:rPr lang="en-US"/>
              <a:t> </a:t>
            </a:r>
            <a:r>
              <a:rPr lang="en-US" err="1"/>
              <a:t>prin</a:t>
            </a:r>
            <a:r>
              <a:rPr lang="en-US"/>
              <a:t> </a:t>
            </a:r>
            <a:r>
              <a:rPr lang="en-US" err="1"/>
              <a:t>prisma</a:t>
            </a:r>
            <a:r>
              <a:rPr lang="en-US"/>
              <a:t> </a:t>
            </a:r>
            <a:r>
              <a:rPr lang="en-US" err="1"/>
              <a:t>acestei</a:t>
            </a:r>
            <a:r>
              <a:rPr lang="en-US"/>
              <a:t> </a:t>
            </a:r>
            <a:r>
              <a:rPr lang="en-US" err="1"/>
              <a:t>disertații</a:t>
            </a:r>
            <a:r>
              <a:rPr lang="en-US"/>
              <a:t>, sunt </a:t>
            </a:r>
            <a:r>
              <a:rPr lang="en-US" err="1"/>
              <a:t>scalabilitatea</a:t>
            </a:r>
            <a:r>
              <a:rPr lang="en-US"/>
              <a:t>, </a:t>
            </a:r>
            <a:r>
              <a:rPr lang="en-US" err="1"/>
              <a:t>identitatea</a:t>
            </a:r>
            <a:r>
              <a:rPr lang="en-US"/>
              <a:t>, </a:t>
            </a:r>
            <a:r>
              <a:rPr lang="en-US" err="1"/>
              <a:t>eficiența</a:t>
            </a:r>
            <a:r>
              <a:rPr lang="en-US"/>
              <a:t> </a:t>
            </a:r>
            <a:r>
              <a:rPr lang="en-US" err="1"/>
              <a:t>energetică</a:t>
            </a:r>
            <a:r>
              <a:rPr lang="en-US"/>
              <a:t>, </a:t>
            </a:r>
            <a:r>
              <a:rPr lang="en-US" err="1"/>
              <a:t>intimitatea</a:t>
            </a:r>
            <a:r>
              <a:rPr lang="en-US"/>
              <a:t>, </a:t>
            </a:r>
            <a:r>
              <a:rPr lang="en-US" err="1"/>
              <a:t>acceptarea</a:t>
            </a:r>
            <a:r>
              <a:rPr lang="en-US"/>
              <a:t>, </a:t>
            </a:r>
            <a:r>
              <a:rPr lang="en-US" err="1"/>
              <a:t>împotrivirea</a:t>
            </a:r>
            <a:r>
              <a:rPr lang="en-US"/>
              <a:t> </a:t>
            </a:r>
            <a:r>
              <a:rPr lang="en-US" err="1"/>
              <a:t>și</a:t>
            </a:r>
            <a:r>
              <a:rPr lang="en-US"/>
              <a:t> </a:t>
            </a:r>
            <a:r>
              <a:rPr lang="en-US" err="1"/>
              <a:t>disponibilitatea</a:t>
            </a:r>
            <a:r>
              <a:rPr lang="en-US"/>
              <a:t>.</a:t>
            </a:r>
            <a:endParaRPr lang="ro-RO"/>
          </a:p>
        </p:txBody>
      </p:sp>
      <p:sp>
        <p:nvSpPr>
          <p:cNvPr id="4" name="Substituent număr diapozitiv 3"/>
          <p:cNvSpPr>
            <a:spLocks noGrp="1"/>
          </p:cNvSpPr>
          <p:nvPr>
            <p:ph type="sldNum" sz="quarter" idx="5"/>
          </p:nvPr>
        </p:nvSpPr>
        <p:spPr/>
        <p:txBody>
          <a:bodyPr/>
          <a:lstStyle/>
          <a:p>
            <a:fld id="{4B430046-1158-4D06-99B3-D32FCFDD68FA}" type="slidenum">
              <a:rPr lang="ro-RO"/>
              <a:t>35</a:t>
            </a:fld>
            <a:endParaRPr lang="ro-RO"/>
          </a:p>
        </p:txBody>
      </p:sp>
    </p:spTree>
    <p:extLst>
      <p:ext uri="{BB962C8B-B14F-4D97-AF65-F5344CB8AC3E}">
        <p14:creationId xmlns:p14="http://schemas.microsoft.com/office/powerpoint/2010/main" val="26888677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a:t>In a </a:t>
            </a:r>
            <a:r>
              <a:rPr lang="en-US" err="1"/>
              <a:t>conchide</a:t>
            </a:r>
            <a:r>
              <a:rPr lang="en-US"/>
              <a:t>, </a:t>
            </a:r>
            <a:r>
              <a:rPr lang="en-US" err="1"/>
              <a:t>această</a:t>
            </a:r>
            <a:r>
              <a:rPr lang="en-US"/>
              <a:t> </a:t>
            </a:r>
            <a:r>
              <a:rPr lang="en-US" err="1"/>
              <a:t>distertație</a:t>
            </a:r>
            <a:r>
              <a:rPr lang="en-US"/>
              <a:t> </a:t>
            </a:r>
            <a:r>
              <a:rPr lang="en-US" err="1"/>
              <a:t>bazată</a:t>
            </a:r>
            <a:r>
              <a:rPr lang="en-US"/>
              <a:t> pe o </a:t>
            </a:r>
            <a:r>
              <a:rPr lang="en-US" err="1"/>
              <a:t>cercetare</a:t>
            </a:r>
            <a:r>
              <a:rPr lang="en-US"/>
              <a:t> </a:t>
            </a:r>
            <a:r>
              <a:rPr lang="en-US" err="1"/>
              <a:t>minuțioasa</a:t>
            </a:r>
            <a:r>
              <a:rPr lang="en-US"/>
              <a:t> a </a:t>
            </a:r>
            <a:r>
              <a:rPr lang="en-US" err="1"/>
              <a:t>sistemelor</a:t>
            </a:r>
            <a:r>
              <a:rPr lang="en-US"/>
              <a:t> de </a:t>
            </a:r>
            <a:r>
              <a:rPr lang="en-US" err="1"/>
              <a:t>vot</a:t>
            </a:r>
            <a:r>
              <a:rPr lang="en-US"/>
              <a:t> </a:t>
            </a:r>
            <a:r>
              <a:rPr lang="en-US" err="1"/>
              <a:t>bazate</a:t>
            </a:r>
            <a:r>
              <a:rPr lang="en-US"/>
              <a:t> pe blockchain </a:t>
            </a:r>
            <a:r>
              <a:rPr lang="en-US" err="1"/>
              <a:t>și</a:t>
            </a:r>
            <a:r>
              <a:rPr lang="en-US"/>
              <a:t> a </a:t>
            </a:r>
            <a:r>
              <a:rPr lang="en-US" err="1"/>
              <a:t>tehnologiilor</a:t>
            </a:r>
            <a:r>
              <a:rPr lang="en-US"/>
              <a:t> Ethereum, Flutter, Solidity, Web3dart </a:t>
            </a:r>
            <a:r>
              <a:rPr lang="en-US" err="1"/>
              <a:t>și</a:t>
            </a:r>
            <a:r>
              <a:rPr lang="en-US"/>
              <a:t> Firebase cu </a:t>
            </a:r>
            <a:r>
              <a:rPr lang="en-US" err="1"/>
              <a:t>aplicații</a:t>
            </a:r>
            <a:r>
              <a:rPr lang="en-US"/>
              <a:t> in </a:t>
            </a:r>
            <a:r>
              <a:rPr lang="en-US" err="1"/>
              <a:t>sistemele</a:t>
            </a:r>
            <a:r>
              <a:rPr lang="en-US"/>
              <a:t> de </a:t>
            </a:r>
            <a:r>
              <a:rPr lang="en-US" err="1"/>
              <a:t>vot</a:t>
            </a:r>
            <a:r>
              <a:rPr lang="en-US"/>
              <a:t> </a:t>
            </a:r>
            <a:r>
              <a:rPr lang="en-US" err="1"/>
              <a:t>decentralizate</a:t>
            </a:r>
            <a:r>
              <a:rPr lang="en-US"/>
              <a:t>, </a:t>
            </a:r>
            <a:r>
              <a:rPr lang="en-US" err="1"/>
              <a:t>reușește</a:t>
            </a:r>
            <a:r>
              <a:rPr lang="en-US"/>
              <a:t> </a:t>
            </a:r>
            <a:r>
              <a:rPr lang="en-US" err="1"/>
              <a:t>să</a:t>
            </a:r>
            <a:r>
              <a:rPr lang="en-US"/>
              <a:t> </a:t>
            </a:r>
            <a:r>
              <a:rPr lang="en-US" err="1"/>
              <a:t>prezinte</a:t>
            </a:r>
            <a:r>
              <a:rPr lang="en-US"/>
              <a:t> </a:t>
            </a:r>
            <a:r>
              <a:rPr lang="en-US" err="1"/>
              <a:t>stadiul</a:t>
            </a:r>
            <a:r>
              <a:rPr lang="en-US"/>
              <a:t> </a:t>
            </a:r>
            <a:r>
              <a:rPr lang="en-US" err="1"/>
              <a:t>curent</a:t>
            </a:r>
            <a:r>
              <a:rPr lang="en-US"/>
              <a:t> </a:t>
            </a:r>
            <a:r>
              <a:rPr lang="en-US" err="1"/>
              <a:t>în</a:t>
            </a:r>
            <a:r>
              <a:rPr lang="en-US"/>
              <a:t> care se </a:t>
            </a:r>
            <a:r>
              <a:rPr lang="en-US" err="1"/>
              <a:t>situează</a:t>
            </a:r>
            <a:r>
              <a:rPr lang="en-US"/>
              <a:t> </a:t>
            </a:r>
            <a:r>
              <a:rPr lang="en-US" err="1"/>
              <a:t>nivelul</a:t>
            </a:r>
            <a:r>
              <a:rPr lang="en-US"/>
              <a:t> </a:t>
            </a:r>
            <a:r>
              <a:rPr lang="en-US" err="1"/>
              <a:t>dezvoltării</a:t>
            </a:r>
            <a:r>
              <a:rPr lang="en-US"/>
              <a:t> </a:t>
            </a:r>
            <a:r>
              <a:rPr lang="en-US" err="1"/>
              <a:t>acestora</a:t>
            </a:r>
            <a:r>
              <a:rPr lang="en-US"/>
              <a:t>. Prin </a:t>
            </a:r>
            <a:r>
              <a:rPr lang="en-US" err="1"/>
              <a:t>intermediul</a:t>
            </a:r>
            <a:r>
              <a:rPr lang="en-US"/>
              <a:t> </a:t>
            </a:r>
            <a:r>
              <a:rPr lang="en-US" err="1"/>
              <a:t>cercetării</a:t>
            </a:r>
            <a:r>
              <a:rPr lang="en-US"/>
              <a:t> se </a:t>
            </a:r>
            <a:r>
              <a:rPr lang="en-US" err="1"/>
              <a:t>realizează</a:t>
            </a:r>
            <a:r>
              <a:rPr lang="en-US"/>
              <a:t> o </a:t>
            </a:r>
            <a:r>
              <a:rPr lang="en-US" err="1"/>
              <a:t>propunere</a:t>
            </a:r>
            <a:r>
              <a:rPr lang="en-US"/>
              <a:t> </a:t>
            </a:r>
            <a:r>
              <a:rPr lang="en-US" err="1"/>
              <a:t>realistă</a:t>
            </a:r>
            <a:r>
              <a:rPr lang="en-US"/>
              <a:t> de </a:t>
            </a:r>
            <a:r>
              <a:rPr lang="en-US" err="1"/>
              <a:t>aplicabilitate</a:t>
            </a:r>
            <a:r>
              <a:rPr lang="en-US"/>
              <a:t> a </a:t>
            </a:r>
            <a:r>
              <a:rPr lang="en-US" err="1"/>
              <a:t>votului</a:t>
            </a:r>
            <a:r>
              <a:rPr lang="en-US"/>
              <a:t> electronic, o </a:t>
            </a:r>
            <a:r>
              <a:rPr lang="en-US" err="1"/>
              <a:t>implementare</a:t>
            </a:r>
            <a:r>
              <a:rPr lang="en-US"/>
              <a:t> </a:t>
            </a:r>
            <a:r>
              <a:rPr lang="en-US" err="1"/>
              <a:t>aferentă</a:t>
            </a:r>
            <a:r>
              <a:rPr lang="en-US"/>
              <a:t> </a:t>
            </a:r>
            <a:r>
              <a:rPr lang="en-US" err="1"/>
              <a:t>si</a:t>
            </a:r>
            <a:r>
              <a:rPr lang="en-US"/>
              <a:t> o </a:t>
            </a:r>
            <a:r>
              <a:rPr lang="en-US" err="1"/>
              <a:t>evaluare</a:t>
            </a:r>
            <a:r>
              <a:rPr lang="en-US"/>
              <a:t> a </a:t>
            </a:r>
            <a:r>
              <a:rPr lang="en-US" err="1"/>
              <a:t>acesteia</a:t>
            </a:r>
            <a:r>
              <a:rPr lang="en-US"/>
              <a:t>. </a:t>
            </a:r>
            <a:endParaRPr lang="ro-RO"/>
          </a:p>
          <a:p>
            <a:r>
              <a:rPr lang="en-US" err="1"/>
              <a:t>Totodată</a:t>
            </a:r>
            <a:r>
              <a:rPr lang="en-US"/>
              <a:t>, </a:t>
            </a:r>
            <a:r>
              <a:rPr lang="en-US" err="1"/>
              <a:t>trebuie</a:t>
            </a:r>
            <a:r>
              <a:rPr lang="en-US"/>
              <a:t> </a:t>
            </a:r>
            <a:r>
              <a:rPr lang="en-US" err="1"/>
              <a:t>menționată</a:t>
            </a:r>
            <a:r>
              <a:rPr lang="en-US"/>
              <a:t> </a:t>
            </a:r>
            <a:r>
              <a:rPr lang="en-US" err="1"/>
              <a:t>imaturitatea</a:t>
            </a:r>
            <a:r>
              <a:rPr lang="en-US"/>
              <a:t> </a:t>
            </a:r>
            <a:r>
              <a:rPr lang="en-US" err="1"/>
              <a:t>sistemului</a:t>
            </a:r>
            <a:r>
              <a:rPr lang="en-US"/>
              <a:t>, factor </a:t>
            </a:r>
            <a:r>
              <a:rPr lang="en-US" err="1"/>
              <a:t>ce</a:t>
            </a:r>
            <a:r>
              <a:rPr lang="en-US"/>
              <a:t> se </a:t>
            </a:r>
            <a:r>
              <a:rPr lang="en-US" err="1"/>
              <a:t>remarcă</a:t>
            </a:r>
            <a:r>
              <a:rPr lang="en-US"/>
              <a:t> </a:t>
            </a:r>
            <a:r>
              <a:rPr lang="en-US" err="1"/>
              <a:t>prin</a:t>
            </a:r>
            <a:r>
              <a:rPr lang="en-US"/>
              <a:t> </a:t>
            </a:r>
            <a:r>
              <a:rPr lang="en-US" err="1"/>
              <a:t>lacunele</a:t>
            </a:r>
            <a:r>
              <a:rPr lang="en-US"/>
              <a:t> </a:t>
            </a:r>
            <a:r>
              <a:rPr lang="en-US" err="1"/>
              <a:t>aferente</a:t>
            </a:r>
            <a:r>
              <a:rPr lang="en-US"/>
              <a:t> </a:t>
            </a:r>
            <a:r>
              <a:rPr lang="en-US" err="1"/>
              <a:t>asupra</a:t>
            </a:r>
            <a:r>
              <a:rPr lang="en-US"/>
              <a:t> </a:t>
            </a:r>
            <a:r>
              <a:rPr lang="en-US" err="1"/>
              <a:t>scalabilității</a:t>
            </a:r>
            <a:r>
              <a:rPr lang="en-US"/>
              <a:t>, </a:t>
            </a:r>
            <a:r>
              <a:rPr lang="en-US" err="1"/>
              <a:t>identificării</a:t>
            </a:r>
            <a:r>
              <a:rPr lang="en-US"/>
              <a:t>, </a:t>
            </a:r>
            <a:r>
              <a:rPr lang="en-US" err="1"/>
              <a:t>încrederii</a:t>
            </a:r>
            <a:r>
              <a:rPr lang="en-US"/>
              <a:t> </a:t>
            </a:r>
            <a:r>
              <a:rPr lang="en-US" err="1"/>
              <a:t>și</a:t>
            </a:r>
            <a:r>
              <a:rPr lang="en-US"/>
              <a:t> </a:t>
            </a:r>
            <a:r>
              <a:rPr lang="en-US" err="1"/>
              <a:t>rezistenței</a:t>
            </a:r>
            <a:r>
              <a:rPr lang="en-US"/>
              <a:t>. </a:t>
            </a:r>
            <a:r>
              <a:rPr lang="en-US" err="1"/>
              <a:t>Aceste</a:t>
            </a:r>
            <a:r>
              <a:rPr lang="en-US"/>
              <a:t> </a:t>
            </a:r>
            <a:r>
              <a:rPr lang="en-US" err="1"/>
              <a:t>aspecte</a:t>
            </a:r>
            <a:r>
              <a:rPr lang="en-US"/>
              <a:t> </a:t>
            </a:r>
            <a:r>
              <a:rPr lang="en-US" err="1"/>
              <a:t>ar</a:t>
            </a:r>
            <a:r>
              <a:rPr lang="en-US"/>
              <a:t> </a:t>
            </a:r>
            <a:r>
              <a:rPr lang="en-US" err="1"/>
              <a:t>trebui</a:t>
            </a:r>
            <a:r>
              <a:rPr lang="en-US"/>
              <a:t> </a:t>
            </a:r>
            <a:r>
              <a:rPr lang="en-US" err="1"/>
              <a:t>abordate</a:t>
            </a:r>
            <a:r>
              <a:rPr lang="en-US"/>
              <a:t> </a:t>
            </a:r>
            <a:r>
              <a:rPr lang="en-US" err="1"/>
              <a:t>în</a:t>
            </a:r>
            <a:r>
              <a:rPr lang="en-US"/>
              <a:t> </a:t>
            </a:r>
            <a:r>
              <a:rPr lang="en-US" err="1"/>
              <a:t>profunzime</a:t>
            </a:r>
            <a:r>
              <a:rPr lang="en-US"/>
              <a:t> </a:t>
            </a:r>
            <a:r>
              <a:rPr lang="en-US" err="1"/>
              <a:t>prin</a:t>
            </a:r>
            <a:r>
              <a:rPr lang="en-US"/>
              <a:t> </a:t>
            </a:r>
            <a:r>
              <a:rPr lang="en-US" err="1"/>
              <a:t>prisma</a:t>
            </a:r>
            <a:r>
              <a:rPr lang="en-US"/>
              <a:t> </a:t>
            </a:r>
            <a:r>
              <a:rPr lang="en-US" err="1"/>
              <a:t>desfășurării</a:t>
            </a:r>
            <a:r>
              <a:rPr lang="en-US"/>
              <a:t> </a:t>
            </a:r>
            <a:r>
              <a:rPr lang="en-US" err="1"/>
              <a:t>unei</a:t>
            </a:r>
            <a:r>
              <a:rPr lang="en-US"/>
              <a:t> </a:t>
            </a:r>
            <a:r>
              <a:rPr lang="en-US" err="1"/>
              <a:t>astfel</a:t>
            </a:r>
            <a:r>
              <a:rPr lang="en-US"/>
              <a:t> de </a:t>
            </a:r>
            <a:r>
              <a:rPr lang="en-US" err="1"/>
              <a:t>proceduri</a:t>
            </a:r>
            <a:r>
              <a:rPr lang="en-US"/>
              <a:t> </a:t>
            </a:r>
            <a:r>
              <a:rPr lang="en-US" err="1"/>
              <a:t>electorale</a:t>
            </a:r>
            <a:r>
              <a:rPr lang="en-US"/>
              <a:t> </a:t>
            </a:r>
            <a:r>
              <a:rPr lang="en-US" err="1"/>
              <a:t>întrucât</a:t>
            </a:r>
            <a:r>
              <a:rPr lang="en-US"/>
              <a:t>, </a:t>
            </a:r>
            <a:r>
              <a:rPr lang="en-US" err="1"/>
              <a:t>punerea</a:t>
            </a:r>
            <a:r>
              <a:rPr lang="en-US"/>
              <a:t> </a:t>
            </a:r>
            <a:r>
              <a:rPr lang="en-US" err="1"/>
              <a:t>în</a:t>
            </a:r>
            <a:r>
              <a:rPr lang="en-US"/>
              <a:t> </a:t>
            </a:r>
            <a:r>
              <a:rPr lang="en-US" err="1"/>
              <a:t>aplicare</a:t>
            </a:r>
            <a:r>
              <a:rPr lang="en-US"/>
              <a:t>, </a:t>
            </a:r>
            <a:r>
              <a:rPr lang="en-US" err="1"/>
              <a:t>deschide</a:t>
            </a:r>
            <a:r>
              <a:rPr lang="en-US"/>
              <a:t> </a:t>
            </a:r>
            <a:r>
              <a:rPr lang="en-US" err="1"/>
              <a:t>oportunități</a:t>
            </a:r>
            <a:r>
              <a:rPr lang="en-US"/>
              <a:t> </a:t>
            </a:r>
            <a:r>
              <a:rPr lang="en-US" err="1"/>
              <a:t>noi</a:t>
            </a:r>
            <a:r>
              <a:rPr lang="en-US"/>
              <a:t> de </a:t>
            </a:r>
            <a:r>
              <a:rPr lang="en-US" err="1"/>
              <a:t>cercetare</a:t>
            </a:r>
            <a:r>
              <a:rPr lang="en-US"/>
              <a:t> </a:t>
            </a:r>
            <a:r>
              <a:rPr lang="en-US" err="1"/>
              <a:t>și</a:t>
            </a:r>
            <a:r>
              <a:rPr lang="en-US"/>
              <a:t> face </a:t>
            </a:r>
            <a:r>
              <a:rPr lang="en-US" err="1"/>
              <a:t>cunoscută</a:t>
            </a:r>
            <a:r>
              <a:rPr lang="en-US"/>
              <a:t> </a:t>
            </a:r>
            <a:r>
              <a:rPr lang="en-US" err="1"/>
              <a:t>această</a:t>
            </a:r>
            <a:r>
              <a:rPr lang="en-US"/>
              <a:t> </a:t>
            </a:r>
            <a:r>
              <a:rPr lang="en-US" err="1"/>
              <a:t>practică</a:t>
            </a:r>
            <a:r>
              <a:rPr lang="en-US"/>
              <a:t> </a:t>
            </a:r>
            <a:r>
              <a:rPr lang="en-US" err="1"/>
              <a:t>publicului</a:t>
            </a:r>
            <a:r>
              <a:rPr lang="en-US"/>
              <a:t> </a:t>
            </a:r>
            <a:r>
              <a:rPr lang="en-US" err="1"/>
              <a:t>larg</a:t>
            </a:r>
            <a:r>
              <a:rPr lang="en-US"/>
              <a:t>. </a:t>
            </a:r>
            <a:r>
              <a:rPr lang="en-US" err="1"/>
              <a:t>Necesitatea</a:t>
            </a:r>
            <a:r>
              <a:rPr lang="en-US"/>
              <a:t> </a:t>
            </a:r>
            <a:r>
              <a:rPr lang="en-US" err="1"/>
              <a:t>introducerii</a:t>
            </a:r>
            <a:r>
              <a:rPr lang="en-US"/>
              <a:t> </a:t>
            </a:r>
            <a:r>
              <a:rPr lang="en-US" err="1"/>
              <a:t>unui</a:t>
            </a:r>
            <a:r>
              <a:rPr lang="en-US"/>
              <a:t> </a:t>
            </a:r>
            <a:r>
              <a:rPr lang="en-US" err="1"/>
              <a:t>astfel</a:t>
            </a:r>
            <a:r>
              <a:rPr lang="en-US"/>
              <a:t> de </a:t>
            </a:r>
            <a:r>
              <a:rPr lang="en-US" err="1"/>
              <a:t>sistem</a:t>
            </a:r>
            <a:r>
              <a:rPr lang="en-US"/>
              <a:t> </a:t>
            </a:r>
            <a:r>
              <a:rPr lang="en-US" err="1"/>
              <a:t>este</a:t>
            </a:r>
            <a:r>
              <a:rPr lang="en-US"/>
              <a:t> </a:t>
            </a:r>
            <a:r>
              <a:rPr lang="en-US" err="1"/>
              <a:t>dată</a:t>
            </a:r>
            <a:r>
              <a:rPr lang="en-US"/>
              <a:t> de </a:t>
            </a:r>
            <a:r>
              <a:rPr lang="en-US" err="1"/>
              <a:t>prevenirea</a:t>
            </a:r>
            <a:r>
              <a:rPr lang="en-US"/>
              <a:t> </a:t>
            </a:r>
            <a:r>
              <a:rPr lang="en-US" err="1"/>
              <a:t>infracționalității</a:t>
            </a:r>
            <a:r>
              <a:rPr lang="en-US"/>
              <a:t> </a:t>
            </a:r>
            <a:r>
              <a:rPr lang="en-US" err="1"/>
              <a:t>și</a:t>
            </a:r>
            <a:r>
              <a:rPr lang="en-US"/>
              <a:t> </a:t>
            </a:r>
            <a:r>
              <a:rPr lang="en-US" err="1"/>
              <a:t>îmbunătățirea</a:t>
            </a:r>
            <a:r>
              <a:rPr lang="en-US"/>
              <a:t> </a:t>
            </a:r>
            <a:r>
              <a:rPr lang="en-US" err="1"/>
              <a:t>dignității</a:t>
            </a:r>
            <a:r>
              <a:rPr lang="en-US"/>
              <a:t> </a:t>
            </a:r>
            <a:r>
              <a:rPr lang="en-US" err="1"/>
              <a:t>alegerilor</a:t>
            </a:r>
            <a:r>
              <a:rPr lang="en-US"/>
              <a:t> </a:t>
            </a:r>
            <a:r>
              <a:rPr lang="en-US" err="1"/>
              <a:t>electorale</a:t>
            </a:r>
            <a:r>
              <a:rPr lang="en-US"/>
              <a:t>. </a:t>
            </a:r>
            <a:r>
              <a:rPr lang="en-US" err="1"/>
              <a:t>Accesibilitatea</a:t>
            </a:r>
            <a:r>
              <a:rPr lang="en-US"/>
              <a:t> </a:t>
            </a:r>
            <a:r>
              <a:rPr lang="en-US" err="1"/>
              <a:t>acestui</a:t>
            </a:r>
            <a:r>
              <a:rPr lang="en-US"/>
              <a:t> </a:t>
            </a:r>
            <a:r>
              <a:rPr lang="en-US" err="1"/>
              <a:t>sistem</a:t>
            </a:r>
            <a:r>
              <a:rPr lang="en-US"/>
              <a:t> de </a:t>
            </a:r>
            <a:r>
              <a:rPr lang="en-US" err="1"/>
              <a:t>către</a:t>
            </a:r>
            <a:r>
              <a:rPr lang="en-US"/>
              <a:t> </a:t>
            </a:r>
            <a:r>
              <a:rPr lang="en-US" err="1"/>
              <a:t>orice</a:t>
            </a:r>
            <a:r>
              <a:rPr lang="en-US"/>
              <a:t> </a:t>
            </a:r>
            <a:r>
              <a:rPr lang="en-US" err="1"/>
              <a:t>persoană</a:t>
            </a:r>
            <a:r>
              <a:rPr lang="en-US"/>
              <a:t> </a:t>
            </a:r>
            <a:r>
              <a:rPr lang="en-US" err="1"/>
              <a:t>reprezintă</a:t>
            </a:r>
            <a:r>
              <a:rPr lang="en-US"/>
              <a:t> un </a:t>
            </a:r>
            <a:r>
              <a:rPr lang="en-US" err="1"/>
              <a:t>avantaj</a:t>
            </a:r>
            <a:r>
              <a:rPr lang="en-US"/>
              <a:t>, </a:t>
            </a:r>
            <a:r>
              <a:rPr lang="en-US" err="1"/>
              <a:t>întrucât</a:t>
            </a:r>
            <a:r>
              <a:rPr lang="en-US"/>
              <a:t> </a:t>
            </a:r>
            <a:r>
              <a:rPr lang="en-US" err="1"/>
              <a:t>facilitatea</a:t>
            </a:r>
            <a:r>
              <a:rPr lang="en-US"/>
              <a:t> </a:t>
            </a:r>
            <a:r>
              <a:rPr lang="en-US" err="1"/>
              <a:t>obținută</a:t>
            </a:r>
            <a:r>
              <a:rPr lang="en-US"/>
              <a:t> </a:t>
            </a:r>
            <a:r>
              <a:rPr lang="en-US" err="1"/>
              <a:t>în</a:t>
            </a:r>
            <a:r>
              <a:rPr lang="en-US"/>
              <a:t> </a:t>
            </a:r>
            <a:r>
              <a:rPr lang="en-US" err="1"/>
              <a:t>urma</a:t>
            </a:r>
            <a:r>
              <a:rPr lang="en-US"/>
              <a:t> </a:t>
            </a:r>
            <a:r>
              <a:rPr lang="en-US" err="1"/>
              <a:t>punerii</a:t>
            </a:r>
            <a:r>
              <a:rPr lang="en-US"/>
              <a:t> </a:t>
            </a:r>
            <a:r>
              <a:rPr lang="en-US" err="1"/>
              <a:t>în</a:t>
            </a:r>
            <a:r>
              <a:rPr lang="en-US"/>
              <a:t> </a:t>
            </a:r>
            <a:r>
              <a:rPr lang="en-US" err="1"/>
              <a:t>funcționalitate</a:t>
            </a:r>
            <a:r>
              <a:rPr lang="en-US"/>
              <a:t> </a:t>
            </a:r>
            <a:r>
              <a:rPr lang="en-US" err="1"/>
              <a:t>deplină</a:t>
            </a:r>
            <a:r>
              <a:rPr lang="en-US"/>
              <a:t>, </a:t>
            </a:r>
            <a:r>
              <a:rPr lang="en-US" err="1"/>
              <a:t>maximizeaza</a:t>
            </a:r>
            <a:r>
              <a:rPr lang="en-US"/>
              <a:t> </a:t>
            </a:r>
            <a:r>
              <a:rPr lang="en-US" err="1"/>
              <a:t>corectitudinea</a:t>
            </a:r>
            <a:r>
              <a:rPr lang="en-US"/>
              <a:t> </a:t>
            </a:r>
            <a:r>
              <a:rPr lang="en-US" err="1"/>
              <a:t>și</a:t>
            </a:r>
            <a:r>
              <a:rPr lang="en-US"/>
              <a:t> </a:t>
            </a:r>
            <a:r>
              <a:rPr lang="en-US" err="1"/>
              <a:t>integritatea</a:t>
            </a:r>
            <a:r>
              <a:rPr lang="en-US"/>
              <a:t> </a:t>
            </a:r>
            <a:r>
              <a:rPr lang="en-US" err="1"/>
              <a:t>sistemului</a:t>
            </a:r>
            <a:r>
              <a:rPr lang="en-US"/>
              <a:t>. </a:t>
            </a:r>
            <a:endParaRPr lang="ro-RO"/>
          </a:p>
          <a:p>
            <a:r>
              <a:rPr lang="en-US" err="1"/>
              <a:t>Astfel</a:t>
            </a:r>
            <a:r>
              <a:rPr lang="en-US"/>
              <a:t> </a:t>
            </a:r>
            <a:r>
              <a:rPr lang="en-US" err="1"/>
              <a:t>încurajează</a:t>
            </a:r>
            <a:r>
              <a:rPr lang="en-US"/>
              <a:t> </a:t>
            </a:r>
            <a:r>
              <a:rPr lang="en-US" err="1"/>
              <a:t>colectivul</a:t>
            </a:r>
            <a:r>
              <a:rPr lang="en-US"/>
              <a:t> social </a:t>
            </a:r>
            <a:r>
              <a:rPr lang="en-US" err="1"/>
              <a:t>în</a:t>
            </a:r>
            <a:r>
              <a:rPr lang="en-US"/>
              <a:t> a-</a:t>
            </a:r>
            <a:r>
              <a:rPr lang="en-US" err="1"/>
              <a:t>și</a:t>
            </a:r>
            <a:r>
              <a:rPr lang="en-US"/>
              <a:t> </a:t>
            </a:r>
            <a:r>
              <a:rPr lang="en-US" err="1"/>
              <a:t>valorifica</a:t>
            </a:r>
            <a:r>
              <a:rPr lang="en-US"/>
              <a:t> </a:t>
            </a:r>
            <a:r>
              <a:rPr lang="en-US" err="1"/>
              <a:t>votul</a:t>
            </a:r>
            <a:r>
              <a:rPr lang="en-US"/>
              <a:t>, </a:t>
            </a:r>
            <a:r>
              <a:rPr lang="en-US" err="1"/>
              <a:t>creând</a:t>
            </a:r>
            <a:r>
              <a:rPr lang="en-US"/>
              <a:t> </a:t>
            </a:r>
            <a:r>
              <a:rPr lang="en-US" err="1"/>
              <a:t>în</a:t>
            </a:r>
            <a:r>
              <a:rPr lang="en-US"/>
              <a:t> </a:t>
            </a:r>
            <a:r>
              <a:rPr lang="en-US" err="1"/>
              <a:t>acest</a:t>
            </a:r>
            <a:r>
              <a:rPr lang="en-US"/>
              <a:t> </a:t>
            </a:r>
            <a:r>
              <a:rPr lang="en-US" err="1"/>
              <a:t>fel</a:t>
            </a:r>
            <a:r>
              <a:rPr lang="en-US"/>
              <a:t> o </a:t>
            </a:r>
            <a:r>
              <a:rPr lang="en-US" err="1"/>
              <a:t>siguranță</a:t>
            </a:r>
            <a:r>
              <a:rPr lang="en-US"/>
              <a:t> </a:t>
            </a:r>
            <a:r>
              <a:rPr lang="en-US" err="1"/>
              <a:t>națională</a:t>
            </a:r>
            <a:r>
              <a:rPr lang="en-US"/>
              <a:t> </a:t>
            </a:r>
            <a:r>
              <a:rPr lang="en-US" err="1"/>
              <a:t>atât</a:t>
            </a:r>
            <a:r>
              <a:rPr lang="en-US"/>
              <a:t> </a:t>
            </a:r>
            <a:r>
              <a:rPr lang="en-US" err="1"/>
              <a:t>pentru</a:t>
            </a:r>
            <a:r>
              <a:rPr lang="en-US"/>
              <a:t> </a:t>
            </a:r>
            <a:r>
              <a:rPr lang="en-US" err="1"/>
              <a:t>cetățenii</a:t>
            </a:r>
            <a:r>
              <a:rPr lang="en-US"/>
              <a:t>, </a:t>
            </a:r>
            <a:r>
              <a:rPr lang="en-US" err="1"/>
              <a:t>ce</a:t>
            </a:r>
            <a:r>
              <a:rPr lang="en-US"/>
              <a:t> </a:t>
            </a:r>
            <a:r>
              <a:rPr lang="en-US" err="1"/>
              <a:t>aleg</a:t>
            </a:r>
            <a:r>
              <a:rPr lang="en-US"/>
              <a:t> </a:t>
            </a:r>
            <a:r>
              <a:rPr lang="en-US" err="1"/>
              <a:t>să</a:t>
            </a:r>
            <a:r>
              <a:rPr lang="en-US"/>
              <a:t> </a:t>
            </a:r>
            <a:r>
              <a:rPr lang="en-US" err="1"/>
              <a:t>contribuie</a:t>
            </a:r>
            <a:r>
              <a:rPr lang="en-US"/>
              <a:t> la </a:t>
            </a:r>
            <a:r>
              <a:rPr lang="en-US" err="1"/>
              <a:t>securitatea</a:t>
            </a:r>
            <a:r>
              <a:rPr lang="en-US"/>
              <a:t> </a:t>
            </a:r>
            <a:r>
              <a:rPr lang="en-US" err="1"/>
              <a:t>sistemului</a:t>
            </a:r>
            <a:r>
              <a:rPr lang="en-US"/>
              <a:t> electoral </a:t>
            </a:r>
            <a:r>
              <a:rPr lang="en-US" err="1"/>
              <a:t>folosind</a:t>
            </a:r>
            <a:r>
              <a:rPr lang="en-US"/>
              <a:t> </a:t>
            </a:r>
            <a:r>
              <a:rPr lang="en-US" err="1"/>
              <a:t>acest</a:t>
            </a:r>
            <a:r>
              <a:rPr lang="en-US"/>
              <a:t> </a:t>
            </a:r>
            <a:r>
              <a:rPr lang="en-US" err="1"/>
              <a:t>sistem</a:t>
            </a:r>
            <a:r>
              <a:rPr lang="en-US"/>
              <a:t> </a:t>
            </a:r>
            <a:r>
              <a:rPr lang="en-US" err="1"/>
              <a:t>substanțial</a:t>
            </a:r>
            <a:r>
              <a:rPr lang="en-US"/>
              <a:t> </a:t>
            </a:r>
            <a:r>
              <a:rPr lang="en-US" err="1"/>
              <a:t>îmbunătățit</a:t>
            </a:r>
            <a:r>
              <a:rPr lang="en-US"/>
              <a:t>, </a:t>
            </a:r>
            <a:r>
              <a:rPr lang="en-US" err="1"/>
              <a:t>cât</a:t>
            </a:r>
            <a:r>
              <a:rPr lang="en-US"/>
              <a:t> </a:t>
            </a:r>
            <a:r>
              <a:rPr lang="en-US" err="1"/>
              <a:t>și</a:t>
            </a:r>
            <a:r>
              <a:rPr lang="en-US"/>
              <a:t> </a:t>
            </a:r>
            <a:r>
              <a:rPr lang="en-US" err="1"/>
              <a:t>pentru</a:t>
            </a:r>
            <a:r>
              <a:rPr lang="en-US"/>
              <a:t> </a:t>
            </a:r>
            <a:r>
              <a:rPr lang="en-US" err="1"/>
              <a:t>puterea</a:t>
            </a:r>
            <a:r>
              <a:rPr lang="en-US"/>
              <a:t> </a:t>
            </a:r>
            <a:r>
              <a:rPr lang="en-US" err="1"/>
              <a:t>statală</a:t>
            </a:r>
            <a:r>
              <a:rPr lang="en-US"/>
              <a:t>, </a:t>
            </a:r>
            <a:r>
              <a:rPr lang="en-US" err="1"/>
              <a:t>căreia</a:t>
            </a:r>
            <a:r>
              <a:rPr lang="en-US"/>
              <a:t> </a:t>
            </a:r>
            <a:r>
              <a:rPr lang="en-US" err="1"/>
              <a:t>i</a:t>
            </a:r>
            <a:r>
              <a:rPr lang="en-US"/>
              <a:t> se </a:t>
            </a:r>
            <a:r>
              <a:rPr lang="en-US" err="1"/>
              <a:t>minimizeaza</a:t>
            </a:r>
            <a:r>
              <a:rPr lang="en-US"/>
              <a:t> </a:t>
            </a:r>
            <a:r>
              <a:rPr lang="en-US" err="1"/>
              <a:t>semnificativ</a:t>
            </a:r>
            <a:r>
              <a:rPr lang="en-US"/>
              <a:t> </a:t>
            </a:r>
            <a:r>
              <a:rPr lang="en-US" err="1"/>
              <a:t>efortul</a:t>
            </a:r>
            <a:r>
              <a:rPr lang="en-US"/>
              <a:t> </a:t>
            </a:r>
            <a:r>
              <a:rPr lang="en-US" err="1"/>
              <a:t>ce</a:t>
            </a:r>
            <a:r>
              <a:rPr lang="en-US"/>
              <a:t> se </a:t>
            </a:r>
            <a:r>
              <a:rPr lang="en-US" err="1"/>
              <a:t>depune</a:t>
            </a:r>
            <a:r>
              <a:rPr lang="en-US"/>
              <a:t> </a:t>
            </a:r>
            <a:r>
              <a:rPr lang="en-US" err="1"/>
              <a:t>în</a:t>
            </a:r>
            <a:r>
              <a:rPr lang="en-US"/>
              <a:t> </a:t>
            </a:r>
            <a:r>
              <a:rPr lang="en-US" err="1"/>
              <a:t>sistemul</a:t>
            </a:r>
            <a:r>
              <a:rPr lang="en-US"/>
              <a:t> de </a:t>
            </a:r>
            <a:r>
              <a:rPr lang="en-US" err="1"/>
              <a:t>vot</a:t>
            </a:r>
            <a:r>
              <a:rPr lang="en-US"/>
              <a:t> </a:t>
            </a:r>
            <a:r>
              <a:rPr lang="en-US" err="1"/>
              <a:t>tradițional</a:t>
            </a:r>
            <a:r>
              <a:rPr lang="en-US"/>
              <a:t>. </a:t>
            </a:r>
            <a:r>
              <a:rPr lang="en-US" err="1"/>
              <a:t>Folosind</a:t>
            </a:r>
            <a:r>
              <a:rPr lang="en-US"/>
              <a:t> </a:t>
            </a:r>
            <a:r>
              <a:rPr lang="en-US" err="1"/>
              <a:t>această</a:t>
            </a:r>
            <a:r>
              <a:rPr lang="en-US"/>
              <a:t> </a:t>
            </a:r>
            <a:r>
              <a:rPr lang="en-US" err="1"/>
              <a:t>modalitate</a:t>
            </a:r>
            <a:r>
              <a:rPr lang="en-US"/>
              <a:t>, </a:t>
            </a:r>
            <a:r>
              <a:rPr lang="en-US" err="1"/>
              <a:t>potențialul</a:t>
            </a:r>
            <a:r>
              <a:rPr lang="en-US"/>
              <a:t> </a:t>
            </a:r>
            <a:r>
              <a:rPr lang="en-US" err="1"/>
              <a:t>în</a:t>
            </a:r>
            <a:r>
              <a:rPr lang="en-US"/>
              <a:t> a </a:t>
            </a:r>
            <a:r>
              <a:rPr lang="en-US" err="1"/>
              <a:t>ridica</a:t>
            </a:r>
            <a:r>
              <a:rPr lang="en-US"/>
              <a:t> </a:t>
            </a:r>
            <a:r>
              <a:rPr lang="en-US" err="1"/>
              <a:t>credibilitatea</a:t>
            </a:r>
            <a:r>
              <a:rPr lang="en-US"/>
              <a:t> </a:t>
            </a:r>
            <a:r>
              <a:rPr lang="en-US" err="1"/>
              <a:t>cadrului</a:t>
            </a:r>
            <a:r>
              <a:rPr lang="en-US"/>
              <a:t> electoral </a:t>
            </a:r>
            <a:r>
              <a:rPr lang="en-US" err="1"/>
              <a:t>este</a:t>
            </a:r>
            <a:r>
              <a:rPr lang="en-US"/>
              <a:t> </a:t>
            </a:r>
            <a:r>
              <a:rPr lang="en-US" err="1"/>
              <a:t>crescută</a:t>
            </a:r>
            <a:r>
              <a:rPr lang="en-US"/>
              <a:t>, </a:t>
            </a:r>
            <a:r>
              <a:rPr lang="en-US" err="1"/>
              <a:t>datorită</a:t>
            </a:r>
            <a:r>
              <a:rPr lang="en-US"/>
              <a:t> </a:t>
            </a:r>
            <a:r>
              <a:rPr lang="en-US" err="1"/>
              <a:t>tehnologiei</a:t>
            </a:r>
            <a:r>
              <a:rPr lang="en-US"/>
              <a:t> blockchain, care </a:t>
            </a:r>
            <a:r>
              <a:rPr lang="en-US" err="1"/>
              <a:t>îndeparteaza</a:t>
            </a:r>
            <a:r>
              <a:rPr lang="en-US"/>
              <a:t> </a:t>
            </a:r>
            <a:r>
              <a:rPr lang="en-US" err="1"/>
              <a:t>urmele</a:t>
            </a:r>
            <a:r>
              <a:rPr lang="en-US"/>
              <a:t> de </a:t>
            </a:r>
            <a:r>
              <a:rPr lang="en-US" err="1"/>
              <a:t>suspiciuni</a:t>
            </a:r>
            <a:r>
              <a:rPr lang="en-US"/>
              <a:t>, pe care </a:t>
            </a:r>
            <a:r>
              <a:rPr lang="en-US" err="1"/>
              <a:t>individul</a:t>
            </a:r>
            <a:r>
              <a:rPr lang="en-US"/>
              <a:t> </a:t>
            </a:r>
            <a:r>
              <a:rPr lang="en-US" err="1"/>
              <a:t>îndoctrinat</a:t>
            </a:r>
            <a:r>
              <a:rPr lang="en-US"/>
              <a:t> le are </a:t>
            </a:r>
            <a:r>
              <a:rPr lang="en-US" err="1"/>
              <a:t>în</a:t>
            </a:r>
            <a:r>
              <a:rPr lang="en-US"/>
              <a:t> </a:t>
            </a:r>
            <a:r>
              <a:rPr lang="en-US" err="1"/>
              <a:t>urma</a:t>
            </a:r>
            <a:r>
              <a:rPr lang="en-US"/>
              <a:t> </a:t>
            </a:r>
            <a:r>
              <a:rPr lang="en-US" err="1"/>
              <a:t>vechilor</a:t>
            </a:r>
            <a:r>
              <a:rPr lang="en-US"/>
              <a:t> </a:t>
            </a:r>
            <a:r>
              <a:rPr lang="en-US" err="1"/>
              <a:t>practici</a:t>
            </a:r>
            <a:r>
              <a:rPr lang="en-US"/>
              <a:t> </a:t>
            </a:r>
            <a:r>
              <a:rPr lang="en-US" err="1"/>
              <a:t>vicioase</a:t>
            </a:r>
            <a:r>
              <a:rPr lang="en-US"/>
              <a:t>, </a:t>
            </a:r>
            <a:r>
              <a:rPr lang="en-US" err="1"/>
              <a:t>prin</a:t>
            </a:r>
            <a:r>
              <a:rPr lang="en-US"/>
              <a:t> </a:t>
            </a:r>
            <a:r>
              <a:rPr lang="en-US" err="1"/>
              <a:t>claritatea</a:t>
            </a:r>
            <a:r>
              <a:rPr lang="en-US"/>
              <a:t> din </a:t>
            </a:r>
            <a:r>
              <a:rPr lang="en-US" err="1"/>
              <a:t>jurul</a:t>
            </a:r>
            <a:r>
              <a:rPr lang="en-US"/>
              <a:t> </a:t>
            </a:r>
            <a:r>
              <a:rPr lang="en-US" err="1"/>
              <a:t>sistemului</a:t>
            </a:r>
            <a:r>
              <a:rPr lang="en-US"/>
              <a:t> </a:t>
            </a:r>
            <a:r>
              <a:rPr lang="en-US" err="1"/>
              <a:t>și</a:t>
            </a:r>
            <a:r>
              <a:rPr lang="en-US"/>
              <a:t> </a:t>
            </a:r>
            <a:r>
              <a:rPr lang="en-US" err="1"/>
              <a:t>protecția</a:t>
            </a:r>
            <a:r>
              <a:rPr lang="en-US"/>
              <a:t> </a:t>
            </a:r>
            <a:r>
              <a:rPr lang="en-US" err="1"/>
              <a:t>împotriva</a:t>
            </a:r>
            <a:r>
              <a:rPr lang="en-US"/>
              <a:t> </a:t>
            </a:r>
            <a:r>
              <a:rPr lang="en-US" err="1"/>
              <a:t>fraudei</a:t>
            </a:r>
            <a:r>
              <a:rPr lang="en-US"/>
              <a:t>, </a:t>
            </a:r>
            <a:r>
              <a:rPr lang="en-US" err="1"/>
              <a:t>dar</a:t>
            </a:r>
            <a:r>
              <a:rPr lang="en-US"/>
              <a:t> </a:t>
            </a:r>
            <a:r>
              <a:rPr lang="en-US" err="1"/>
              <a:t>și</a:t>
            </a:r>
            <a:r>
              <a:rPr lang="en-US"/>
              <a:t> </a:t>
            </a:r>
            <a:r>
              <a:rPr lang="en-US" err="1"/>
              <a:t>protecția</a:t>
            </a:r>
            <a:r>
              <a:rPr lang="en-US"/>
              <a:t> </a:t>
            </a:r>
            <a:r>
              <a:rPr lang="en-US" err="1"/>
              <a:t>celui</a:t>
            </a:r>
            <a:r>
              <a:rPr lang="en-US"/>
              <a:t> care </a:t>
            </a:r>
            <a:r>
              <a:rPr lang="en-US" err="1"/>
              <a:t>iși</a:t>
            </a:r>
            <a:r>
              <a:rPr lang="en-US"/>
              <a:t> </a:t>
            </a:r>
            <a:r>
              <a:rPr lang="en-US" err="1"/>
              <a:t>încredintează</a:t>
            </a:r>
            <a:r>
              <a:rPr lang="en-US"/>
              <a:t> </a:t>
            </a:r>
            <a:r>
              <a:rPr lang="en-US" err="1"/>
              <a:t>identitatea</a:t>
            </a:r>
            <a:r>
              <a:rPr lang="en-US"/>
              <a:t>. De </a:t>
            </a:r>
            <a:r>
              <a:rPr lang="en-US" err="1"/>
              <a:t>aici</a:t>
            </a:r>
            <a:r>
              <a:rPr lang="en-US"/>
              <a:t> se deduce o </a:t>
            </a:r>
            <a:r>
              <a:rPr lang="en-US" err="1"/>
              <a:t>altă</a:t>
            </a:r>
            <a:r>
              <a:rPr lang="en-US"/>
              <a:t> </a:t>
            </a:r>
            <a:r>
              <a:rPr lang="en-US" err="1"/>
              <a:t>trasatură</a:t>
            </a:r>
            <a:r>
              <a:rPr lang="en-US"/>
              <a:t> </a:t>
            </a:r>
            <a:r>
              <a:rPr lang="en-US" err="1"/>
              <a:t>benefică</a:t>
            </a:r>
            <a:r>
              <a:rPr lang="en-US"/>
              <a:t> a </a:t>
            </a:r>
            <a:r>
              <a:rPr lang="en-US" err="1"/>
              <a:t>noului</a:t>
            </a:r>
            <a:r>
              <a:rPr lang="en-US"/>
              <a:t> </a:t>
            </a:r>
            <a:r>
              <a:rPr lang="en-US" err="1"/>
              <a:t>sistem</a:t>
            </a:r>
            <a:r>
              <a:rPr lang="en-US"/>
              <a:t>, </a:t>
            </a:r>
            <a:r>
              <a:rPr lang="en-US" err="1"/>
              <a:t>intimitatea</a:t>
            </a:r>
            <a:r>
              <a:rPr lang="en-US"/>
              <a:t> </a:t>
            </a:r>
            <a:r>
              <a:rPr lang="en-US" err="1"/>
              <a:t>și</a:t>
            </a:r>
            <a:r>
              <a:rPr lang="en-US"/>
              <a:t> </a:t>
            </a:r>
            <a:r>
              <a:rPr lang="en-US" err="1"/>
              <a:t>respectarea</a:t>
            </a:r>
            <a:r>
              <a:rPr lang="en-US"/>
              <a:t> </a:t>
            </a:r>
            <a:r>
              <a:rPr lang="en-US" err="1"/>
              <a:t>dreptului</a:t>
            </a:r>
            <a:r>
              <a:rPr lang="en-US"/>
              <a:t> fundamental al </a:t>
            </a:r>
            <a:r>
              <a:rPr lang="en-US" err="1"/>
              <a:t>oricărui</a:t>
            </a:r>
            <a:r>
              <a:rPr lang="en-US"/>
              <a:t> </a:t>
            </a:r>
            <a:r>
              <a:rPr lang="en-US" err="1"/>
              <a:t>individ</a:t>
            </a:r>
            <a:r>
              <a:rPr lang="en-US"/>
              <a:t>. </a:t>
            </a:r>
            <a:r>
              <a:rPr lang="en-US" err="1"/>
              <a:t>Magnitudinea</a:t>
            </a:r>
            <a:r>
              <a:rPr lang="en-US"/>
              <a:t> </a:t>
            </a:r>
            <a:r>
              <a:rPr lang="en-US" err="1"/>
              <a:t>acestei</a:t>
            </a:r>
            <a:r>
              <a:rPr lang="en-US"/>
              <a:t> </a:t>
            </a:r>
            <a:r>
              <a:rPr lang="en-US" err="1"/>
              <a:t>probleme</a:t>
            </a:r>
            <a:r>
              <a:rPr lang="en-US"/>
              <a:t>, a </a:t>
            </a:r>
            <a:r>
              <a:rPr lang="en-US" err="1"/>
              <a:t>siguranței</a:t>
            </a:r>
            <a:r>
              <a:rPr lang="en-US"/>
              <a:t>, </a:t>
            </a:r>
            <a:r>
              <a:rPr lang="en-US" err="1"/>
              <a:t>indiferent</a:t>
            </a:r>
            <a:r>
              <a:rPr lang="en-US"/>
              <a:t> </a:t>
            </a:r>
            <a:r>
              <a:rPr lang="en-US" err="1"/>
              <a:t>că</a:t>
            </a:r>
            <a:r>
              <a:rPr lang="en-US"/>
              <a:t> </a:t>
            </a:r>
            <a:r>
              <a:rPr lang="en-US" err="1"/>
              <a:t>este</a:t>
            </a:r>
            <a:r>
              <a:rPr lang="en-US"/>
              <a:t> </a:t>
            </a:r>
            <a:r>
              <a:rPr lang="en-US" err="1"/>
              <a:t>vorba</a:t>
            </a:r>
            <a:r>
              <a:rPr lang="en-US"/>
              <a:t> de </a:t>
            </a:r>
            <a:r>
              <a:rPr lang="en-US" err="1"/>
              <a:t>sistem</a:t>
            </a:r>
            <a:r>
              <a:rPr lang="en-US"/>
              <a:t> </a:t>
            </a:r>
            <a:r>
              <a:rPr lang="en-US" err="1"/>
              <a:t>sau</a:t>
            </a:r>
            <a:r>
              <a:rPr lang="en-US"/>
              <a:t> de </a:t>
            </a:r>
            <a:r>
              <a:rPr lang="en-US" err="1"/>
              <a:t>sinele</a:t>
            </a:r>
            <a:r>
              <a:rPr lang="en-US"/>
              <a:t> </a:t>
            </a:r>
            <a:r>
              <a:rPr lang="en-US" err="1"/>
              <a:t>propriu</a:t>
            </a:r>
            <a:r>
              <a:rPr lang="en-US"/>
              <a:t>, </a:t>
            </a:r>
            <a:r>
              <a:rPr lang="en-US" err="1"/>
              <a:t>poate</a:t>
            </a:r>
            <a:r>
              <a:rPr lang="en-US"/>
              <a:t> fi cu </a:t>
            </a:r>
            <a:r>
              <a:rPr lang="en-US" err="1"/>
              <a:t>ușurință</a:t>
            </a:r>
            <a:r>
              <a:rPr lang="en-US"/>
              <a:t> </a:t>
            </a:r>
            <a:r>
              <a:rPr lang="en-US" err="1"/>
              <a:t>neutralizată</a:t>
            </a:r>
            <a:r>
              <a:rPr lang="en-US"/>
              <a:t> </a:t>
            </a:r>
            <a:r>
              <a:rPr lang="en-US" err="1"/>
              <a:t>prin</a:t>
            </a:r>
            <a:r>
              <a:rPr lang="en-US"/>
              <a:t> </a:t>
            </a:r>
            <a:r>
              <a:rPr lang="en-US" err="1"/>
              <a:t>intermediul</a:t>
            </a:r>
            <a:r>
              <a:rPr lang="en-US"/>
              <a:t> </a:t>
            </a:r>
            <a:r>
              <a:rPr lang="en-US" err="1"/>
              <a:t>acestei</a:t>
            </a:r>
            <a:r>
              <a:rPr lang="en-US"/>
              <a:t> </a:t>
            </a:r>
            <a:r>
              <a:rPr lang="en-US" err="1"/>
              <a:t>noi</a:t>
            </a:r>
            <a:r>
              <a:rPr lang="en-US"/>
              <a:t> </a:t>
            </a:r>
            <a:r>
              <a:rPr lang="en-US" err="1"/>
              <a:t>tehnologii</a:t>
            </a:r>
            <a:r>
              <a:rPr lang="en-US"/>
              <a:t> care </a:t>
            </a:r>
            <a:r>
              <a:rPr lang="en-US" err="1"/>
              <a:t>promite</a:t>
            </a:r>
            <a:r>
              <a:rPr lang="en-US"/>
              <a:t> a fi </a:t>
            </a:r>
            <a:r>
              <a:rPr lang="en-US" err="1"/>
              <a:t>securizată</a:t>
            </a:r>
            <a:r>
              <a:rPr lang="en-US"/>
              <a:t>.</a:t>
            </a:r>
            <a:endParaRPr lang="ro-RO">
              <a:cs typeface="Calibri"/>
            </a:endParaRPr>
          </a:p>
          <a:p>
            <a:r>
              <a:rPr lang="en-US" err="1"/>
              <a:t>Promptitudinea</a:t>
            </a:r>
            <a:r>
              <a:rPr lang="en-US"/>
              <a:t>, pe care o </a:t>
            </a:r>
            <a:r>
              <a:rPr lang="en-US" err="1"/>
              <a:t>promite</a:t>
            </a:r>
            <a:r>
              <a:rPr lang="en-US"/>
              <a:t> </a:t>
            </a:r>
            <a:r>
              <a:rPr lang="en-US" err="1"/>
              <a:t>sistemul</a:t>
            </a:r>
            <a:r>
              <a:rPr lang="en-US"/>
              <a:t> de </a:t>
            </a:r>
            <a:r>
              <a:rPr lang="en-US" err="1"/>
              <a:t>vot</a:t>
            </a:r>
            <a:r>
              <a:rPr lang="en-US"/>
              <a:t> </a:t>
            </a:r>
            <a:r>
              <a:rPr lang="en-US" err="1"/>
              <a:t>decentralizat</a:t>
            </a:r>
            <a:r>
              <a:rPr lang="en-US"/>
              <a:t> </a:t>
            </a:r>
            <a:r>
              <a:rPr lang="en-US" err="1"/>
              <a:t>este</a:t>
            </a:r>
            <a:r>
              <a:rPr lang="en-US"/>
              <a:t> </a:t>
            </a:r>
            <a:r>
              <a:rPr lang="en-US" err="1"/>
              <a:t>intangibilă</a:t>
            </a:r>
            <a:r>
              <a:rPr lang="en-US"/>
              <a:t>, </a:t>
            </a:r>
            <a:r>
              <a:rPr lang="en-US" err="1"/>
              <a:t>deoarece</a:t>
            </a:r>
            <a:r>
              <a:rPr lang="en-US"/>
              <a:t> </a:t>
            </a:r>
            <a:r>
              <a:rPr lang="en-US" err="1"/>
              <a:t>cercetările</a:t>
            </a:r>
            <a:r>
              <a:rPr lang="en-US"/>
              <a:t> </a:t>
            </a:r>
            <a:r>
              <a:rPr lang="en-US" err="1"/>
              <a:t>demonstreaza</a:t>
            </a:r>
            <a:r>
              <a:rPr lang="en-US"/>
              <a:t> </a:t>
            </a:r>
            <a:r>
              <a:rPr lang="en-US" err="1"/>
              <a:t>acuratețea</a:t>
            </a:r>
            <a:r>
              <a:rPr lang="en-US"/>
              <a:t>, </a:t>
            </a:r>
            <a:r>
              <a:rPr lang="en-US" err="1"/>
              <a:t>transparența</a:t>
            </a:r>
            <a:r>
              <a:rPr lang="en-US"/>
              <a:t>, </a:t>
            </a:r>
            <a:r>
              <a:rPr lang="en-US" err="1"/>
              <a:t>securitatea</a:t>
            </a:r>
            <a:r>
              <a:rPr lang="en-US"/>
              <a:t>, </a:t>
            </a:r>
            <a:r>
              <a:rPr lang="en-US" err="1"/>
              <a:t>imuabilitatea</a:t>
            </a:r>
            <a:r>
              <a:rPr lang="en-US"/>
              <a:t> </a:t>
            </a:r>
            <a:r>
              <a:rPr lang="en-US" err="1"/>
              <a:t>și</a:t>
            </a:r>
            <a:r>
              <a:rPr lang="en-US"/>
              <a:t> </a:t>
            </a:r>
            <a:r>
              <a:rPr lang="en-US" err="1"/>
              <a:t>eficiența</a:t>
            </a:r>
            <a:r>
              <a:rPr lang="en-US"/>
              <a:t> </a:t>
            </a:r>
            <a:r>
              <a:rPr lang="en-US" err="1"/>
              <a:t>acestei</a:t>
            </a:r>
            <a:r>
              <a:rPr lang="en-US"/>
              <a:t> </a:t>
            </a:r>
            <a:r>
              <a:rPr lang="en-US" err="1"/>
              <a:t>practici</a:t>
            </a:r>
            <a:r>
              <a:rPr lang="en-US"/>
              <a:t> a </a:t>
            </a:r>
            <a:r>
              <a:rPr lang="en-US" err="1"/>
              <a:t>viitorului</a:t>
            </a:r>
            <a:r>
              <a:rPr lang="en-US"/>
              <a:t>. </a:t>
            </a:r>
            <a:r>
              <a:rPr lang="en-US" err="1"/>
              <a:t>Excedentele</a:t>
            </a:r>
            <a:r>
              <a:rPr lang="en-US"/>
              <a:t> </a:t>
            </a:r>
            <a:r>
              <a:rPr lang="en-US" err="1"/>
              <a:t>aduse</a:t>
            </a:r>
            <a:r>
              <a:rPr lang="en-US"/>
              <a:t> in </a:t>
            </a:r>
            <a:r>
              <a:rPr lang="en-US" err="1"/>
              <a:t>urma</a:t>
            </a:r>
            <a:r>
              <a:rPr lang="en-US"/>
              <a:t> </a:t>
            </a:r>
            <a:r>
              <a:rPr lang="en-US" err="1"/>
              <a:t>unei</a:t>
            </a:r>
            <a:r>
              <a:rPr lang="en-US"/>
              <a:t> simple </a:t>
            </a:r>
            <a:r>
              <a:rPr lang="en-US" err="1"/>
              <a:t>comparații</a:t>
            </a:r>
            <a:r>
              <a:rPr lang="en-US"/>
              <a:t> </a:t>
            </a:r>
            <a:r>
              <a:rPr lang="en-US" err="1"/>
              <a:t>dintre</a:t>
            </a:r>
            <a:r>
              <a:rPr lang="en-US"/>
              <a:t> </a:t>
            </a:r>
            <a:r>
              <a:rPr lang="en-US" err="1"/>
              <a:t>cele</a:t>
            </a:r>
            <a:r>
              <a:rPr lang="en-US"/>
              <a:t> </a:t>
            </a:r>
            <a:r>
              <a:rPr lang="en-US" err="1"/>
              <a:t>doua</a:t>
            </a:r>
            <a:r>
              <a:rPr lang="en-US"/>
              <a:t> </a:t>
            </a:r>
            <a:r>
              <a:rPr lang="en-US" err="1"/>
              <a:t>sisteme</a:t>
            </a:r>
            <a:r>
              <a:rPr lang="en-US"/>
              <a:t>, </a:t>
            </a:r>
            <a:r>
              <a:rPr lang="en-US" err="1"/>
              <a:t>cel</a:t>
            </a:r>
            <a:r>
              <a:rPr lang="en-US"/>
              <a:t> </a:t>
            </a:r>
            <a:r>
              <a:rPr lang="en-US" err="1"/>
              <a:t>tradițional</a:t>
            </a:r>
            <a:r>
              <a:rPr lang="en-US"/>
              <a:t> </a:t>
            </a:r>
            <a:r>
              <a:rPr lang="en-US" err="1"/>
              <a:t>și</a:t>
            </a:r>
            <a:r>
              <a:rPr lang="en-US"/>
              <a:t> </a:t>
            </a:r>
            <a:r>
              <a:rPr lang="en-US" err="1"/>
              <a:t>cel</a:t>
            </a:r>
            <a:r>
              <a:rPr lang="en-US"/>
              <a:t> </a:t>
            </a:r>
            <a:r>
              <a:rPr lang="en-US" err="1"/>
              <a:t>prin</a:t>
            </a:r>
            <a:r>
              <a:rPr lang="en-US"/>
              <a:t> </a:t>
            </a:r>
            <a:r>
              <a:rPr lang="en-US" err="1"/>
              <a:t>folosința</a:t>
            </a:r>
            <a:r>
              <a:rPr lang="en-US"/>
              <a:t> </a:t>
            </a:r>
            <a:r>
              <a:rPr lang="en-US" err="1"/>
              <a:t>capacității</a:t>
            </a:r>
            <a:r>
              <a:rPr lang="en-US"/>
              <a:t> </a:t>
            </a:r>
            <a:r>
              <a:rPr lang="en-US" err="1"/>
              <a:t>tehnologiei</a:t>
            </a:r>
            <a:r>
              <a:rPr lang="en-US"/>
              <a:t> </a:t>
            </a:r>
            <a:r>
              <a:rPr lang="en-US" err="1"/>
              <a:t>într</a:t>
            </a:r>
            <a:r>
              <a:rPr lang="en-US"/>
              <a:t>-o </a:t>
            </a:r>
            <a:r>
              <a:rPr lang="en-US" err="1"/>
              <a:t>manieră</a:t>
            </a:r>
            <a:r>
              <a:rPr lang="en-US"/>
              <a:t> a </a:t>
            </a:r>
            <a:r>
              <a:rPr lang="en-US" err="1"/>
              <a:t>dezvoltării</a:t>
            </a:r>
            <a:r>
              <a:rPr lang="en-US"/>
              <a:t> </a:t>
            </a:r>
            <a:r>
              <a:rPr lang="en-US" err="1"/>
              <a:t>și</a:t>
            </a:r>
            <a:r>
              <a:rPr lang="en-US"/>
              <a:t> </a:t>
            </a:r>
            <a:r>
              <a:rPr lang="en-US" err="1"/>
              <a:t>evoluției</a:t>
            </a:r>
            <a:r>
              <a:rPr lang="en-US"/>
              <a:t> sunt </a:t>
            </a:r>
            <a:r>
              <a:rPr lang="en-US" err="1"/>
              <a:t>considerabil</a:t>
            </a:r>
            <a:r>
              <a:rPr lang="en-US"/>
              <a:t> </a:t>
            </a:r>
            <a:r>
              <a:rPr lang="en-US" err="1"/>
              <a:t>văzute</a:t>
            </a:r>
            <a:r>
              <a:rPr lang="en-US"/>
              <a:t> </a:t>
            </a:r>
            <a:r>
              <a:rPr lang="en-US" err="1"/>
              <a:t>în</a:t>
            </a:r>
            <a:r>
              <a:rPr lang="en-US"/>
              <a:t> </a:t>
            </a:r>
            <a:r>
              <a:rPr lang="en-US" err="1"/>
              <a:t>baza</a:t>
            </a:r>
            <a:r>
              <a:rPr lang="en-US"/>
              <a:t> </a:t>
            </a:r>
            <a:r>
              <a:rPr lang="en-US" err="1"/>
              <a:t>cercetării</a:t>
            </a:r>
            <a:r>
              <a:rPr lang="en-US"/>
              <a:t> </a:t>
            </a:r>
            <a:r>
              <a:rPr lang="en-US" err="1"/>
              <a:t>beneficiilor</a:t>
            </a:r>
            <a:r>
              <a:rPr lang="en-US"/>
              <a:t>, pe care le </a:t>
            </a:r>
            <a:r>
              <a:rPr lang="en-US" err="1"/>
              <a:t>aduce</a:t>
            </a:r>
            <a:r>
              <a:rPr lang="en-US"/>
              <a:t> </a:t>
            </a:r>
            <a:r>
              <a:rPr lang="en-US" err="1"/>
              <a:t>cea</a:t>
            </a:r>
            <a:r>
              <a:rPr lang="en-US"/>
              <a:t> </a:t>
            </a:r>
            <a:r>
              <a:rPr lang="en-US" err="1"/>
              <a:t>conturată</a:t>
            </a:r>
            <a:r>
              <a:rPr lang="en-US"/>
              <a:t> </a:t>
            </a:r>
            <a:r>
              <a:rPr lang="en-US" err="1"/>
              <a:t>în</a:t>
            </a:r>
            <a:r>
              <a:rPr lang="en-US"/>
              <a:t> </a:t>
            </a:r>
            <a:r>
              <a:rPr lang="en-US" err="1"/>
              <a:t>urma</a:t>
            </a:r>
            <a:r>
              <a:rPr lang="en-US"/>
              <a:t> </a:t>
            </a:r>
            <a:r>
              <a:rPr lang="en-US" err="1"/>
              <a:t>celei</a:t>
            </a:r>
            <a:r>
              <a:rPr lang="en-US"/>
              <a:t> </a:t>
            </a:r>
            <a:r>
              <a:rPr lang="en-US" err="1"/>
              <a:t>mai</a:t>
            </a:r>
            <a:r>
              <a:rPr lang="en-US"/>
              <a:t> </a:t>
            </a:r>
            <a:r>
              <a:rPr lang="en-US" err="1"/>
              <a:t>puternice</a:t>
            </a:r>
            <a:r>
              <a:rPr lang="en-US"/>
              <a:t> </a:t>
            </a:r>
            <a:r>
              <a:rPr lang="en-US" err="1"/>
              <a:t>unelte</a:t>
            </a:r>
            <a:r>
              <a:rPr lang="en-US"/>
              <a:t> ale </a:t>
            </a:r>
            <a:r>
              <a:rPr lang="en-US" err="1"/>
              <a:t>contemporanului</a:t>
            </a:r>
            <a:r>
              <a:rPr lang="en-US"/>
              <a:t>, </a:t>
            </a:r>
            <a:r>
              <a:rPr lang="en-US" err="1"/>
              <a:t>internetul</a:t>
            </a:r>
            <a:r>
              <a:rPr lang="en-US"/>
              <a:t>. Cea din </a:t>
            </a:r>
            <a:r>
              <a:rPr lang="en-US" err="1"/>
              <a:t>urmă</a:t>
            </a:r>
            <a:r>
              <a:rPr lang="en-US"/>
              <a:t> </a:t>
            </a:r>
            <a:r>
              <a:rPr lang="en-US" err="1"/>
              <a:t>având</a:t>
            </a:r>
            <a:r>
              <a:rPr lang="en-US"/>
              <a:t> o </a:t>
            </a:r>
            <a:r>
              <a:rPr lang="en-US" err="1"/>
              <a:t>precizie</a:t>
            </a:r>
            <a:r>
              <a:rPr lang="en-US"/>
              <a:t> </a:t>
            </a:r>
            <a:r>
              <a:rPr lang="en-US" err="1"/>
              <a:t>și</a:t>
            </a:r>
            <a:r>
              <a:rPr lang="en-US"/>
              <a:t> </a:t>
            </a:r>
            <a:r>
              <a:rPr lang="en-US" err="1"/>
              <a:t>conciziune</a:t>
            </a:r>
            <a:r>
              <a:rPr lang="en-US"/>
              <a:t>, </a:t>
            </a:r>
            <a:r>
              <a:rPr lang="en-US" err="1"/>
              <a:t>detașat</a:t>
            </a:r>
            <a:r>
              <a:rPr lang="en-US"/>
              <a:t> </a:t>
            </a:r>
            <a:r>
              <a:rPr lang="en-US" err="1"/>
              <a:t>observabilă</a:t>
            </a:r>
            <a:r>
              <a:rPr lang="en-US"/>
              <a:t>, </a:t>
            </a:r>
            <a:r>
              <a:rPr lang="en-US" err="1"/>
              <a:t>în</a:t>
            </a:r>
            <a:r>
              <a:rPr lang="en-US"/>
              <a:t> </a:t>
            </a:r>
            <a:r>
              <a:rPr lang="en-US" err="1"/>
              <a:t>urma</a:t>
            </a:r>
            <a:r>
              <a:rPr lang="en-US"/>
              <a:t> </a:t>
            </a:r>
            <a:r>
              <a:rPr lang="en-US" err="1"/>
              <a:t>celor</a:t>
            </a:r>
            <a:r>
              <a:rPr lang="en-US"/>
              <a:t> demonstrate. </a:t>
            </a:r>
            <a:r>
              <a:rPr lang="en-US" err="1"/>
              <a:t>Sistemul</a:t>
            </a:r>
            <a:r>
              <a:rPr lang="en-US"/>
              <a:t> de </a:t>
            </a:r>
            <a:r>
              <a:rPr lang="en-US" err="1"/>
              <a:t>vot</a:t>
            </a:r>
            <a:r>
              <a:rPr lang="en-US"/>
              <a:t> </a:t>
            </a:r>
            <a:r>
              <a:rPr lang="en-US" err="1"/>
              <a:t>decentralizat</a:t>
            </a:r>
            <a:r>
              <a:rPr lang="en-US"/>
              <a:t> </a:t>
            </a:r>
            <a:r>
              <a:rPr lang="en-US" err="1"/>
              <a:t>este</a:t>
            </a:r>
            <a:r>
              <a:rPr lang="en-US"/>
              <a:t> o </a:t>
            </a:r>
            <a:r>
              <a:rPr lang="en-US" err="1"/>
              <a:t>alegere</a:t>
            </a:r>
            <a:r>
              <a:rPr lang="en-US"/>
              <a:t> a </a:t>
            </a:r>
            <a:r>
              <a:rPr lang="en-US" err="1"/>
              <a:t>carei</a:t>
            </a:r>
            <a:r>
              <a:rPr lang="en-US"/>
              <a:t> </a:t>
            </a:r>
            <a:r>
              <a:rPr lang="en-US" err="1"/>
              <a:t>funcționalitate</a:t>
            </a:r>
            <a:r>
              <a:rPr lang="en-US"/>
              <a:t> </a:t>
            </a:r>
            <a:r>
              <a:rPr lang="en-US" err="1"/>
              <a:t>ar</a:t>
            </a:r>
            <a:r>
              <a:rPr lang="en-US"/>
              <a:t> </a:t>
            </a:r>
            <a:r>
              <a:rPr lang="en-US" err="1"/>
              <a:t>trebui</a:t>
            </a:r>
            <a:r>
              <a:rPr lang="en-US"/>
              <a:t> </a:t>
            </a:r>
            <a:r>
              <a:rPr lang="en-US" err="1"/>
              <a:t>reconsiderată</a:t>
            </a:r>
            <a:r>
              <a:rPr lang="en-US"/>
              <a:t>, </a:t>
            </a:r>
            <a:r>
              <a:rPr lang="en-US" err="1"/>
              <a:t>având</a:t>
            </a:r>
            <a:r>
              <a:rPr lang="en-US"/>
              <a:t> </a:t>
            </a:r>
            <a:r>
              <a:rPr lang="en-US" err="1"/>
              <a:t>în</a:t>
            </a:r>
            <a:r>
              <a:rPr lang="en-US"/>
              <a:t> </a:t>
            </a:r>
            <a:r>
              <a:rPr lang="en-US" err="1"/>
              <a:t>vedere</a:t>
            </a:r>
            <a:r>
              <a:rPr lang="en-US"/>
              <a:t> </a:t>
            </a:r>
            <a:r>
              <a:rPr lang="en-US" err="1"/>
              <a:t>sistemul</a:t>
            </a:r>
            <a:r>
              <a:rPr lang="en-US"/>
              <a:t> actual, </a:t>
            </a:r>
            <a:r>
              <a:rPr lang="en-US" err="1"/>
              <a:t>iar</a:t>
            </a:r>
            <a:r>
              <a:rPr lang="en-US"/>
              <a:t> ulterior </a:t>
            </a:r>
            <a:r>
              <a:rPr lang="en-US" err="1"/>
              <a:t>aplicată</a:t>
            </a:r>
            <a:r>
              <a:rPr lang="en-US"/>
              <a:t>, </a:t>
            </a:r>
            <a:r>
              <a:rPr lang="en-US" err="1"/>
              <a:t>pentru</a:t>
            </a:r>
            <a:r>
              <a:rPr lang="en-US"/>
              <a:t> </a:t>
            </a:r>
            <a:r>
              <a:rPr lang="en-US" err="1"/>
              <a:t>îmbunătatățirea</a:t>
            </a:r>
            <a:r>
              <a:rPr lang="en-US"/>
              <a:t> </a:t>
            </a:r>
            <a:r>
              <a:rPr lang="en-US" err="1"/>
              <a:t>semnificativă</a:t>
            </a:r>
            <a:r>
              <a:rPr lang="en-US"/>
              <a:t> a </a:t>
            </a:r>
            <a:r>
              <a:rPr lang="en-US" err="1"/>
              <a:t>corpului</a:t>
            </a:r>
            <a:r>
              <a:rPr lang="en-US"/>
              <a:t> electoral. </a:t>
            </a:r>
            <a:endParaRPr lang="ro-RO">
              <a:cs typeface="Calibri"/>
            </a:endParaRPr>
          </a:p>
        </p:txBody>
      </p:sp>
      <p:sp>
        <p:nvSpPr>
          <p:cNvPr id="4" name="Substituent număr diapozitiv 3"/>
          <p:cNvSpPr>
            <a:spLocks noGrp="1"/>
          </p:cNvSpPr>
          <p:nvPr>
            <p:ph type="sldNum" sz="quarter" idx="5"/>
          </p:nvPr>
        </p:nvSpPr>
        <p:spPr/>
        <p:txBody>
          <a:bodyPr/>
          <a:lstStyle/>
          <a:p>
            <a:fld id="{4B430046-1158-4D06-99B3-D32FCFDD68FA}" type="slidenum">
              <a:rPr lang="ro-RO"/>
              <a:t>36</a:t>
            </a:fld>
            <a:endParaRPr lang="ro-RO"/>
          </a:p>
        </p:txBody>
      </p:sp>
    </p:spTree>
    <p:extLst>
      <p:ext uri="{BB962C8B-B14F-4D97-AF65-F5344CB8AC3E}">
        <p14:creationId xmlns:p14="http://schemas.microsoft.com/office/powerpoint/2010/main" val="3972006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Votul</a:t>
            </a:r>
            <a:r>
              <a:rPr lang="en-US"/>
              <a:t> modern se </a:t>
            </a:r>
            <a:r>
              <a:rPr lang="en-US" err="1"/>
              <a:t>remarcă</a:t>
            </a:r>
            <a:r>
              <a:rPr lang="en-US"/>
              <a:t> a fi </a:t>
            </a:r>
            <a:r>
              <a:rPr lang="en-US" err="1"/>
              <a:t>într</a:t>
            </a:r>
            <a:r>
              <a:rPr lang="en-US"/>
              <a:t>-o </a:t>
            </a:r>
            <a:r>
              <a:rPr lang="en-US" err="1"/>
              <a:t>ascensiune</a:t>
            </a:r>
            <a:r>
              <a:rPr lang="en-US"/>
              <a:t> </a:t>
            </a:r>
            <a:r>
              <a:rPr lang="en-US" err="1"/>
              <a:t>continuă</a:t>
            </a:r>
            <a:r>
              <a:rPr lang="en-US"/>
              <a:t>, </a:t>
            </a:r>
            <a:r>
              <a:rPr lang="en-US" err="1"/>
              <a:t>datorită</a:t>
            </a:r>
            <a:r>
              <a:rPr lang="en-US"/>
              <a:t> </a:t>
            </a:r>
            <a:r>
              <a:rPr lang="en-US" err="1"/>
              <a:t>progresului</a:t>
            </a:r>
            <a:r>
              <a:rPr lang="en-US"/>
              <a:t> </a:t>
            </a:r>
            <a:r>
              <a:rPr lang="en-US" err="1"/>
              <a:t>în</a:t>
            </a:r>
            <a:r>
              <a:rPr lang="en-US"/>
              <a:t> </a:t>
            </a:r>
            <a:r>
              <a:rPr lang="en-US" err="1"/>
              <a:t>domeniul</a:t>
            </a:r>
            <a:r>
              <a:rPr lang="en-US"/>
              <a:t> </a:t>
            </a:r>
            <a:r>
              <a:rPr lang="en-US" err="1"/>
              <a:t>tehnologiei</a:t>
            </a:r>
            <a:r>
              <a:rPr lang="en-US"/>
              <a:t>. Prima </a:t>
            </a:r>
            <a:r>
              <a:rPr lang="en-US" err="1"/>
              <a:t>mașină</a:t>
            </a:r>
            <a:r>
              <a:rPr lang="en-US"/>
              <a:t> </a:t>
            </a:r>
            <a:r>
              <a:rPr lang="en-US" err="1"/>
              <a:t>mecanică</a:t>
            </a:r>
            <a:r>
              <a:rPr lang="en-US"/>
              <a:t> </a:t>
            </a:r>
            <a:r>
              <a:rPr lang="en-US" err="1"/>
              <a:t>folosită</a:t>
            </a:r>
            <a:r>
              <a:rPr lang="en-US"/>
              <a:t> </a:t>
            </a:r>
            <a:r>
              <a:rPr lang="en-US" err="1"/>
              <a:t>pentru</a:t>
            </a:r>
            <a:r>
              <a:rPr lang="en-US"/>
              <a:t> </a:t>
            </a:r>
            <a:r>
              <a:rPr lang="en-US" err="1"/>
              <a:t>votare</a:t>
            </a:r>
            <a:r>
              <a:rPr lang="en-US"/>
              <a:t> a </a:t>
            </a:r>
            <a:r>
              <a:rPr lang="en-US" err="1"/>
              <a:t>fost</a:t>
            </a:r>
            <a:r>
              <a:rPr lang="en-US"/>
              <a:t> </a:t>
            </a:r>
            <a:r>
              <a:rPr lang="en-US" err="1"/>
              <a:t>utilizată</a:t>
            </a:r>
            <a:r>
              <a:rPr lang="en-US"/>
              <a:t> la </a:t>
            </a:r>
            <a:r>
              <a:rPr lang="en-US" err="1"/>
              <a:t>începutul</a:t>
            </a:r>
            <a:r>
              <a:rPr lang="en-US"/>
              <a:t> </a:t>
            </a:r>
            <a:r>
              <a:rPr lang="en-US" err="1"/>
              <a:t>anilor</a:t>
            </a:r>
            <a:r>
              <a:rPr lang="en-US"/>
              <a:t> 1900, </a:t>
            </a:r>
            <a:r>
              <a:rPr lang="en-US" err="1"/>
              <a:t>aceasta</a:t>
            </a:r>
            <a:r>
              <a:rPr lang="en-US"/>
              <a:t> </a:t>
            </a:r>
            <a:r>
              <a:rPr lang="en-US" err="1"/>
              <a:t>având</a:t>
            </a:r>
            <a:r>
              <a:rPr lang="en-US"/>
              <a:t> ca scop </a:t>
            </a:r>
            <a:r>
              <a:rPr lang="en-US" err="1"/>
              <a:t>să</a:t>
            </a:r>
            <a:r>
              <a:rPr lang="en-US"/>
              <a:t> </a:t>
            </a:r>
            <a:r>
              <a:rPr lang="en-US" err="1"/>
              <a:t>reducă</a:t>
            </a:r>
            <a:r>
              <a:rPr lang="en-US"/>
              <a:t> </a:t>
            </a:r>
            <a:r>
              <a:rPr lang="en-US" err="1"/>
              <a:t>fraudele</a:t>
            </a:r>
            <a:r>
              <a:rPr lang="en-US"/>
              <a:t> </a:t>
            </a:r>
            <a:r>
              <a:rPr lang="en-US" err="1"/>
              <a:t>și</a:t>
            </a:r>
            <a:r>
              <a:rPr lang="en-US"/>
              <a:t> </a:t>
            </a:r>
            <a:r>
              <a:rPr lang="en-US" err="1"/>
              <a:t>erorile</a:t>
            </a:r>
            <a:r>
              <a:rPr lang="en-US"/>
              <a:t> </a:t>
            </a:r>
            <a:r>
              <a:rPr lang="en-US" err="1"/>
              <a:t>ce</a:t>
            </a:r>
            <a:r>
              <a:rPr lang="en-US"/>
              <a:t> </a:t>
            </a:r>
            <a:r>
              <a:rPr lang="en-US" err="1"/>
              <a:t>apăreau</a:t>
            </a:r>
            <a:r>
              <a:rPr lang="en-US"/>
              <a:t> </a:t>
            </a:r>
            <a:r>
              <a:rPr lang="en-US" err="1"/>
              <a:t>în</a:t>
            </a:r>
            <a:r>
              <a:rPr lang="en-US"/>
              <a:t> </a:t>
            </a:r>
            <a:r>
              <a:rPr lang="en-US" err="1"/>
              <a:t>urma</a:t>
            </a:r>
            <a:r>
              <a:rPr lang="en-US"/>
              <a:t> </a:t>
            </a:r>
            <a:r>
              <a:rPr lang="en-US" err="1"/>
              <a:t>numararii</a:t>
            </a:r>
            <a:r>
              <a:rPr lang="en-US"/>
              <a:t> </a:t>
            </a:r>
            <a:r>
              <a:rPr lang="en-US" err="1"/>
              <a:t>voturilor</a:t>
            </a:r>
            <a:r>
              <a:rPr lang="en-US"/>
              <a:t>.</a:t>
            </a:r>
            <a:endParaRPr lang="ro-RO"/>
          </a:p>
          <a:p>
            <a:r>
              <a:rPr lang="en-US"/>
              <a:t> </a:t>
            </a:r>
            <a:endParaRPr lang="ro-RO"/>
          </a:p>
          <a:p>
            <a:r>
              <a:rPr lang="en-US"/>
              <a:t>La </a:t>
            </a:r>
            <a:r>
              <a:rPr lang="en-US" err="1"/>
              <a:t>mijlocul</a:t>
            </a:r>
            <a:r>
              <a:rPr lang="en-US"/>
              <a:t> </a:t>
            </a:r>
            <a:r>
              <a:rPr lang="en-US" err="1"/>
              <a:t>secolului</a:t>
            </a:r>
            <a:r>
              <a:rPr lang="en-US"/>
              <a:t> al XX-lea apar </a:t>
            </a:r>
            <a:r>
              <a:rPr lang="en-US" err="1"/>
              <a:t>în</a:t>
            </a:r>
            <a:r>
              <a:rPr lang="en-US"/>
              <a:t> lumina </a:t>
            </a:r>
            <a:r>
              <a:rPr lang="en-US" err="1"/>
              <a:t>sistemele</a:t>
            </a:r>
            <a:r>
              <a:rPr lang="en-US"/>
              <a:t> de </a:t>
            </a:r>
            <a:r>
              <a:rPr lang="en-US" err="1"/>
              <a:t>vot</a:t>
            </a:r>
            <a:r>
              <a:rPr lang="en-US"/>
              <a:t> cu </a:t>
            </a:r>
            <a:r>
              <a:rPr lang="en-US" err="1"/>
              <a:t>carduri</a:t>
            </a:r>
            <a:r>
              <a:rPr lang="en-US"/>
              <a:t> perforate </a:t>
            </a:r>
            <a:r>
              <a:rPr lang="en-US" err="1"/>
              <a:t>și</a:t>
            </a:r>
            <a:r>
              <a:rPr lang="en-US"/>
              <a:t> </a:t>
            </a:r>
            <a:r>
              <a:rPr lang="en-US" err="1"/>
              <a:t>cele</a:t>
            </a:r>
            <a:r>
              <a:rPr lang="en-US"/>
              <a:t> cu </a:t>
            </a:r>
            <a:r>
              <a:rPr lang="en-US" err="1"/>
              <a:t>scanare</a:t>
            </a:r>
            <a:r>
              <a:rPr lang="en-US"/>
              <a:t> </a:t>
            </a:r>
            <a:r>
              <a:rPr lang="en-US" err="1"/>
              <a:t>optică</a:t>
            </a:r>
            <a:r>
              <a:rPr lang="en-US"/>
              <a:t> care </a:t>
            </a:r>
            <a:r>
              <a:rPr lang="en-US" err="1"/>
              <a:t>mai</a:t>
            </a:r>
            <a:r>
              <a:rPr lang="en-US"/>
              <a:t> </a:t>
            </a:r>
            <a:r>
              <a:rPr lang="en-US" err="1"/>
              <a:t>apoi</a:t>
            </a:r>
            <a:r>
              <a:rPr lang="en-US"/>
              <a:t> sunt </a:t>
            </a:r>
            <a:r>
              <a:rPr lang="en-US" err="1"/>
              <a:t>acaparate</a:t>
            </a:r>
            <a:r>
              <a:rPr lang="en-US"/>
              <a:t> de </a:t>
            </a:r>
            <a:r>
              <a:rPr lang="en-US" err="1"/>
              <a:t>mașinile</a:t>
            </a:r>
            <a:r>
              <a:rPr lang="en-US"/>
              <a:t> </a:t>
            </a:r>
            <a:r>
              <a:rPr lang="en-US" err="1"/>
              <a:t>electronice</a:t>
            </a:r>
            <a:r>
              <a:rPr lang="en-US"/>
              <a:t> de </a:t>
            </a:r>
            <a:r>
              <a:rPr lang="en-US" err="1"/>
              <a:t>vot</a:t>
            </a:r>
            <a:r>
              <a:rPr lang="en-US"/>
              <a:t> </a:t>
            </a:r>
            <a:r>
              <a:rPr lang="en-US" err="1"/>
              <a:t>ce</a:t>
            </a:r>
            <a:r>
              <a:rPr lang="en-US"/>
              <a:t> apar la </a:t>
            </a:r>
            <a:r>
              <a:rPr lang="en-US" err="1"/>
              <a:t>inceputul</a:t>
            </a:r>
            <a:r>
              <a:rPr lang="en-US"/>
              <a:t> </a:t>
            </a:r>
            <a:r>
              <a:rPr lang="en-US" err="1"/>
              <a:t>secolului</a:t>
            </a:r>
            <a:r>
              <a:rPr lang="en-US"/>
              <a:t> al XXI-lea. </a:t>
            </a:r>
            <a:r>
              <a:rPr lang="en-US" err="1"/>
              <a:t>Acest</a:t>
            </a:r>
            <a:r>
              <a:rPr lang="en-US"/>
              <a:t> </a:t>
            </a:r>
            <a:r>
              <a:rPr lang="en-US" err="1"/>
              <a:t>avans</a:t>
            </a:r>
            <a:r>
              <a:rPr lang="en-US"/>
              <a:t> </a:t>
            </a:r>
            <a:r>
              <a:rPr lang="en-US" err="1"/>
              <a:t>tehnologic</a:t>
            </a:r>
            <a:r>
              <a:rPr lang="en-US"/>
              <a:t> vine </a:t>
            </a:r>
            <a:r>
              <a:rPr lang="en-US" err="1"/>
              <a:t>astfel</a:t>
            </a:r>
            <a:r>
              <a:rPr lang="en-US"/>
              <a:t> cu </a:t>
            </a:r>
            <a:r>
              <a:rPr lang="en-US" err="1"/>
              <a:t>noi</a:t>
            </a:r>
            <a:r>
              <a:rPr lang="en-US"/>
              <a:t> </a:t>
            </a:r>
            <a:r>
              <a:rPr lang="en-US" err="1"/>
              <a:t>oportunități</a:t>
            </a:r>
            <a:r>
              <a:rPr lang="en-US"/>
              <a:t>, </a:t>
            </a:r>
            <a:r>
              <a:rPr lang="en-US" err="1"/>
              <a:t>dar</a:t>
            </a:r>
            <a:r>
              <a:rPr lang="en-US"/>
              <a:t> </a:t>
            </a:r>
            <a:r>
              <a:rPr lang="en-US" err="1"/>
              <a:t>și</a:t>
            </a:r>
            <a:r>
              <a:rPr lang="en-US"/>
              <a:t> cu </a:t>
            </a:r>
            <a:r>
              <a:rPr lang="en-US" err="1"/>
              <a:t>noi</a:t>
            </a:r>
            <a:r>
              <a:rPr lang="en-US"/>
              <a:t> </a:t>
            </a:r>
            <a:r>
              <a:rPr lang="en-US" err="1"/>
              <a:t>provocări</a:t>
            </a:r>
            <a:r>
              <a:rPr lang="en-US"/>
              <a:t> </a:t>
            </a:r>
            <a:r>
              <a:rPr lang="en-US" err="1"/>
              <a:t>în</a:t>
            </a:r>
            <a:r>
              <a:rPr lang="en-US"/>
              <a:t> special </a:t>
            </a:r>
            <a:r>
              <a:rPr lang="en-US" err="1"/>
              <a:t>asupra</a:t>
            </a:r>
            <a:r>
              <a:rPr lang="en-US"/>
              <a:t> </a:t>
            </a:r>
            <a:r>
              <a:rPr lang="en-US" err="1"/>
              <a:t>securității</a:t>
            </a:r>
            <a:r>
              <a:rPr lang="en-US"/>
              <a:t> </a:t>
            </a:r>
            <a:r>
              <a:rPr lang="en-US" err="1"/>
              <a:t>și</a:t>
            </a:r>
            <a:r>
              <a:rPr lang="en-US"/>
              <a:t> </a:t>
            </a:r>
            <a:r>
              <a:rPr lang="en-US" err="1"/>
              <a:t>integrității</a:t>
            </a:r>
            <a:r>
              <a:rPr lang="en-US"/>
              <a:t> </a:t>
            </a:r>
            <a:r>
              <a:rPr lang="en-US" err="1"/>
              <a:t>proceselor</a:t>
            </a:r>
            <a:r>
              <a:rPr lang="en-US"/>
              <a:t> de </a:t>
            </a:r>
            <a:r>
              <a:rPr lang="en-US" err="1"/>
              <a:t>votare</a:t>
            </a:r>
            <a:r>
              <a:rPr lang="en-US"/>
              <a:t>.</a:t>
            </a:r>
            <a:endParaRPr lang="ro-RO"/>
          </a:p>
        </p:txBody>
      </p:sp>
      <p:sp>
        <p:nvSpPr>
          <p:cNvPr id="4" name="Substituent număr diapozitiv 3"/>
          <p:cNvSpPr>
            <a:spLocks noGrp="1"/>
          </p:cNvSpPr>
          <p:nvPr>
            <p:ph type="sldNum" sz="quarter" idx="5"/>
          </p:nvPr>
        </p:nvSpPr>
        <p:spPr/>
        <p:txBody>
          <a:bodyPr/>
          <a:lstStyle/>
          <a:p>
            <a:fld id="{4B430046-1158-4D06-99B3-D32FCFDD68FA}" type="slidenum">
              <a:t>5</a:t>
            </a:fld>
            <a:endParaRPr lang="ro-RO"/>
          </a:p>
        </p:txBody>
      </p:sp>
    </p:spTree>
    <p:extLst>
      <p:ext uri="{BB962C8B-B14F-4D97-AF65-F5344CB8AC3E}">
        <p14:creationId xmlns:p14="http://schemas.microsoft.com/office/powerpoint/2010/main" val="1212139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Creșterera</a:t>
            </a:r>
            <a:r>
              <a:rPr lang="en-US"/>
              <a:t> </a:t>
            </a:r>
            <a:r>
              <a:rPr lang="en-US" err="1"/>
              <a:t>exponențială</a:t>
            </a:r>
            <a:r>
              <a:rPr lang="en-US"/>
              <a:t> a </a:t>
            </a:r>
            <a:r>
              <a:rPr lang="en-US" err="1"/>
              <a:t>tehnologiei</a:t>
            </a:r>
            <a:r>
              <a:rPr lang="en-US"/>
              <a:t> la care </a:t>
            </a:r>
            <a:r>
              <a:rPr lang="en-US" err="1"/>
              <a:t>suntem</a:t>
            </a:r>
            <a:r>
              <a:rPr lang="en-US"/>
              <a:t> </a:t>
            </a:r>
            <a:r>
              <a:rPr lang="en-US" err="1"/>
              <a:t>martori</a:t>
            </a:r>
            <a:r>
              <a:rPr lang="en-US"/>
              <a:t> vine cu </a:t>
            </a:r>
            <a:r>
              <a:rPr lang="en-US" err="1"/>
              <a:t>numeroase</a:t>
            </a:r>
            <a:r>
              <a:rPr lang="en-US"/>
              <a:t> </a:t>
            </a:r>
            <a:r>
              <a:rPr lang="en-US" err="1"/>
              <a:t>șanse</a:t>
            </a:r>
            <a:r>
              <a:rPr lang="en-US"/>
              <a:t> de </a:t>
            </a:r>
            <a:r>
              <a:rPr lang="en-US" err="1"/>
              <a:t>schimbare</a:t>
            </a:r>
            <a:r>
              <a:rPr lang="en-US"/>
              <a:t> a </a:t>
            </a:r>
            <a:r>
              <a:rPr lang="en-US" err="1"/>
              <a:t>felului</a:t>
            </a:r>
            <a:r>
              <a:rPr lang="en-US"/>
              <a:t> </a:t>
            </a:r>
            <a:r>
              <a:rPr lang="en-US" err="1"/>
              <a:t>în</a:t>
            </a:r>
            <a:r>
              <a:rPr lang="en-US"/>
              <a:t> care sunt </a:t>
            </a:r>
            <a:r>
              <a:rPr lang="en-US" err="1"/>
              <a:t>desfășurate</a:t>
            </a:r>
            <a:r>
              <a:rPr lang="en-US"/>
              <a:t> </a:t>
            </a:r>
            <a:r>
              <a:rPr lang="en-US" err="1"/>
              <a:t>sistemele</a:t>
            </a:r>
            <a:r>
              <a:rPr lang="en-US"/>
              <a:t> de </a:t>
            </a:r>
            <a:r>
              <a:rPr lang="en-US" err="1"/>
              <a:t>votare</a:t>
            </a:r>
            <a:r>
              <a:rPr lang="en-US"/>
              <a:t>. </a:t>
            </a:r>
            <a:r>
              <a:rPr lang="en-US" err="1"/>
              <a:t>Apare</a:t>
            </a:r>
            <a:r>
              <a:rPr lang="en-US"/>
              <a:t> </a:t>
            </a:r>
            <a:r>
              <a:rPr lang="en-US" err="1"/>
              <a:t>conceptul</a:t>
            </a:r>
            <a:r>
              <a:rPr lang="en-US"/>
              <a:t> de </a:t>
            </a:r>
            <a:r>
              <a:rPr lang="en-US" err="1"/>
              <a:t>votare</a:t>
            </a:r>
            <a:r>
              <a:rPr lang="en-US"/>
              <a:t> </a:t>
            </a:r>
            <a:r>
              <a:rPr lang="en-US" err="1"/>
              <a:t>prin</a:t>
            </a:r>
            <a:r>
              <a:rPr lang="en-US"/>
              <a:t> internet, </a:t>
            </a:r>
            <a:r>
              <a:rPr lang="en-US" err="1"/>
              <a:t>dar</a:t>
            </a:r>
            <a:r>
              <a:rPr lang="en-US"/>
              <a:t> </a:t>
            </a:r>
            <a:r>
              <a:rPr lang="en-US" err="1"/>
              <a:t>și</a:t>
            </a:r>
            <a:r>
              <a:rPr lang="en-US"/>
              <a:t> </a:t>
            </a:r>
            <a:r>
              <a:rPr lang="en-US" err="1"/>
              <a:t>sistemele</a:t>
            </a:r>
            <a:r>
              <a:rPr lang="en-US"/>
              <a:t> de </a:t>
            </a:r>
            <a:r>
              <a:rPr lang="en-US" err="1"/>
              <a:t>vot</a:t>
            </a:r>
            <a:r>
              <a:rPr lang="en-US"/>
              <a:t> </a:t>
            </a:r>
            <a:r>
              <a:rPr lang="en-US" err="1"/>
              <a:t>bazate</a:t>
            </a:r>
            <a:r>
              <a:rPr lang="en-US"/>
              <a:t> pe blockchain. </a:t>
            </a:r>
            <a:r>
              <a:rPr lang="en-US" err="1"/>
              <a:t>Tehnologia</a:t>
            </a:r>
            <a:r>
              <a:rPr lang="en-US"/>
              <a:t> blockchain, </a:t>
            </a:r>
            <a:r>
              <a:rPr lang="en-US" err="1"/>
              <a:t>împreună</a:t>
            </a:r>
            <a:r>
              <a:rPr lang="en-US"/>
              <a:t> cu natura </a:t>
            </a:r>
            <a:r>
              <a:rPr lang="en-US" err="1"/>
              <a:t>sa</a:t>
            </a:r>
            <a:r>
              <a:rPr lang="en-US"/>
              <a:t> </a:t>
            </a:r>
            <a:r>
              <a:rPr lang="en-US" err="1"/>
              <a:t>descentralizată</a:t>
            </a:r>
            <a:r>
              <a:rPr lang="en-US"/>
              <a:t> </a:t>
            </a:r>
            <a:r>
              <a:rPr lang="en-US" err="1"/>
              <a:t>și</a:t>
            </a:r>
            <a:r>
              <a:rPr lang="en-US"/>
              <a:t> </a:t>
            </a:r>
            <a:r>
              <a:rPr lang="en-US" err="1"/>
              <a:t>invariabilă</a:t>
            </a:r>
            <a:r>
              <a:rPr lang="en-US"/>
              <a:t>, </a:t>
            </a:r>
            <a:r>
              <a:rPr lang="en-US" err="1"/>
              <a:t>promite</a:t>
            </a:r>
            <a:r>
              <a:rPr lang="en-US"/>
              <a:t> </a:t>
            </a:r>
            <a:r>
              <a:rPr lang="en-US" err="1"/>
              <a:t>astfel</a:t>
            </a:r>
            <a:r>
              <a:rPr lang="en-US"/>
              <a:t> </a:t>
            </a:r>
            <a:r>
              <a:rPr lang="en-US" err="1"/>
              <a:t>să</a:t>
            </a:r>
            <a:r>
              <a:rPr lang="en-US"/>
              <a:t> </a:t>
            </a:r>
            <a:r>
              <a:rPr lang="en-US" err="1"/>
              <a:t>rezolve</a:t>
            </a:r>
            <a:r>
              <a:rPr lang="en-US"/>
              <a:t> </a:t>
            </a:r>
            <a:r>
              <a:rPr lang="en-US" err="1"/>
              <a:t>problemele</a:t>
            </a:r>
            <a:r>
              <a:rPr lang="en-US"/>
              <a:t> </a:t>
            </a:r>
            <a:r>
              <a:rPr lang="en-US" err="1"/>
              <a:t>asociate</a:t>
            </a:r>
            <a:r>
              <a:rPr lang="en-US"/>
              <a:t> </a:t>
            </a:r>
            <a:r>
              <a:rPr lang="en-US" err="1"/>
              <a:t>sistemelor</a:t>
            </a:r>
            <a:r>
              <a:rPr lang="en-US"/>
              <a:t> de </a:t>
            </a:r>
            <a:r>
              <a:rPr lang="en-US" err="1"/>
              <a:t>vot</a:t>
            </a:r>
            <a:r>
              <a:rPr lang="en-US"/>
              <a:t> </a:t>
            </a:r>
            <a:r>
              <a:rPr lang="en-US" err="1"/>
              <a:t>deja</a:t>
            </a:r>
            <a:r>
              <a:rPr lang="en-US"/>
              <a:t> </a:t>
            </a:r>
            <a:r>
              <a:rPr lang="en-US" err="1"/>
              <a:t>cunoscute</a:t>
            </a:r>
            <a:r>
              <a:rPr lang="en-US"/>
              <a:t> cum </a:t>
            </a:r>
            <a:r>
              <a:rPr lang="en-US" err="1"/>
              <a:t>ar</a:t>
            </a:r>
            <a:r>
              <a:rPr lang="en-US"/>
              <a:t> fi </a:t>
            </a:r>
            <a:r>
              <a:rPr lang="en-US" err="1"/>
              <a:t>frauda</a:t>
            </a:r>
            <a:r>
              <a:rPr lang="en-US"/>
              <a:t>, </a:t>
            </a:r>
            <a:r>
              <a:rPr lang="en-US" err="1"/>
              <a:t>securitatea</a:t>
            </a:r>
            <a:r>
              <a:rPr lang="en-US"/>
              <a:t> </a:t>
            </a:r>
            <a:r>
              <a:rPr lang="en-US" err="1"/>
              <a:t>și</a:t>
            </a:r>
            <a:r>
              <a:rPr lang="en-US"/>
              <a:t> </a:t>
            </a:r>
            <a:r>
              <a:rPr lang="en-US" err="1"/>
              <a:t>transparența</a:t>
            </a:r>
            <a:r>
              <a:rPr lang="en-US"/>
              <a:t>.</a:t>
            </a:r>
            <a:endParaRPr lang="ro-RO"/>
          </a:p>
        </p:txBody>
      </p:sp>
      <p:sp>
        <p:nvSpPr>
          <p:cNvPr id="4" name="Substituent număr diapozitiv 3"/>
          <p:cNvSpPr>
            <a:spLocks noGrp="1"/>
          </p:cNvSpPr>
          <p:nvPr>
            <p:ph type="sldNum" sz="quarter" idx="5"/>
          </p:nvPr>
        </p:nvSpPr>
        <p:spPr/>
        <p:txBody>
          <a:bodyPr/>
          <a:lstStyle/>
          <a:p>
            <a:fld id="{4B430046-1158-4D06-99B3-D32FCFDD68FA}" type="slidenum">
              <a:t>6</a:t>
            </a:fld>
            <a:endParaRPr lang="ro-RO"/>
          </a:p>
        </p:txBody>
      </p:sp>
    </p:spTree>
    <p:extLst>
      <p:ext uri="{BB962C8B-B14F-4D97-AF65-F5344CB8AC3E}">
        <p14:creationId xmlns:p14="http://schemas.microsoft.com/office/powerpoint/2010/main" val="20602139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Istoria</a:t>
            </a:r>
            <a:r>
              <a:rPr lang="en-US"/>
              <a:t> </a:t>
            </a:r>
            <a:r>
              <a:rPr lang="en-US" err="1"/>
              <a:t>acestei</a:t>
            </a:r>
            <a:r>
              <a:rPr lang="en-US"/>
              <a:t> </a:t>
            </a:r>
            <a:r>
              <a:rPr lang="en-US" err="1"/>
              <a:t>tehnologie</a:t>
            </a:r>
            <a:r>
              <a:rPr lang="en-US"/>
              <a:t> </a:t>
            </a:r>
            <a:r>
              <a:rPr lang="en-US" err="1"/>
              <a:t>dateaza</a:t>
            </a:r>
            <a:r>
              <a:rPr lang="en-US"/>
              <a:t> </a:t>
            </a:r>
            <a:r>
              <a:rPr lang="en-US" err="1"/>
              <a:t>înca</a:t>
            </a:r>
            <a:r>
              <a:rPr lang="en-US"/>
              <a:t> din </a:t>
            </a:r>
            <a:r>
              <a:rPr lang="en-US" err="1"/>
              <a:t>anul</a:t>
            </a:r>
            <a:r>
              <a:rPr lang="en-US"/>
              <a:t> 1982, </a:t>
            </a:r>
            <a:r>
              <a:rPr lang="en-US" err="1"/>
              <a:t>când</a:t>
            </a:r>
            <a:r>
              <a:rPr lang="en-US"/>
              <a:t> </a:t>
            </a:r>
            <a:r>
              <a:rPr lang="en-US" err="1"/>
              <a:t>criptograful</a:t>
            </a:r>
            <a:r>
              <a:rPr lang="en-US"/>
              <a:t> David </a:t>
            </a:r>
            <a:r>
              <a:rPr lang="en-US" err="1"/>
              <a:t>Chaum</a:t>
            </a:r>
            <a:r>
              <a:rPr lang="en-US"/>
              <a:t> </a:t>
            </a:r>
            <a:r>
              <a:rPr lang="en-US" err="1"/>
              <a:t>propune</a:t>
            </a:r>
            <a:r>
              <a:rPr lang="en-US"/>
              <a:t> un concept </a:t>
            </a:r>
            <a:r>
              <a:rPr lang="en-US" err="1"/>
              <a:t>pentru</a:t>
            </a:r>
            <a:r>
              <a:rPr lang="en-US"/>
              <a:t> un protocol </a:t>
            </a:r>
            <a:r>
              <a:rPr lang="en-US" err="1"/>
              <a:t>asemanator</a:t>
            </a:r>
            <a:r>
              <a:rPr lang="en-US"/>
              <a:t> </a:t>
            </a:r>
            <a:r>
              <a:rPr lang="en-US" err="1"/>
              <a:t>unui</a:t>
            </a:r>
            <a:r>
              <a:rPr lang="en-US"/>
              <a:t> blockchain in </a:t>
            </a:r>
            <a:r>
              <a:rPr lang="en-US" err="1"/>
              <a:t>disertația</a:t>
            </a:r>
            <a:r>
              <a:rPr lang="en-US"/>
              <a:t> </a:t>
            </a:r>
            <a:r>
              <a:rPr lang="en-US" err="1"/>
              <a:t>sa</a:t>
            </a:r>
            <a:r>
              <a:rPr lang="en-US"/>
              <a:t> </a:t>
            </a:r>
            <a:r>
              <a:rPr lang="en-US" err="1"/>
              <a:t>reușind</a:t>
            </a:r>
            <a:r>
              <a:rPr lang="en-US"/>
              <a:t> </a:t>
            </a:r>
            <a:r>
              <a:rPr lang="en-US" err="1"/>
              <a:t>astfel</a:t>
            </a:r>
            <a:r>
              <a:rPr lang="en-US"/>
              <a:t> </a:t>
            </a:r>
            <a:r>
              <a:rPr lang="en-US" err="1"/>
              <a:t>să</a:t>
            </a:r>
            <a:r>
              <a:rPr lang="en-US"/>
              <a:t> </a:t>
            </a:r>
            <a:r>
              <a:rPr lang="en-US" err="1"/>
              <a:t>pună</a:t>
            </a:r>
            <a:r>
              <a:rPr lang="en-US"/>
              <a:t> </a:t>
            </a:r>
            <a:r>
              <a:rPr lang="en-US" err="1"/>
              <a:t>bazele</a:t>
            </a:r>
            <a:r>
              <a:rPr lang="en-US"/>
              <a:t> </a:t>
            </a:r>
            <a:r>
              <a:rPr lang="en-US" err="1"/>
              <a:t>securității</a:t>
            </a:r>
            <a:r>
              <a:rPr lang="en-US"/>
              <a:t> </a:t>
            </a:r>
            <a:r>
              <a:rPr lang="en-US" err="1"/>
              <a:t>digitale</a:t>
            </a:r>
            <a:r>
              <a:rPr lang="en-US"/>
              <a:t> </a:t>
            </a:r>
            <a:r>
              <a:rPr lang="en-US" err="1"/>
              <a:t>și</a:t>
            </a:r>
            <a:r>
              <a:rPr lang="en-US"/>
              <a:t> </a:t>
            </a:r>
            <a:r>
              <a:rPr lang="en-US" err="1"/>
              <a:t>protocoalelor</a:t>
            </a:r>
            <a:r>
              <a:rPr lang="en-US"/>
              <a:t> </a:t>
            </a:r>
            <a:r>
              <a:rPr lang="en-US" err="1"/>
              <a:t>criptografice</a:t>
            </a:r>
            <a:r>
              <a:rPr lang="en-US"/>
              <a:t>. </a:t>
            </a:r>
            <a:r>
              <a:rPr lang="en-US" err="1"/>
              <a:t>În</a:t>
            </a:r>
            <a:r>
              <a:rPr lang="en-US"/>
              <a:t> </a:t>
            </a:r>
            <a:r>
              <a:rPr lang="en-US" err="1"/>
              <a:t>anul</a:t>
            </a:r>
            <a:r>
              <a:rPr lang="en-US"/>
              <a:t> 1992 Stuart Haber </a:t>
            </a:r>
            <a:r>
              <a:rPr lang="en-US" err="1"/>
              <a:t>și</a:t>
            </a:r>
            <a:r>
              <a:rPr lang="en-US"/>
              <a:t> W. Scott Stornetta </a:t>
            </a:r>
            <a:r>
              <a:rPr lang="en-US" err="1"/>
              <a:t>propun</a:t>
            </a:r>
            <a:r>
              <a:rPr lang="en-US"/>
              <a:t> un </a:t>
            </a:r>
            <a:r>
              <a:rPr lang="en-US" err="1"/>
              <a:t>sistem</a:t>
            </a:r>
            <a:r>
              <a:rPr lang="en-US"/>
              <a:t> de </a:t>
            </a:r>
            <a:r>
              <a:rPr lang="en-US" err="1"/>
              <a:t>marcare</a:t>
            </a:r>
            <a:r>
              <a:rPr lang="en-US"/>
              <a:t> </a:t>
            </a:r>
            <a:r>
              <a:rPr lang="en-US" err="1"/>
              <a:t>temporală</a:t>
            </a:r>
            <a:r>
              <a:rPr lang="en-US"/>
              <a:t> (timestamp) a </a:t>
            </a:r>
            <a:r>
              <a:rPr lang="en-US" err="1"/>
              <a:t>documentelor</a:t>
            </a:r>
            <a:r>
              <a:rPr lang="en-US"/>
              <a:t> </a:t>
            </a:r>
            <a:r>
              <a:rPr lang="en-US" err="1"/>
              <a:t>digitale</a:t>
            </a:r>
            <a:r>
              <a:rPr lang="en-US"/>
              <a:t> cu </a:t>
            </a:r>
            <a:r>
              <a:rPr lang="en-US" err="1"/>
              <a:t>scopul</a:t>
            </a:r>
            <a:r>
              <a:rPr lang="en-US"/>
              <a:t> de a </a:t>
            </a:r>
            <a:r>
              <a:rPr lang="en-US" err="1"/>
              <a:t>asigura</a:t>
            </a:r>
            <a:r>
              <a:rPr lang="en-US"/>
              <a:t> </a:t>
            </a:r>
            <a:r>
              <a:rPr lang="en-US" err="1"/>
              <a:t>integritatea</a:t>
            </a:r>
            <a:r>
              <a:rPr lang="en-US"/>
              <a:t>, </a:t>
            </a:r>
            <a:r>
              <a:rPr lang="en-US" err="1"/>
              <a:t>astfel</a:t>
            </a:r>
            <a:r>
              <a:rPr lang="en-US"/>
              <a:t> </a:t>
            </a:r>
            <a:r>
              <a:rPr lang="en-US" err="1"/>
              <a:t>aceștia</a:t>
            </a:r>
            <a:r>
              <a:rPr lang="en-US"/>
              <a:t> </a:t>
            </a:r>
            <a:r>
              <a:rPr lang="en-US" err="1"/>
              <a:t>reușesc</a:t>
            </a:r>
            <a:r>
              <a:rPr lang="en-US"/>
              <a:t> </a:t>
            </a:r>
            <a:r>
              <a:rPr lang="en-US" err="1"/>
              <a:t>să</a:t>
            </a:r>
            <a:r>
              <a:rPr lang="en-US"/>
              <a:t> </a:t>
            </a:r>
            <a:r>
              <a:rPr lang="en-US" err="1"/>
              <a:t>introducă</a:t>
            </a:r>
            <a:r>
              <a:rPr lang="en-US"/>
              <a:t> un </a:t>
            </a:r>
            <a:r>
              <a:rPr lang="en-US" err="1"/>
              <a:t>lanț</a:t>
            </a:r>
            <a:r>
              <a:rPr lang="en-US"/>
              <a:t> </a:t>
            </a:r>
            <a:r>
              <a:rPr lang="en-US" err="1"/>
              <a:t>criptografic</a:t>
            </a:r>
            <a:r>
              <a:rPr lang="en-US"/>
              <a:t> </a:t>
            </a:r>
            <a:r>
              <a:rPr lang="en-US" err="1"/>
              <a:t>sigur</a:t>
            </a:r>
            <a:r>
              <a:rPr lang="en-US"/>
              <a:t> de </a:t>
            </a:r>
            <a:r>
              <a:rPr lang="en-US" err="1"/>
              <a:t>blocuri</a:t>
            </a:r>
            <a:r>
              <a:rPr lang="en-US"/>
              <a:t>. \cite{haber1991time}</a:t>
            </a:r>
            <a:endParaRPr lang="ro-RO"/>
          </a:p>
          <a:p>
            <a:r>
              <a:rPr lang="en-US"/>
              <a:t> </a:t>
            </a:r>
            <a:endParaRPr lang="en-US">
              <a:ea typeface="Calibri"/>
              <a:cs typeface="Calibri"/>
            </a:endParaRPr>
          </a:p>
          <a:p>
            <a:r>
              <a:rPr lang="en-US"/>
              <a:t>Blockchain-</a:t>
            </a:r>
            <a:r>
              <a:rPr lang="en-US" err="1"/>
              <a:t>ul</a:t>
            </a:r>
            <a:r>
              <a:rPr lang="en-US"/>
              <a:t> a </a:t>
            </a:r>
            <a:r>
              <a:rPr lang="en-US" err="1"/>
              <a:t>luat</a:t>
            </a:r>
            <a:r>
              <a:rPr lang="en-US"/>
              <a:t> </a:t>
            </a:r>
            <a:r>
              <a:rPr lang="en-US" err="1"/>
              <a:t>naștere</a:t>
            </a:r>
            <a:r>
              <a:rPr lang="en-US"/>
              <a:t> </a:t>
            </a:r>
            <a:r>
              <a:rPr lang="en-US" err="1"/>
              <a:t>prin</a:t>
            </a:r>
            <a:r>
              <a:rPr lang="en-US"/>
              <a:t> </a:t>
            </a:r>
            <a:r>
              <a:rPr lang="en-US" err="1"/>
              <a:t>prisma</a:t>
            </a:r>
            <a:r>
              <a:rPr lang="en-US"/>
              <a:t> </a:t>
            </a:r>
            <a:r>
              <a:rPr lang="en-US" err="1"/>
              <a:t>unei</a:t>
            </a:r>
            <a:r>
              <a:rPr lang="en-US"/>
              <a:t> </a:t>
            </a:r>
            <a:r>
              <a:rPr lang="en-US" err="1"/>
              <a:t>singure</a:t>
            </a:r>
            <a:r>
              <a:rPr lang="en-US"/>
              <a:t> </a:t>
            </a:r>
            <a:r>
              <a:rPr lang="en-US" err="1"/>
              <a:t>persoane</a:t>
            </a:r>
            <a:r>
              <a:rPr lang="en-US"/>
              <a:t>, </a:t>
            </a:r>
            <a:r>
              <a:rPr lang="en-US" err="1"/>
              <a:t>mai</a:t>
            </a:r>
            <a:r>
              <a:rPr lang="en-US"/>
              <a:t> exact Satoshi </a:t>
            </a:r>
            <a:r>
              <a:rPr lang="en-US" err="1"/>
              <a:t>Nakamato</a:t>
            </a:r>
            <a:r>
              <a:rPr lang="en-US"/>
              <a:t>, </a:t>
            </a:r>
            <a:r>
              <a:rPr lang="en-US" err="1"/>
              <a:t>în</a:t>
            </a:r>
            <a:r>
              <a:rPr lang="en-US"/>
              <a:t> </a:t>
            </a:r>
            <a:r>
              <a:rPr lang="en-US" err="1"/>
              <a:t>anul</a:t>
            </a:r>
            <a:r>
              <a:rPr lang="en-US"/>
              <a:t> 2008, </a:t>
            </a:r>
            <a:r>
              <a:rPr lang="en-US" err="1"/>
              <a:t>acesta</a:t>
            </a:r>
            <a:r>
              <a:rPr lang="en-US"/>
              <a:t> </a:t>
            </a:r>
            <a:r>
              <a:rPr lang="en-US" err="1"/>
              <a:t>reușind</a:t>
            </a:r>
            <a:r>
              <a:rPr lang="en-US"/>
              <a:t> </a:t>
            </a:r>
            <a:r>
              <a:rPr lang="en-US" err="1"/>
              <a:t>să</a:t>
            </a:r>
            <a:r>
              <a:rPr lang="en-US"/>
              <a:t> </a:t>
            </a:r>
            <a:r>
              <a:rPr lang="en-US" err="1"/>
              <a:t>îmbunătățească</a:t>
            </a:r>
            <a:r>
              <a:rPr lang="en-US"/>
              <a:t> design-</a:t>
            </a:r>
            <a:r>
              <a:rPr lang="en-US" err="1"/>
              <a:t>ul</a:t>
            </a:r>
            <a:r>
              <a:rPr lang="en-US"/>
              <a:t> </a:t>
            </a:r>
            <a:r>
              <a:rPr lang="en-US" err="1"/>
              <a:t>inițial</a:t>
            </a:r>
            <a:r>
              <a:rPr lang="en-US"/>
              <a:t> la </a:t>
            </a:r>
            <a:r>
              <a:rPr lang="en-US" err="1"/>
              <a:t>nivel</a:t>
            </a:r>
            <a:r>
              <a:rPr lang="en-US"/>
              <a:t> conceptual. Un an </a:t>
            </a:r>
            <a:r>
              <a:rPr lang="en-US" err="1"/>
              <a:t>acest</a:t>
            </a:r>
            <a:r>
              <a:rPr lang="en-US"/>
              <a:t> design </a:t>
            </a:r>
            <a:r>
              <a:rPr lang="en-US" err="1"/>
              <a:t>este</a:t>
            </a:r>
            <a:r>
              <a:rPr lang="en-US"/>
              <a:t> </a:t>
            </a:r>
            <a:r>
              <a:rPr lang="en-US" err="1"/>
              <a:t>implementat</a:t>
            </a:r>
            <a:r>
              <a:rPr lang="en-US"/>
              <a:t>, </a:t>
            </a:r>
            <a:r>
              <a:rPr lang="en-US" err="1"/>
              <a:t>rețeaua</a:t>
            </a:r>
            <a:r>
              <a:rPr lang="en-US"/>
              <a:t> Bitcoin </a:t>
            </a:r>
            <a:r>
              <a:rPr lang="en-US" err="1"/>
              <a:t>este</a:t>
            </a:r>
            <a:r>
              <a:rPr lang="en-US"/>
              <a:t> </a:t>
            </a:r>
            <a:r>
              <a:rPr lang="en-US" err="1"/>
              <a:t>pornită</a:t>
            </a:r>
            <a:r>
              <a:rPr lang="en-US"/>
              <a:t>, </a:t>
            </a:r>
            <a:r>
              <a:rPr lang="en-US" err="1"/>
              <a:t>iar</a:t>
            </a:r>
            <a:r>
              <a:rPr lang="en-US"/>
              <a:t> </a:t>
            </a:r>
            <a:r>
              <a:rPr lang="en-US" err="1"/>
              <a:t>primul</a:t>
            </a:r>
            <a:r>
              <a:rPr lang="en-US"/>
              <a:t> bloc, </a:t>
            </a:r>
            <a:r>
              <a:rPr lang="en-US" err="1"/>
              <a:t>denumit</a:t>
            </a:r>
            <a:r>
              <a:rPr lang="en-US"/>
              <a:t> </a:t>
            </a:r>
            <a:r>
              <a:rPr lang="en-US" err="1"/>
              <a:t>și</a:t>
            </a:r>
            <a:r>
              <a:rPr lang="en-US"/>
              <a:t> </a:t>
            </a:r>
            <a:r>
              <a:rPr lang="en-US" err="1"/>
              <a:t>blocul</a:t>
            </a:r>
            <a:r>
              <a:rPr lang="en-US"/>
              <a:t> </a:t>
            </a:r>
            <a:r>
              <a:rPr lang="en-US" err="1"/>
              <a:t>genezei</a:t>
            </a:r>
            <a:r>
              <a:rPr lang="en-US"/>
              <a:t>, </a:t>
            </a:r>
            <a:r>
              <a:rPr lang="en-US" err="1"/>
              <a:t>este</a:t>
            </a:r>
            <a:r>
              <a:rPr lang="en-US"/>
              <a:t> </a:t>
            </a:r>
            <a:r>
              <a:rPr lang="en-US" err="1"/>
              <a:t>minat</a:t>
            </a:r>
            <a:r>
              <a:rPr lang="en-US"/>
              <a:t> de </a:t>
            </a:r>
            <a:r>
              <a:rPr lang="en-US" err="1"/>
              <a:t>însăși</a:t>
            </a:r>
            <a:r>
              <a:rPr lang="en-US"/>
              <a:t> Satoshi Nakamoto.\cite{</a:t>
            </a:r>
            <a:r>
              <a:rPr lang="en-US" err="1"/>
              <a:t>bitcoinpeertopeer</a:t>
            </a:r>
            <a:r>
              <a:rPr lang="en-US"/>
              <a:t>}</a:t>
            </a:r>
            <a:endParaRPr lang="en-US">
              <a:ea typeface="Calibri"/>
              <a:cs typeface="Calibri"/>
            </a:endParaRPr>
          </a:p>
          <a:p>
            <a:r>
              <a:rPr lang="en-US"/>
              <a:t> </a:t>
            </a:r>
            <a:endParaRPr lang="en-US">
              <a:ea typeface="Calibri"/>
              <a:cs typeface="Calibri"/>
            </a:endParaRPr>
          </a:p>
          <a:p>
            <a:r>
              <a:rPr lang="en-US" err="1"/>
              <a:t>Urmează</a:t>
            </a:r>
            <a:r>
              <a:rPr lang="en-US"/>
              <a:t> o </a:t>
            </a:r>
            <a:r>
              <a:rPr lang="en-US" err="1"/>
              <a:t>perioada</a:t>
            </a:r>
            <a:r>
              <a:rPr lang="en-US"/>
              <a:t> de </a:t>
            </a:r>
            <a:r>
              <a:rPr lang="en-US" err="1"/>
              <a:t>dezvoltare</a:t>
            </a:r>
            <a:r>
              <a:rPr lang="en-US"/>
              <a:t> </a:t>
            </a:r>
            <a:r>
              <a:rPr lang="en-US" err="1"/>
              <a:t>și</a:t>
            </a:r>
            <a:r>
              <a:rPr lang="en-US"/>
              <a:t> </a:t>
            </a:r>
            <a:r>
              <a:rPr lang="en-US" err="1"/>
              <a:t>extindere</a:t>
            </a:r>
            <a:r>
              <a:rPr lang="en-US"/>
              <a:t> </a:t>
            </a:r>
            <a:r>
              <a:rPr lang="en-US" err="1"/>
              <a:t>ce</a:t>
            </a:r>
            <a:r>
              <a:rPr lang="en-US"/>
              <a:t> </a:t>
            </a:r>
            <a:r>
              <a:rPr lang="en-US" err="1"/>
              <a:t>rezultă</a:t>
            </a:r>
            <a:r>
              <a:rPr lang="en-US"/>
              <a:t> </a:t>
            </a:r>
            <a:r>
              <a:rPr lang="en-US" err="1"/>
              <a:t>în</a:t>
            </a:r>
            <a:r>
              <a:rPr lang="en-US"/>
              <a:t> </a:t>
            </a:r>
            <a:r>
              <a:rPr lang="en-US" err="1"/>
              <a:t>apariția</a:t>
            </a:r>
            <a:r>
              <a:rPr lang="en-US"/>
              <a:t> Ethereum </a:t>
            </a:r>
            <a:r>
              <a:rPr lang="en-US" err="1"/>
              <a:t>în</a:t>
            </a:r>
            <a:r>
              <a:rPr lang="en-US"/>
              <a:t> </a:t>
            </a:r>
            <a:r>
              <a:rPr lang="en-US" err="1"/>
              <a:t>anul</a:t>
            </a:r>
            <a:r>
              <a:rPr lang="en-US"/>
              <a:t> 2015, </a:t>
            </a:r>
            <a:r>
              <a:rPr lang="en-US" err="1"/>
              <a:t>prin</a:t>
            </a:r>
            <a:r>
              <a:rPr lang="en-US"/>
              <a:t> </a:t>
            </a:r>
            <a:r>
              <a:rPr lang="en-US" err="1"/>
              <a:t>intermediul</a:t>
            </a:r>
            <a:r>
              <a:rPr lang="en-US"/>
              <a:t> </a:t>
            </a:r>
            <a:r>
              <a:rPr lang="en-US" err="1"/>
              <a:t>caruia</a:t>
            </a:r>
            <a:r>
              <a:rPr lang="en-US"/>
              <a:t> Vitalik Buterin, </a:t>
            </a:r>
            <a:r>
              <a:rPr lang="en-US" err="1"/>
              <a:t>creatorul</a:t>
            </a:r>
            <a:r>
              <a:rPr lang="en-US"/>
              <a:t> </a:t>
            </a:r>
            <a:r>
              <a:rPr lang="en-US" err="1"/>
              <a:t>acestei</a:t>
            </a:r>
            <a:r>
              <a:rPr lang="en-US"/>
              <a:t> </a:t>
            </a:r>
            <a:r>
              <a:rPr lang="en-US" err="1"/>
              <a:t>plaftorme</a:t>
            </a:r>
            <a:r>
              <a:rPr lang="en-US"/>
              <a:t>, introduce </a:t>
            </a:r>
            <a:r>
              <a:rPr lang="en-US" err="1"/>
              <a:t>contractele</a:t>
            </a:r>
            <a:r>
              <a:rPr lang="en-US"/>
              <a:t> </a:t>
            </a:r>
            <a:r>
              <a:rPr lang="en-US" err="1"/>
              <a:t>inteligente</a:t>
            </a:r>
            <a:r>
              <a:rPr lang="en-US"/>
              <a:t> </a:t>
            </a:r>
            <a:r>
              <a:rPr lang="en-US" err="1"/>
              <a:t>și</a:t>
            </a:r>
            <a:r>
              <a:rPr lang="en-US"/>
              <a:t> </a:t>
            </a:r>
            <a:r>
              <a:rPr lang="en-US" err="1"/>
              <a:t>aplicațiile</a:t>
            </a:r>
            <a:r>
              <a:rPr lang="en-US"/>
              <a:t> </a:t>
            </a:r>
            <a:r>
              <a:rPr lang="en-US" err="1"/>
              <a:t>descentralizate</a:t>
            </a:r>
            <a:r>
              <a:rPr lang="en-US"/>
              <a:t> </a:t>
            </a:r>
            <a:r>
              <a:rPr lang="en-US" err="1"/>
              <a:t>prin</a:t>
            </a:r>
            <a:r>
              <a:rPr lang="en-US"/>
              <a:t> </a:t>
            </a:r>
            <a:r>
              <a:rPr lang="en-US" err="1"/>
              <a:t>mașina</a:t>
            </a:r>
            <a:r>
              <a:rPr lang="en-US"/>
              <a:t> </a:t>
            </a:r>
            <a:r>
              <a:rPr lang="en-US" err="1"/>
              <a:t>virtuală</a:t>
            </a:r>
            <a:r>
              <a:rPr lang="en-US"/>
              <a:t> Ethereum.</a:t>
            </a:r>
            <a:endParaRPr lang="ro-RO"/>
          </a:p>
        </p:txBody>
      </p:sp>
      <p:sp>
        <p:nvSpPr>
          <p:cNvPr id="4" name="Substituent număr diapozitiv 3"/>
          <p:cNvSpPr>
            <a:spLocks noGrp="1"/>
          </p:cNvSpPr>
          <p:nvPr>
            <p:ph type="sldNum" sz="quarter" idx="5"/>
          </p:nvPr>
        </p:nvSpPr>
        <p:spPr/>
        <p:txBody>
          <a:bodyPr/>
          <a:lstStyle/>
          <a:p>
            <a:fld id="{4B430046-1158-4D06-99B3-D32FCFDD68FA}" type="slidenum">
              <a:t>8</a:t>
            </a:fld>
            <a:endParaRPr lang="ro-RO"/>
          </a:p>
        </p:txBody>
      </p:sp>
    </p:spTree>
    <p:extLst>
      <p:ext uri="{BB962C8B-B14F-4D97-AF65-F5344CB8AC3E}">
        <p14:creationId xmlns:p14="http://schemas.microsoft.com/office/powerpoint/2010/main" val="1312566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a:t>Blockchain-</a:t>
            </a:r>
            <a:r>
              <a:rPr lang="en-US" err="1"/>
              <a:t>ul</a:t>
            </a:r>
            <a:r>
              <a:rPr lang="en-US"/>
              <a:t> </a:t>
            </a:r>
            <a:r>
              <a:rPr lang="en-US" err="1"/>
              <a:t>este</a:t>
            </a:r>
            <a:r>
              <a:rPr lang="en-US"/>
              <a:t> un </a:t>
            </a:r>
            <a:r>
              <a:rPr lang="en-US" err="1"/>
              <a:t>registru</a:t>
            </a:r>
            <a:r>
              <a:rPr lang="en-US"/>
              <a:t> de date </a:t>
            </a:r>
            <a:r>
              <a:rPr lang="en-US" err="1"/>
              <a:t>descentralizate</a:t>
            </a:r>
            <a:r>
              <a:rPr lang="en-US"/>
              <a:t> </a:t>
            </a:r>
            <a:r>
              <a:rPr lang="en-US" err="1"/>
              <a:t>și</a:t>
            </a:r>
            <a:r>
              <a:rPr lang="en-US"/>
              <a:t> </a:t>
            </a:r>
            <a:r>
              <a:rPr lang="en-US" err="1"/>
              <a:t>distribuite</a:t>
            </a:r>
            <a:r>
              <a:rPr lang="en-US"/>
              <a:t> </a:t>
            </a:r>
            <a:r>
              <a:rPr lang="en-US" err="1"/>
              <a:t>într</a:t>
            </a:r>
            <a:r>
              <a:rPr lang="en-US"/>
              <a:t>-un mod </a:t>
            </a:r>
            <a:r>
              <a:rPr lang="en-US" err="1"/>
              <a:t>sigur</a:t>
            </a:r>
            <a:r>
              <a:rPr lang="en-US"/>
              <a:t>. </a:t>
            </a:r>
            <a:r>
              <a:rPr lang="en-US" err="1"/>
              <a:t>Acesta</a:t>
            </a:r>
            <a:r>
              <a:rPr lang="en-US"/>
              <a:t> </a:t>
            </a:r>
            <a:r>
              <a:rPr lang="en-US" err="1"/>
              <a:t>este</a:t>
            </a:r>
            <a:r>
              <a:rPr lang="en-US"/>
              <a:t> </a:t>
            </a:r>
            <a:r>
              <a:rPr lang="en-US" err="1"/>
              <a:t>creat</a:t>
            </a:r>
            <a:r>
              <a:rPr lang="en-US"/>
              <a:t> de o </a:t>
            </a:r>
            <a:r>
              <a:rPr lang="en-US" err="1"/>
              <a:t>secvență</a:t>
            </a:r>
            <a:r>
              <a:rPr lang="en-US"/>
              <a:t> de </a:t>
            </a:r>
            <a:r>
              <a:rPr lang="en-US" err="1"/>
              <a:t>blocuri</a:t>
            </a:r>
            <a:r>
              <a:rPr lang="en-US"/>
              <a:t>, </a:t>
            </a:r>
            <a:r>
              <a:rPr lang="en-US" err="1"/>
              <a:t>sau</a:t>
            </a:r>
            <a:r>
              <a:rPr lang="en-US"/>
              <a:t> </a:t>
            </a:r>
            <a:r>
              <a:rPr lang="en-US" err="1"/>
              <a:t>celule</a:t>
            </a:r>
            <a:r>
              <a:rPr lang="en-US"/>
              <a:t>, legate </a:t>
            </a:r>
            <a:r>
              <a:rPr lang="en-US" err="1"/>
              <a:t>între</a:t>
            </a:r>
            <a:r>
              <a:rPr lang="en-US"/>
              <a:t> </a:t>
            </a:r>
            <a:r>
              <a:rPr lang="en-US" err="1"/>
              <a:t>ele</a:t>
            </a:r>
            <a:r>
              <a:rPr lang="en-US"/>
              <a:t>, </a:t>
            </a:r>
            <a:r>
              <a:rPr lang="en-US" err="1"/>
              <a:t>iar</a:t>
            </a:r>
            <a:r>
              <a:rPr lang="en-US"/>
              <a:t> </a:t>
            </a:r>
            <a:r>
              <a:rPr lang="en-US" err="1"/>
              <a:t>fiecare</a:t>
            </a:r>
            <a:r>
              <a:rPr lang="en-US"/>
              <a:t> bloc include hash-</a:t>
            </a:r>
            <a:r>
              <a:rPr lang="en-US" err="1"/>
              <a:t>ul</a:t>
            </a:r>
            <a:r>
              <a:rPr lang="en-US"/>
              <a:t> </a:t>
            </a:r>
            <a:r>
              <a:rPr lang="en-US" err="1"/>
              <a:t>blocului</a:t>
            </a:r>
            <a:r>
              <a:rPr lang="en-US"/>
              <a:t> anterior, </a:t>
            </a:r>
            <a:r>
              <a:rPr lang="en-US" err="1"/>
              <a:t>marca</a:t>
            </a:r>
            <a:r>
              <a:rPr lang="en-US"/>
              <a:t> </a:t>
            </a:r>
            <a:r>
              <a:rPr lang="en-US" err="1"/>
              <a:t>temporală</a:t>
            </a:r>
            <a:r>
              <a:rPr lang="en-US"/>
              <a:t>, nonce </a:t>
            </a:r>
            <a:r>
              <a:rPr lang="en-US" err="1"/>
              <a:t>și</a:t>
            </a:r>
            <a:r>
              <a:rPr lang="en-US"/>
              <a:t> </a:t>
            </a:r>
            <a:r>
              <a:rPr lang="en-US" err="1"/>
              <a:t>rădăcina</a:t>
            </a:r>
            <a:r>
              <a:rPr lang="en-US"/>
              <a:t> Merkle. Hash-</a:t>
            </a:r>
            <a:r>
              <a:rPr lang="en-US" err="1"/>
              <a:t>ul</a:t>
            </a:r>
            <a:r>
              <a:rPr lang="en-US"/>
              <a:t> </a:t>
            </a:r>
            <a:r>
              <a:rPr lang="en-US" err="1"/>
              <a:t>blocului</a:t>
            </a:r>
            <a:r>
              <a:rPr lang="en-US"/>
              <a:t> anterior are ca scop </a:t>
            </a:r>
            <a:r>
              <a:rPr lang="en-US" err="1"/>
              <a:t>să</a:t>
            </a:r>
            <a:r>
              <a:rPr lang="en-US"/>
              <a:t> </a:t>
            </a:r>
            <a:r>
              <a:rPr lang="en-US" err="1"/>
              <a:t>mențină</a:t>
            </a:r>
            <a:r>
              <a:rPr lang="en-US"/>
              <a:t> </a:t>
            </a:r>
            <a:r>
              <a:rPr lang="en-US" err="1"/>
              <a:t>relația</a:t>
            </a:r>
            <a:r>
              <a:rPr lang="en-US"/>
              <a:t> </a:t>
            </a:r>
            <a:r>
              <a:rPr lang="en-US" err="1"/>
              <a:t>dintre</a:t>
            </a:r>
            <a:r>
              <a:rPr lang="en-US"/>
              <a:t> </a:t>
            </a:r>
            <a:r>
              <a:rPr lang="en-US" err="1"/>
              <a:t>blocul</a:t>
            </a:r>
            <a:r>
              <a:rPr lang="en-US"/>
              <a:t> </a:t>
            </a:r>
            <a:r>
              <a:rPr lang="en-US" err="1"/>
              <a:t>curent</a:t>
            </a:r>
            <a:r>
              <a:rPr lang="en-US"/>
              <a:t> </a:t>
            </a:r>
            <a:r>
              <a:rPr lang="en-US" err="1"/>
              <a:t>și</a:t>
            </a:r>
            <a:r>
              <a:rPr lang="en-US"/>
              <a:t> </a:t>
            </a:r>
            <a:r>
              <a:rPr lang="en-US" err="1"/>
              <a:t>cel</a:t>
            </a:r>
            <a:r>
              <a:rPr lang="en-US"/>
              <a:t> precedent, </a:t>
            </a:r>
            <a:r>
              <a:rPr lang="en-US" err="1"/>
              <a:t>marca</a:t>
            </a:r>
            <a:r>
              <a:rPr lang="en-US"/>
              <a:t> </a:t>
            </a:r>
            <a:r>
              <a:rPr lang="en-US" err="1"/>
              <a:t>temporală</a:t>
            </a:r>
            <a:r>
              <a:rPr lang="en-US"/>
              <a:t>, </a:t>
            </a:r>
            <a:r>
              <a:rPr lang="en-US" err="1"/>
              <a:t>sau</a:t>
            </a:r>
            <a:r>
              <a:rPr lang="en-US"/>
              <a:t> timestamp </a:t>
            </a:r>
            <a:r>
              <a:rPr lang="en-US" err="1"/>
              <a:t>în</a:t>
            </a:r>
            <a:r>
              <a:rPr lang="en-US"/>
              <a:t> </a:t>
            </a:r>
            <a:r>
              <a:rPr lang="en-US" err="1"/>
              <a:t>engleză</a:t>
            </a:r>
            <a:r>
              <a:rPr lang="en-US"/>
              <a:t>, </a:t>
            </a:r>
            <a:r>
              <a:rPr lang="en-US" err="1"/>
              <a:t>verifică</a:t>
            </a:r>
            <a:r>
              <a:rPr lang="en-US"/>
              <a:t> </a:t>
            </a:r>
            <a:r>
              <a:rPr lang="en-US" err="1"/>
              <a:t>datele</a:t>
            </a:r>
            <a:r>
              <a:rPr lang="en-US"/>
              <a:t> </a:t>
            </a:r>
            <a:r>
              <a:rPr lang="en-US" err="1"/>
              <a:t>curente</a:t>
            </a:r>
            <a:r>
              <a:rPr lang="en-US"/>
              <a:t> </a:t>
            </a:r>
            <a:r>
              <a:rPr lang="en-US" err="1"/>
              <a:t>și</a:t>
            </a:r>
            <a:r>
              <a:rPr lang="en-US"/>
              <a:t> </a:t>
            </a:r>
            <a:r>
              <a:rPr lang="en-US" err="1"/>
              <a:t>atribuie</a:t>
            </a:r>
            <a:r>
              <a:rPr lang="en-US"/>
              <a:t> </a:t>
            </a:r>
            <a:r>
              <a:rPr lang="en-US" err="1"/>
              <a:t>timpul</a:t>
            </a:r>
            <a:r>
              <a:rPr lang="en-US"/>
              <a:t> </a:t>
            </a:r>
            <a:r>
              <a:rPr lang="en-US" err="1"/>
              <a:t>sau</a:t>
            </a:r>
            <a:r>
              <a:rPr lang="en-US"/>
              <a:t> data la care a </a:t>
            </a:r>
            <a:r>
              <a:rPr lang="en-US" err="1"/>
              <a:t>fost</a:t>
            </a:r>
            <a:r>
              <a:rPr lang="en-US"/>
              <a:t> </a:t>
            </a:r>
            <a:r>
              <a:rPr lang="en-US" err="1"/>
              <a:t>creat</a:t>
            </a:r>
            <a:r>
              <a:rPr lang="en-US"/>
              <a:t> </a:t>
            </a:r>
            <a:r>
              <a:rPr lang="en-US" err="1"/>
              <a:t>documentul</a:t>
            </a:r>
            <a:r>
              <a:rPr lang="en-US"/>
              <a:t> digital. Nonce </a:t>
            </a:r>
            <a:r>
              <a:rPr lang="en-US" err="1"/>
              <a:t>reprezinta</a:t>
            </a:r>
            <a:r>
              <a:rPr lang="en-US"/>
              <a:t> un </a:t>
            </a:r>
            <a:r>
              <a:rPr lang="en-US" err="1"/>
              <a:t>număr</a:t>
            </a:r>
            <a:r>
              <a:rPr lang="en-US"/>
              <a:t> </a:t>
            </a:r>
            <a:r>
              <a:rPr lang="en-US" err="1"/>
              <a:t>folosit</a:t>
            </a:r>
            <a:r>
              <a:rPr lang="en-US"/>
              <a:t> o </a:t>
            </a:r>
            <a:r>
              <a:rPr lang="en-US" err="1"/>
              <a:t>singură</a:t>
            </a:r>
            <a:r>
              <a:rPr lang="en-US"/>
              <a:t> </a:t>
            </a:r>
            <a:r>
              <a:rPr lang="en-US" err="1"/>
              <a:t>dată</a:t>
            </a:r>
            <a:r>
              <a:rPr lang="en-US"/>
              <a:t>, </a:t>
            </a:r>
            <a:r>
              <a:rPr lang="en-US" err="1"/>
              <a:t>este</a:t>
            </a:r>
            <a:r>
              <a:rPr lang="en-US"/>
              <a:t> particular </a:t>
            </a:r>
            <a:r>
              <a:rPr lang="en-US" err="1"/>
              <a:t>mecanismului</a:t>
            </a:r>
            <a:r>
              <a:rPr lang="en-US"/>
              <a:t> de </a:t>
            </a:r>
            <a:r>
              <a:rPr lang="en-US" err="1"/>
              <a:t>consens</a:t>
            </a:r>
            <a:r>
              <a:rPr lang="en-US"/>
              <a:t> </a:t>
            </a:r>
            <a:r>
              <a:rPr lang="en-US" err="1"/>
              <a:t>PoW</a:t>
            </a:r>
            <a:r>
              <a:rPr lang="en-US"/>
              <a:t> (proof of work </a:t>
            </a:r>
            <a:r>
              <a:rPr lang="en-US" err="1"/>
              <a:t>sau</a:t>
            </a:r>
            <a:r>
              <a:rPr lang="en-US"/>
              <a:t> </a:t>
            </a:r>
            <a:r>
              <a:rPr lang="en-US" err="1"/>
              <a:t>dovada</a:t>
            </a:r>
            <a:r>
              <a:rPr lang="en-US"/>
              <a:t> </a:t>
            </a:r>
            <a:r>
              <a:rPr lang="en-US" err="1"/>
              <a:t>muncii</a:t>
            </a:r>
            <a:r>
              <a:rPr lang="en-US"/>
              <a:t>), </a:t>
            </a:r>
            <a:r>
              <a:rPr lang="en-US" err="1"/>
              <a:t>și</a:t>
            </a:r>
            <a:r>
              <a:rPr lang="en-US"/>
              <a:t> </a:t>
            </a:r>
            <a:r>
              <a:rPr lang="en-US" err="1"/>
              <a:t>este</a:t>
            </a:r>
            <a:r>
              <a:rPr lang="en-US"/>
              <a:t> </a:t>
            </a:r>
            <a:r>
              <a:rPr lang="en-US" err="1"/>
              <a:t>asignat</a:t>
            </a:r>
            <a:r>
              <a:rPr lang="en-US"/>
              <a:t> </a:t>
            </a:r>
            <a:r>
              <a:rPr lang="en-US" err="1"/>
              <a:t>blocului</a:t>
            </a:r>
            <a:r>
              <a:rPr lang="en-US"/>
              <a:t> pe </a:t>
            </a:r>
            <a:r>
              <a:rPr lang="en-US" err="1"/>
              <a:t>perioada</a:t>
            </a:r>
            <a:r>
              <a:rPr lang="en-US"/>
              <a:t> </a:t>
            </a:r>
            <a:r>
              <a:rPr lang="en-US" err="1"/>
              <a:t>minării</a:t>
            </a:r>
            <a:r>
              <a:rPr lang="en-US"/>
              <a:t>. </a:t>
            </a:r>
            <a:r>
              <a:rPr lang="en-US" err="1"/>
              <a:t>Rădăcina</a:t>
            </a:r>
            <a:r>
              <a:rPr lang="en-US"/>
              <a:t> Merkle </a:t>
            </a:r>
            <a:r>
              <a:rPr lang="en-US" err="1"/>
              <a:t>este</a:t>
            </a:r>
            <a:r>
              <a:rPr lang="en-US"/>
              <a:t> un tip de </a:t>
            </a:r>
            <a:r>
              <a:rPr lang="en-US" err="1"/>
              <a:t>structură</a:t>
            </a:r>
            <a:r>
              <a:rPr lang="en-US"/>
              <a:t> de date </a:t>
            </a:r>
            <a:r>
              <a:rPr lang="en-US" err="1"/>
              <a:t>cadru</a:t>
            </a:r>
            <a:r>
              <a:rPr lang="en-US"/>
              <a:t> care </a:t>
            </a:r>
            <a:r>
              <a:rPr lang="en-US" err="1"/>
              <a:t>stochează</a:t>
            </a:r>
            <a:r>
              <a:rPr lang="en-US"/>
              <a:t> </a:t>
            </a:r>
            <a:r>
              <a:rPr lang="en-US" err="1"/>
              <a:t>tranzacțiile</a:t>
            </a:r>
            <a:r>
              <a:rPr lang="en-US"/>
              <a:t> </a:t>
            </a:r>
            <a:r>
              <a:rPr lang="en-US" err="1"/>
              <a:t>într</a:t>
            </a:r>
            <a:r>
              <a:rPr lang="en-US"/>
              <a:t>-un bloc </a:t>
            </a:r>
            <a:r>
              <a:rPr lang="en-US" err="1"/>
              <a:t>prin</a:t>
            </a:r>
            <a:r>
              <a:rPr lang="en-US"/>
              <a:t> </a:t>
            </a:r>
            <a:r>
              <a:rPr lang="en-US" err="1"/>
              <a:t>fabricarea</a:t>
            </a:r>
            <a:r>
              <a:rPr lang="en-US"/>
              <a:t> </a:t>
            </a:r>
            <a:r>
              <a:rPr lang="en-US" err="1"/>
              <a:t>unei</a:t>
            </a:r>
            <a:r>
              <a:rPr lang="en-US"/>
              <a:t> </a:t>
            </a:r>
            <a:r>
              <a:rPr lang="en-US" err="1"/>
              <a:t>amprente</a:t>
            </a:r>
            <a:r>
              <a:rPr lang="en-US"/>
              <a:t> </a:t>
            </a:r>
            <a:r>
              <a:rPr lang="en-US" err="1"/>
              <a:t>digitale</a:t>
            </a:r>
            <a:r>
              <a:rPr lang="en-US"/>
              <a:t> a </a:t>
            </a:r>
            <a:r>
              <a:rPr lang="en-US" err="1"/>
              <a:t>întregului</a:t>
            </a:r>
            <a:r>
              <a:rPr lang="en-US"/>
              <a:t> set de </a:t>
            </a:r>
            <a:r>
              <a:rPr lang="en-US" err="1"/>
              <a:t>tranzacții</a:t>
            </a:r>
            <a:r>
              <a:rPr lang="en-US"/>
              <a:t>. Prin </a:t>
            </a:r>
            <a:r>
              <a:rPr lang="en-US" err="1"/>
              <a:t>prisma</a:t>
            </a:r>
            <a:r>
              <a:rPr lang="en-US"/>
              <a:t> </a:t>
            </a:r>
            <a:r>
              <a:rPr lang="en-US" err="1"/>
              <a:t>acesteia</a:t>
            </a:r>
            <a:r>
              <a:rPr lang="en-US"/>
              <a:t> ne </a:t>
            </a:r>
            <a:r>
              <a:rPr lang="en-US" err="1"/>
              <a:t>este</a:t>
            </a:r>
            <a:r>
              <a:rPr lang="en-US"/>
              <a:t> </a:t>
            </a:r>
            <a:r>
              <a:rPr lang="en-US" err="1"/>
              <a:t>asigurata</a:t>
            </a:r>
            <a:r>
              <a:rPr lang="en-US"/>
              <a:t> </a:t>
            </a:r>
            <a:r>
              <a:rPr lang="en-US" err="1"/>
              <a:t>imuabilitatea</a:t>
            </a:r>
            <a:r>
              <a:rPr lang="en-US"/>
              <a:t> </a:t>
            </a:r>
            <a:r>
              <a:rPr lang="en-US" err="1"/>
              <a:t>și</a:t>
            </a:r>
            <a:r>
              <a:rPr lang="en-US"/>
              <a:t> </a:t>
            </a:r>
            <a:r>
              <a:rPr lang="en-US" err="1"/>
              <a:t>siguranța</a:t>
            </a:r>
            <a:r>
              <a:rPr lang="en-US"/>
              <a:t> blockchain-</a:t>
            </a:r>
            <a:r>
              <a:rPr lang="en-US" err="1"/>
              <a:t>ului</a:t>
            </a:r>
            <a:r>
              <a:rPr lang="en-US"/>
              <a:t> </a:t>
            </a:r>
            <a:r>
              <a:rPr lang="en-US" err="1"/>
              <a:t>întrucât</a:t>
            </a:r>
            <a:r>
              <a:rPr lang="en-US"/>
              <a:t> </a:t>
            </a:r>
            <a:r>
              <a:rPr lang="en-US" err="1"/>
              <a:t>datele</a:t>
            </a:r>
            <a:r>
              <a:rPr lang="en-US"/>
              <a:t> </a:t>
            </a:r>
            <a:r>
              <a:rPr lang="en-US" err="1"/>
              <a:t>înregistrate</a:t>
            </a:r>
            <a:r>
              <a:rPr lang="en-US"/>
              <a:t> </a:t>
            </a:r>
            <a:r>
              <a:rPr lang="en-US" err="1"/>
              <a:t>într</a:t>
            </a:r>
            <a:r>
              <a:rPr lang="en-US"/>
              <a:t>-un bloc nu </a:t>
            </a:r>
            <a:r>
              <a:rPr lang="en-US" err="1"/>
              <a:t>mai</a:t>
            </a:r>
            <a:r>
              <a:rPr lang="en-US"/>
              <a:t> pot fi </a:t>
            </a:r>
            <a:r>
              <a:rPr lang="en-US" err="1"/>
              <a:t>modificate</a:t>
            </a:r>
            <a:r>
              <a:rPr lang="en-US"/>
              <a:t> pe </a:t>
            </a:r>
            <a:r>
              <a:rPr lang="en-US" err="1"/>
              <a:t>viitor</a:t>
            </a:r>
            <a:r>
              <a:rPr lang="en-US"/>
              <a:t> </a:t>
            </a:r>
            <a:r>
              <a:rPr lang="en-US" err="1"/>
              <a:t>fără</a:t>
            </a:r>
            <a:r>
              <a:rPr lang="en-US"/>
              <a:t> </a:t>
            </a:r>
            <a:r>
              <a:rPr lang="en-US" err="1"/>
              <a:t>modificarea</a:t>
            </a:r>
            <a:r>
              <a:rPr lang="en-US"/>
              <a:t> </a:t>
            </a:r>
            <a:r>
              <a:rPr lang="en-US" err="1"/>
              <a:t>blocului</a:t>
            </a:r>
            <a:r>
              <a:rPr lang="en-US"/>
              <a:t> precedent.</a:t>
            </a:r>
            <a:endParaRPr lang="ro-RO"/>
          </a:p>
        </p:txBody>
      </p:sp>
      <p:sp>
        <p:nvSpPr>
          <p:cNvPr id="4" name="Substituent număr diapozitiv 3"/>
          <p:cNvSpPr>
            <a:spLocks noGrp="1"/>
          </p:cNvSpPr>
          <p:nvPr>
            <p:ph type="sldNum" sz="quarter" idx="5"/>
          </p:nvPr>
        </p:nvSpPr>
        <p:spPr/>
        <p:txBody>
          <a:bodyPr/>
          <a:lstStyle/>
          <a:p>
            <a:fld id="{4B430046-1158-4D06-99B3-D32FCFDD68FA}" type="slidenum">
              <a:t>9</a:t>
            </a:fld>
            <a:endParaRPr lang="ro-RO"/>
          </a:p>
        </p:txBody>
      </p:sp>
    </p:spTree>
    <p:extLst>
      <p:ext uri="{BB962C8B-B14F-4D97-AF65-F5344CB8AC3E}">
        <p14:creationId xmlns:p14="http://schemas.microsoft.com/office/powerpoint/2010/main" val="28571297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Caracteristicile</a:t>
            </a:r>
            <a:r>
              <a:rPr lang="en-US"/>
              <a:t> </a:t>
            </a:r>
            <a:r>
              <a:rPr lang="en-US" err="1"/>
              <a:t>ce</a:t>
            </a:r>
            <a:r>
              <a:rPr lang="en-US"/>
              <a:t> pun </a:t>
            </a:r>
            <a:r>
              <a:rPr lang="en-US" err="1"/>
              <a:t>în</a:t>
            </a:r>
            <a:r>
              <a:rPr lang="en-US"/>
              <a:t> </a:t>
            </a:r>
            <a:r>
              <a:rPr lang="en-US" err="1"/>
              <a:t>valoare</a:t>
            </a:r>
            <a:r>
              <a:rPr lang="en-US"/>
              <a:t> </a:t>
            </a:r>
            <a:r>
              <a:rPr lang="en-US" err="1"/>
              <a:t>aceasta</a:t>
            </a:r>
            <a:r>
              <a:rPr lang="en-US"/>
              <a:t> </a:t>
            </a:r>
            <a:r>
              <a:rPr lang="en-US" err="1"/>
              <a:t>tehnologie</a:t>
            </a:r>
            <a:r>
              <a:rPr lang="en-US"/>
              <a:t> sunt:</a:t>
            </a:r>
            <a:endParaRPr lang="ro-RO"/>
          </a:p>
          <a:p>
            <a:r>
              <a:rPr lang="en-US"/>
              <a:t> </a:t>
            </a:r>
            <a:endParaRPr lang="ro-RO"/>
          </a:p>
          <a:p>
            <a:r>
              <a:rPr lang="en-US"/>
              <a:t>   </a:t>
            </a:r>
            <a:r>
              <a:rPr lang="en-US" err="1"/>
              <a:t>Cripotrafie</a:t>
            </a:r>
            <a:r>
              <a:rPr lang="en-US"/>
              <a:t> - </a:t>
            </a:r>
            <a:r>
              <a:rPr lang="en-US" err="1"/>
              <a:t>părțile</a:t>
            </a:r>
            <a:r>
              <a:rPr lang="en-US"/>
              <a:t> implicate </a:t>
            </a:r>
            <a:r>
              <a:rPr lang="en-US" err="1"/>
              <a:t>oferă</a:t>
            </a:r>
            <a:r>
              <a:rPr lang="en-US"/>
              <a:t> </a:t>
            </a:r>
            <a:r>
              <a:rPr lang="en-US" err="1"/>
              <a:t>dovezi</a:t>
            </a:r>
            <a:r>
              <a:rPr lang="en-US"/>
              <a:t> </a:t>
            </a:r>
            <a:r>
              <a:rPr lang="en-US" err="1"/>
              <a:t>criptografice</a:t>
            </a:r>
            <a:r>
              <a:rPr lang="en-US"/>
              <a:t> </a:t>
            </a:r>
            <a:r>
              <a:rPr lang="en-US" err="1"/>
              <a:t>și</a:t>
            </a:r>
            <a:r>
              <a:rPr lang="en-US"/>
              <a:t> </a:t>
            </a:r>
            <a:r>
              <a:rPr lang="en-US" err="1"/>
              <a:t>computaționale</a:t>
            </a:r>
            <a:r>
              <a:rPr lang="en-US"/>
              <a:t> </a:t>
            </a:r>
            <a:r>
              <a:rPr lang="en-US" err="1"/>
              <a:t>fapt</a:t>
            </a:r>
            <a:r>
              <a:rPr lang="en-US"/>
              <a:t> </a:t>
            </a:r>
            <a:r>
              <a:rPr lang="en-US" err="1"/>
              <a:t>ce</a:t>
            </a:r>
            <a:r>
              <a:rPr lang="en-US"/>
              <a:t> </a:t>
            </a:r>
            <a:r>
              <a:rPr lang="en-US" err="1"/>
              <a:t>asigura</a:t>
            </a:r>
            <a:r>
              <a:rPr lang="en-US"/>
              <a:t> </a:t>
            </a:r>
            <a:r>
              <a:rPr lang="en-US" err="1"/>
              <a:t>autenticitatea</a:t>
            </a:r>
            <a:r>
              <a:rPr lang="en-US"/>
              <a:t> </a:t>
            </a:r>
            <a:r>
              <a:rPr lang="en-US" err="1"/>
              <a:t>și</a:t>
            </a:r>
            <a:r>
              <a:rPr lang="en-US"/>
              <a:t> </a:t>
            </a:r>
            <a:r>
              <a:rPr lang="en-US" err="1"/>
              <a:t>exactitatea</a:t>
            </a:r>
            <a:r>
              <a:rPr lang="en-US"/>
              <a:t> </a:t>
            </a:r>
            <a:r>
              <a:rPr lang="en-US" err="1"/>
              <a:t>tranzacțiilor</a:t>
            </a:r>
            <a:endParaRPr lang="ro-RO" err="1"/>
          </a:p>
          <a:p>
            <a:r>
              <a:rPr lang="en-US"/>
              <a:t>  </a:t>
            </a:r>
            <a:r>
              <a:rPr lang="en-US" err="1"/>
              <a:t>Imuabilitate</a:t>
            </a:r>
            <a:r>
              <a:rPr lang="en-US"/>
              <a:t> - </a:t>
            </a:r>
            <a:r>
              <a:rPr lang="en-US" err="1"/>
              <a:t>menționat</a:t>
            </a:r>
            <a:r>
              <a:rPr lang="en-US"/>
              <a:t> anterior, </a:t>
            </a:r>
            <a:r>
              <a:rPr lang="en-US" err="1"/>
              <a:t>documentele</a:t>
            </a:r>
            <a:r>
              <a:rPr lang="en-US"/>
              <a:t> </a:t>
            </a:r>
            <a:r>
              <a:rPr lang="en-US" err="1"/>
              <a:t>aflate</a:t>
            </a:r>
            <a:r>
              <a:rPr lang="en-US"/>
              <a:t> </a:t>
            </a:r>
            <a:r>
              <a:rPr lang="en-US" err="1"/>
              <a:t>într</a:t>
            </a:r>
            <a:r>
              <a:rPr lang="en-US"/>
              <a:t>-o </a:t>
            </a:r>
            <a:r>
              <a:rPr lang="en-US" err="1"/>
              <a:t>rețea</a:t>
            </a:r>
            <a:r>
              <a:rPr lang="en-US"/>
              <a:t> blockchain nu pot fi </a:t>
            </a:r>
            <a:r>
              <a:rPr lang="en-US" err="1"/>
              <a:t>șterse</a:t>
            </a:r>
            <a:r>
              <a:rPr lang="en-US"/>
              <a:t> </a:t>
            </a:r>
            <a:r>
              <a:rPr lang="en-US" err="1"/>
              <a:t>sau</a:t>
            </a:r>
            <a:r>
              <a:rPr lang="en-US"/>
              <a:t> </a:t>
            </a:r>
            <a:r>
              <a:rPr lang="en-US" err="1"/>
              <a:t>modificate</a:t>
            </a:r>
            <a:endParaRPr lang="ro-RO" err="1"/>
          </a:p>
          <a:p>
            <a:r>
              <a:rPr lang="en-US"/>
              <a:t>   </a:t>
            </a:r>
            <a:r>
              <a:rPr lang="en-US" err="1"/>
              <a:t>Proveniență</a:t>
            </a:r>
            <a:r>
              <a:rPr lang="en-US"/>
              <a:t> - se </a:t>
            </a:r>
            <a:r>
              <a:rPr lang="en-US" err="1"/>
              <a:t>poate</a:t>
            </a:r>
            <a:r>
              <a:rPr lang="en-US"/>
              <a:t> </a:t>
            </a:r>
            <a:r>
              <a:rPr lang="en-US" err="1"/>
              <a:t>cunoaște</a:t>
            </a:r>
            <a:r>
              <a:rPr lang="en-US"/>
              <a:t> </a:t>
            </a:r>
            <a:r>
              <a:rPr lang="en-US" err="1"/>
              <a:t>trecutul</a:t>
            </a:r>
            <a:r>
              <a:rPr lang="en-US"/>
              <a:t> </a:t>
            </a:r>
            <a:r>
              <a:rPr lang="en-US" err="1"/>
              <a:t>oricărei</a:t>
            </a:r>
            <a:r>
              <a:rPr lang="en-US"/>
              <a:t> </a:t>
            </a:r>
            <a:r>
              <a:rPr lang="en-US" err="1"/>
              <a:t>tranzacții</a:t>
            </a:r>
            <a:r>
              <a:rPr lang="en-US"/>
              <a:t> </a:t>
            </a:r>
            <a:r>
              <a:rPr lang="en-US" err="1"/>
              <a:t>într</a:t>
            </a:r>
            <a:r>
              <a:rPr lang="en-US"/>
              <a:t>-un </a:t>
            </a:r>
            <a:r>
              <a:rPr lang="en-US" err="1"/>
              <a:t>astfel</a:t>
            </a:r>
            <a:r>
              <a:rPr lang="en-US"/>
              <a:t> de </a:t>
            </a:r>
            <a:r>
              <a:rPr lang="en-US" err="1"/>
              <a:t>registru</a:t>
            </a:r>
            <a:endParaRPr lang="ro-RO" err="1"/>
          </a:p>
          <a:p>
            <a:r>
              <a:rPr lang="en-US"/>
              <a:t>   </a:t>
            </a:r>
            <a:r>
              <a:rPr lang="en-US" err="1"/>
              <a:t>Descentralizare</a:t>
            </a:r>
            <a:r>
              <a:rPr lang="en-US"/>
              <a:t> - </a:t>
            </a:r>
            <a:r>
              <a:rPr lang="en-US" err="1"/>
              <a:t>remarcată</a:t>
            </a:r>
            <a:r>
              <a:rPr lang="en-US"/>
              <a:t> </a:t>
            </a:r>
            <a:r>
              <a:rPr lang="en-US" err="1"/>
              <a:t>prin</a:t>
            </a:r>
            <a:r>
              <a:rPr lang="en-US"/>
              <a:t> </a:t>
            </a:r>
            <a:r>
              <a:rPr lang="en-US" err="1"/>
              <a:t>distribuirea</a:t>
            </a:r>
            <a:r>
              <a:rPr lang="en-US"/>
              <a:t> </a:t>
            </a:r>
            <a:r>
              <a:rPr lang="en-US" err="1"/>
              <a:t>informației</a:t>
            </a:r>
            <a:r>
              <a:rPr lang="en-US"/>
              <a:t> </a:t>
            </a:r>
            <a:r>
              <a:rPr lang="en-US" err="1"/>
              <a:t>catre</a:t>
            </a:r>
            <a:r>
              <a:rPr lang="en-US"/>
              <a:t> </a:t>
            </a:r>
            <a:r>
              <a:rPr lang="en-US" err="1"/>
              <a:t>nodurile</a:t>
            </a:r>
            <a:r>
              <a:rPr lang="en-US"/>
              <a:t> </a:t>
            </a:r>
            <a:r>
              <a:rPr lang="en-US" err="1"/>
              <a:t>participante</a:t>
            </a:r>
            <a:r>
              <a:rPr lang="en-US"/>
              <a:t>, </a:t>
            </a:r>
            <a:r>
              <a:rPr lang="en-US" err="1"/>
              <a:t>controlul</a:t>
            </a:r>
            <a:r>
              <a:rPr lang="en-US"/>
              <a:t> </a:t>
            </a:r>
            <a:r>
              <a:rPr lang="en-US" err="1"/>
              <a:t>acesteia</a:t>
            </a:r>
            <a:r>
              <a:rPr lang="en-US"/>
              <a:t> </a:t>
            </a:r>
            <a:r>
              <a:rPr lang="en-US" err="1"/>
              <a:t>fiind</a:t>
            </a:r>
            <a:r>
              <a:rPr lang="en-US"/>
              <a:t> </a:t>
            </a:r>
            <a:r>
              <a:rPr lang="en-US" err="1"/>
              <a:t>realizat</a:t>
            </a:r>
            <a:r>
              <a:rPr lang="en-US"/>
              <a:t> sub </a:t>
            </a:r>
            <a:r>
              <a:rPr lang="en-US" err="1"/>
              <a:t>algoritmul</a:t>
            </a:r>
            <a:r>
              <a:rPr lang="en-US"/>
              <a:t> consensual</a:t>
            </a:r>
            <a:endParaRPr lang="ro-RO"/>
          </a:p>
          <a:p>
            <a:r>
              <a:rPr lang="en-US"/>
              <a:t>  </a:t>
            </a:r>
            <a:r>
              <a:rPr lang="en-US" err="1"/>
              <a:t>Anonimitate</a:t>
            </a:r>
            <a:r>
              <a:rPr lang="en-US"/>
              <a:t> - </a:t>
            </a:r>
            <a:r>
              <a:rPr lang="en-US" err="1"/>
              <a:t>fiecare</a:t>
            </a:r>
            <a:r>
              <a:rPr lang="en-US"/>
              <a:t> nod, </a:t>
            </a:r>
            <a:r>
              <a:rPr lang="en-US" err="1"/>
              <a:t>sau</a:t>
            </a:r>
            <a:r>
              <a:rPr lang="en-US"/>
              <a:t> </a:t>
            </a:r>
            <a:r>
              <a:rPr lang="en-US" err="1"/>
              <a:t>utilizator</a:t>
            </a:r>
            <a:r>
              <a:rPr lang="en-US"/>
              <a:t>, are </a:t>
            </a:r>
            <a:r>
              <a:rPr lang="en-US" err="1"/>
              <a:t>generată</a:t>
            </a:r>
            <a:r>
              <a:rPr lang="en-US"/>
              <a:t> o </a:t>
            </a:r>
            <a:r>
              <a:rPr lang="en-US" err="1"/>
              <a:t>adresă</a:t>
            </a:r>
            <a:r>
              <a:rPr lang="en-US"/>
              <a:t> </a:t>
            </a:r>
            <a:r>
              <a:rPr lang="en-US" err="1"/>
              <a:t>și</a:t>
            </a:r>
            <a:r>
              <a:rPr lang="en-US"/>
              <a:t> nu </a:t>
            </a:r>
            <a:r>
              <a:rPr lang="en-US" err="1"/>
              <a:t>poate</a:t>
            </a:r>
            <a:r>
              <a:rPr lang="en-US"/>
              <a:t> fi </a:t>
            </a:r>
            <a:r>
              <a:rPr lang="en-US" err="1"/>
              <a:t>identificat</a:t>
            </a:r>
            <a:r>
              <a:rPr lang="en-US"/>
              <a:t>.</a:t>
            </a:r>
            <a:endParaRPr lang="ro-RO">
              <a:ea typeface="Calibri" panose="020F0502020204030204"/>
              <a:cs typeface="Calibri" panose="020F0502020204030204"/>
            </a:endParaRPr>
          </a:p>
          <a:p>
            <a:r>
              <a:rPr lang="en-US"/>
              <a:t> </a:t>
            </a:r>
            <a:r>
              <a:rPr lang="en-US" err="1"/>
              <a:t>Transparență</a:t>
            </a:r>
            <a:r>
              <a:rPr lang="en-US"/>
              <a:t> - O rețea blockchain este aproape împosibil de șters deoarece un astfel de proces necesită o putere de calcul imensă\cite{s21175874}</a:t>
            </a:r>
            <a:endParaRPr lang="ro-RO"/>
          </a:p>
          <a:p>
            <a:endParaRPr lang="en-US">
              <a:ea typeface="Calibri"/>
              <a:cs typeface="Calibri"/>
            </a:endParaRPr>
          </a:p>
        </p:txBody>
      </p:sp>
      <p:sp>
        <p:nvSpPr>
          <p:cNvPr id="4" name="Substituent număr diapozitiv 3"/>
          <p:cNvSpPr>
            <a:spLocks noGrp="1"/>
          </p:cNvSpPr>
          <p:nvPr>
            <p:ph type="sldNum" sz="quarter" idx="5"/>
          </p:nvPr>
        </p:nvSpPr>
        <p:spPr/>
        <p:txBody>
          <a:bodyPr/>
          <a:lstStyle/>
          <a:p>
            <a:fld id="{4B430046-1158-4D06-99B3-D32FCFDD68FA}" type="slidenum">
              <a:t>10</a:t>
            </a:fld>
            <a:endParaRPr lang="ro-RO"/>
          </a:p>
        </p:txBody>
      </p:sp>
    </p:spTree>
    <p:extLst>
      <p:ext uri="{BB962C8B-B14F-4D97-AF65-F5344CB8AC3E}">
        <p14:creationId xmlns:p14="http://schemas.microsoft.com/office/powerpoint/2010/main" val="32595765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Datorită</a:t>
            </a:r>
            <a:r>
              <a:rPr lang="en-US"/>
              <a:t> </a:t>
            </a:r>
            <a:r>
              <a:rPr lang="en-US" err="1"/>
              <a:t>naturii</a:t>
            </a:r>
            <a:r>
              <a:rPr lang="en-US"/>
              <a:t> sale, </a:t>
            </a:r>
            <a:r>
              <a:rPr lang="en-US" err="1"/>
              <a:t>ce</a:t>
            </a:r>
            <a:r>
              <a:rPr lang="en-US"/>
              <a:t> </a:t>
            </a:r>
            <a:r>
              <a:rPr lang="en-US" err="1"/>
              <a:t>oferă</a:t>
            </a:r>
            <a:r>
              <a:rPr lang="en-US"/>
              <a:t> </a:t>
            </a:r>
            <a:r>
              <a:rPr lang="en-US" err="1"/>
              <a:t>soluții</a:t>
            </a:r>
            <a:r>
              <a:rPr lang="en-US"/>
              <a:t> </a:t>
            </a:r>
            <a:r>
              <a:rPr lang="en-US" err="1"/>
              <a:t>sigure</a:t>
            </a:r>
            <a:r>
              <a:rPr lang="en-US"/>
              <a:t>, </a:t>
            </a:r>
            <a:r>
              <a:rPr lang="en-US" err="1"/>
              <a:t>transparente</a:t>
            </a:r>
            <a:r>
              <a:rPr lang="en-US"/>
              <a:t> </a:t>
            </a:r>
            <a:r>
              <a:rPr lang="en-US" err="1"/>
              <a:t>și</a:t>
            </a:r>
            <a:r>
              <a:rPr lang="en-US"/>
              <a:t> </a:t>
            </a:r>
            <a:r>
              <a:rPr lang="en-US" err="1"/>
              <a:t>descentralizate</a:t>
            </a:r>
            <a:r>
              <a:rPr lang="en-US"/>
              <a:t>, </a:t>
            </a:r>
            <a:r>
              <a:rPr lang="en-US" err="1"/>
              <a:t>tehnologia</a:t>
            </a:r>
            <a:br>
              <a:rPr lang="en-US">
                <a:cs typeface="+mn-lt"/>
              </a:rPr>
            </a:br>
            <a:r>
              <a:rPr lang="en-US"/>
              <a:t>blockchain </a:t>
            </a:r>
            <a:r>
              <a:rPr lang="en-US" err="1"/>
              <a:t>poate</a:t>
            </a:r>
            <a:r>
              <a:rPr lang="en-US"/>
              <a:t> fi, </a:t>
            </a:r>
            <a:r>
              <a:rPr lang="en-US" err="1"/>
              <a:t>și</a:t>
            </a:r>
            <a:r>
              <a:rPr lang="en-US"/>
              <a:t> </a:t>
            </a:r>
            <a:r>
              <a:rPr lang="en-US" err="1"/>
              <a:t>este</a:t>
            </a:r>
            <a:r>
              <a:rPr lang="en-US"/>
              <a:t>, </a:t>
            </a:r>
            <a:r>
              <a:rPr lang="en-US" err="1"/>
              <a:t>integrată</a:t>
            </a:r>
            <a:r>
              <a:rPr lang="en-US"/>
              <a:t> </a:t>
            </a:r>
            <a:r>
              <a:rPr lang="en-US" err="1"/>
              <a:t>într</a:t>
            </a:r>
            <a:r>
              <a:rPr lang="en-US"/>
              <a:t>-o </a:t>
            </a:r>
            <a:r>
              <a:rPr lang="en-US" err="1"/>
              <a:t>gama</a:t>
            </a:r>
            <a:r>
              <a:rPr lang="en-US"/>
              <a:t> </a:t>
            </a:r>
            <a:r>
              <a:rPr lang="en-US" err="1"/>
              <a:t>largă</a:t>
            </a:r>
            <a:r>
              <a:rPr lang="en-US"/>
              <a:t> de </a:t>
            </a:r>
            <a:r>
              <a:rPr lang="en-US" err="1"/>
              <a:t>arii</a:t>
            </a:r>
            <a:r>
              <a:rPr lang="en-US"/>
              <a:t>. </a:t>
            </a:r>
            <a:r>
              <a:rPr lang="en-US" err="1"/>
              <a:t>Deși</a:t>
            </a:r>
            <a:r>
              <a:rPr lang="en-US"/>
              <a:t>, </a:t>
            </a:r>
            <a:r>
              <a:rPr lang="en-US" err="1"/>
              <a:t>aplicarea</a:t>
            </a:r>
            <a:r>
              <a:rPr lang="en-US"/>
              <a:t> </a:t>
            </a:r>
            <a:r>
              <a:rPr lang="en-US" err="1"/>
              <a:t>unui</a:t>
            </a:r>
            <a:br>
              <a:rPr lang="en-US">
                <a:cs typeface="+mn-lt"/>
              </a:rPr>
            </a:br>
            <a:r>
              <a:rPr lang="en-US" err="1"/>
              <a:t>astfel</a:t>
            </a:r>
            <a:r>
              <a:rPr lang="en-US"/>
              <a:t> de </a:t>
            </a:r>
            <a:r>
              <a:rPr lang="en-US" err="1"/>
              <a:t>registru</a:t>
            </a:r>
            <a:r>
              <a:rPr lang="en-US"/>
              <a:t> </a:t>
            </a:r>
            <a:r>
              <a:rPr lang="en-US" err="1"/>
              <a:t>distribuit</a:t>
            </a:r>
            <a:r>
              <a:rPr lang="en-US"/>
              <a:t> </a:t>
            </a:r>
            <a:r>
              <a:rPr lang="en-US" err="1"/>
              <a:t>este</a:t>
            </a:r>
            <a:r>
              <a:rPr lang="en-US"/>
              <a:t> perfect </a:t>
            </a:r>
            <a:r>
              <a:rPr lang="en-US" err="1"/>
              <a:t>pentru</a:t>
            </a:r>
            <a:r>
              <a:rPr lang="en-US"/>
              <a:t> </a:t>
            </a:r>
            <a:r>
              <a:rPr lang="en-US" err="1"/>
              <a:t>sistemele</a:t>
            </a:r>
            <a:r>
              <a:rPr lang="en-US"/>
              <a:t> </a:t>
            </a:r>
            <a:r>
              <a:rPr lang="en-US" err="1"/>
              <a:t>bancare</a:t>
            </a:r>
            <a:r>
              <a:rPr lang="en-US"/>
              <a:t> </a:t>
            </a:r>
            <a:r>
              <a:rPr lang="en-US" err="1"/>
              <a:t>și</a:t>
            </a:r>
            <a:r>
              <a:rPr lang="en-US"/>
              <a:t> de </a:t>
            </a:r>
            <a:r>
              <a:rPr lang="en-US" err="1"/>
              <a:t>plată</a:t>
            </a:r>
            <a:r>
              <a:rPr lang="en-US"/>
              <a:t>, </a:t>
            </a:r>
            <a:r>
              <a:rPr lang="en-US" err="1"/>
              <a:t>această</a:t>
            </a:r>
            <a:br>
              <a:rPr lang="en-US">
                <a:cs typeface="+mn-lt"/>
              </a:rPr>
            </a:br>
            <a:r>
              <a:rPr lang="en-US" err="1"/>
              <a:t>tehnologie</a:t>
            </a:r>
            <a:r>
              <a:rPr lang="en-US"/>
              <a:t> nu se </a:t>
            </a:r>
            <a:r>
              <a:rPr lang="en-US" err="1"/>
              <a:t>oprește</a:t>
            </a:r>
            <a:r>
              <a:rPr lang="en-US"/>
              <a:t> </a:t>
            </a:r>
            <a:r>
              <a:rPr lang="en-US" err="1"/>
              <a:t>aici</a:t>
            </a:r>
            <a:r>
              <a:rPr lang="en-US"/>
              <a:t> </a:t>
            </a:r>
            <a:r>
              <a:rPr lang="en-US" err="1"/>
              <a:t>gasind</a:t>
            </a:r>
            <a:r>
              <a:rPr lang="en-US"/>
              <a:t> </a:t>
            </a:r>
            <a:r>
              <a:rPr lang="en-US" err="1"/>
              <a:t>astfel</a:t>
            </a:r>
            <a:r>
              <a:rPr lang="en-US"/>
              <a:t> </a:t>
            </a:r>
            <a:r>
              <a:rPr lang="en-US" err="1"/>
              <a:t>implicare</a:t>
            </a:r>
            <a:r>
              <a:rPr lang="en-US"/>
              <a:t> </a:t>
            </a:r>
            <a:r>
              <a:rPr lang="en-US" err="1"/>
              <a:t>și</a:t>
            </a:r>
            <a:r>
              <a:rPr lang="en-US"/>
              <a:t> </a:t>
            </a:r>
            <a:r>
              <a:rPr lang="en-US" err="1"/>
              <a:t>în</a:t>
            </a:r>
            <a:r>
              <a:rPr lang="en-US"/>
              <a:t> </a:t>
            </a:r>
            <a:r>
              <a:rPr lang="en-US" err="1"/>
              <a:t>criptomonede</a:t>
            </a:r>
            <a:r>
              <a:rPr lang="en-US"/>
              <a:t>, </a:t>
            </a:r>
            <a:r>
              <a:rPr lang="en-US" err="1"/>
              <a:t>sănătate</a:t>
            </a:r>
            <a:r>
              <a:rPr lang="en-US"/>
              <a:t>, </a:t>
            </a:r>
            <a:r>
              <a:rPr lang="en-US" err="1"/>
              <a:t>contracte</a:t>
            </a:r>
            <a:br>
              <a:rPr lang="en-US">
                <a:cs typeface="+mn-lt"/>
              </a:rPr>
            </a:br>
            <a:r>
              <a:rPr lang="en-US" err="1"/>
              <a:t>inteligente</a:t>
            </a:r>
            <a:r>
              <a:rPr lang="en-US"/>
              <a:t>, </a:t>
            </a:r>
            <a:r>
              <a:rPr lang="en-US" err="1"/>
              <a:t>finanțe</a:t>
            </a:r>
            <a:r>
              <a:rPr lang="en-US"/>
              <a:t> </a:t>
            </a:r>
            <a:r>
              <a:rPr lang="en-US" err="1"/>
              <a:t>descentralizate</a:t>
            </a:r>
            <a:r>
              <a:rPr lang="en-US"/>
              <a:t>, </a:t>
            </a:r>
            <a:r>
              <a:rPr lang="en-US" err="1"/>
              <a:t>donații</a:t>
            </a:r>
            <a:r>
              <a:rPr lang="en-US"/>
              <a:t>, </a:t>
            </a:r>
            <a:r>
              <a:rPr lang="en-US" err="1"/>
              <a:t>internetul</a:t>
            </a:r>
            <a:r>
              <a:rPr lang="en-US"/>
              <a:t> </a:t>
            </a:r>
            <a:r>
              <a:rPr lang="en-US" err="1"/>
              <a:t>lucrurilor</a:t>
            </a:r>
            <a:r>
              <a:rPr lang="en-US"/>
              <a:t> </a:t>
            </a:r>
            <a:endParaRPr lang="ro-RO"/>
          </a:p>
        </p:txBody>
      </p:sp>
      <p:sp>
        <p:nvSpPr>
          <p:cNvPr id="4" name="Substituent număr diapozitiv 3"/>
          <p:cNvSpPr>
            <a:spLocks noGrp="1"/>
          </p:cNvSpPr>
          <p:nvPr>
            <p:ph type="sldNum" sz="quarter" idx="5"/>
          </p:nvPr>
        </p:nvSpPr>
        <p:spPr/>
        <p:txBody>
          <a:bodyPr/>
          <a:lstStyle/>
          <a:p>
            <a:fld id="{4B430046-1158-4D06-99B3-D32FCFDD68FA}" type="slidenum">
              <a:t>11</a:t>
            </a:fld>
            <a:endParaRPr lang="ro-RO"/>
          </a:p>
        </p:txBody>
      </p:sp>
    </p:spTree>
    <p:extLst>
      <p:ext uri="{BB962C8B-B14F-4D97-AF65-F5344CB8AC3E}">
        <p14:creationId xmlns:p14="http://schemas.microsoft.com/office/powerpoint/2010/main" val="2446694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stituent imagine diapozitiv 1"/>
          <p:cNvSpPr>
            <a:spLocks noGrp="1" noRot="1" noChangeAspect="1"/>
          </p:cNvSpPr>
          <p:nvPr>
            <p:ph type="sldImg"/>
          </p:nvPr>
        </p:nvSpPr>
        <p:spPr/>
      </p:sp>
      <p:sp>
        <p:nvSpPr>
          <p:cNvPr id="3" name="Substituent note 2"/>
          <p:cNvSpPr>
            <a:spLocks noGrp="1"/>
          </p:cNvSpPr>
          <p:nvPr>
            <p:ph type="body" idx="1"/>
          </p:nvPr>
        </p:nvSpPr>
        <p:spPr/>
        <p:txBody>
          <a:bodyPr/>
          <a:lstStyle/>
          <a:p>
            <a:r>
              <a:rPr lang="en-US" err="1"/>
              <a:t>Contractele</a:t>
            </a:r>
            <a:r>
              <a:rPr lang="en-US"/>
              <a:t> </a:t>
            </a:r>
            <a:r>
              <a:rPr lang="en-US" err="1"/>
              <a:t>inteligente</a:t>
            </a:r>
            <a:r>
              <a:rPr lang="en-US"/>
              <a:t> </a:t>
            </a:r>
            <a:r>
              <a:rPr lang="en-US" err="1"/>
              <a:t>datează</a:t>
            </a:r>
            <a:r>
              <a:rPr lang="en-US"/>
              <a:t> din 1998, moment </a:t>
            </a:r>
            <a:r>
              <a:rPr lang="en-US" err="1"/>
              <a:t>în</a:t>
            </a:r>
            <a:r>
              <a:rPr lang="en-US"/>
              <a:t> care Nick Szabo a </a:t>
            </a:r>
            <a:r>
              <a:rPr lang="en-US" err="1"/>
              <a:t>dezvoltat</a:t>
            </a:r>
            <a:r>
              <a:rPr lang="en-US"/>
              <a:t> o </a:t>
            </a:r>
            <a:r>
              <a:rPr lang="en-US" err="1"/>
              <a:t>monedă</a:t>
            </a:r>
            <a:r>
              <a:rPr lang="en-US"/>
              <a:t> </a:t>
            </a:r>
            <a:r>
              <a:rPr lang="en-US" err="1"/>
              <a:t>virtuală</a:t>
            </a:r>
            <a:r>
              <a:rPr lang="en-US"/>
              <a:t> </a:t>
            </a:r>
            <a:r>
              <a:rPr lang="en-US" err="1"/>
              <a:t>denumită</a:t>
            </a:r>
            <a:r>
              <a:rPr lang="en-US"/>
              <a:t> "Bit Gold", </a:t>
            </a:r>
            <a:r>
              <a:rPr lang="en-US" err="1"/>
              <a:t>acesta</a:t>
            </a:r>
            <a:r>
              <a:rPr lang="en-US"/>
              <a:t> a </a:t>
            </a:r>
            <a:r>
              <a:rPr lang="en-US" err="1"/>
              <a:t>reușit</a:t>
            </a:r>
            <a:r>
              <a:rPr lang="en-US"/>
              <a:t> </a:t>
            </a:r>
            <a:r>
              <a:rPr lang="en-US" err="1"/>
              <a:t>sa</a:t>
            </a:r>
            <a:r>
              <a:rPr lang="en-US"/>
              <a:t> </a:t>
            </a:r>
            <a:r>
              <a:rPr lang="en-US" err="1"/>
              <a:t>prezică</a:t>
            </a:r>
            <a:r>
              <a:rPr lang="en-US"/>
              <a:t> </a:t>
            </a:r>
            <a:r>
              <a:rPr lang="en-US" err="1"/>
              <a:t>anumite</a:t>
            </a:r>
            <a:r>
              <a:rPr lang="en-US"/>
              <a:t> </a:t>
            </a:r>
            <a:r>
              <a:rPr lang="en-US" err="1"/>
              <a:t>aspecte</a:t>
            </a:r>
            <a:r>
              <a:rPr lang="en-US"/>
              <a:t> pe care, </a:t>
            </a:r>
            <a:r>
              <a:rPr lang="en-US" err="1"/>
              <a:t>în</a:t>
            </a:r>
            <a:r>
              <a:rPr lang="en-US"/>
              <a:t> </a:t>
            </a:r>
            <a:r>
              <a:rPr lang="en-US" err="1"/>
              <a:t>prezent</a:t>
            </a:r>
            <a:r>
              <a:rPr lang="en-US"/>
              <a:t>, le </a:t>
            </a:r>
            <a:r>
              <a:rPr lang="en-US" err="1"/>
              <a:t>catalogăm</a:t>
            </a:r>
            <a:r>
              <a:rPr lang="en-US"/>
              <a:t> </a:t>
            </a:r>
            <a:r>
              <a:rPr lang="en-US" err="1"/>
              <a:t>drept</a:t>
            </a:r>
            <a:r>
              <a:rPr lang="en-US"/>
              <a:t> </a:t>
            </a:r>
            <a:r>
              <a:rPr lang="en-US" err="1"/>
              <a:t>uzuale</a:t>
            </a:r>
            <a:r>
              <a:rPr lang="en-US"/>
              <a:t>.\cite{</a:t>
            </a:r>
            <a:r>
              <a:rPr lang="en-US" err="1"/>
              <a:t>smart_contracts</a:t>
            </a:r>
            <a:r>
              <a:rPr lang="en-US"/>
              <a:t>}</a:t>
            </a:r>
            <a:endParaRPr lang="ro-RO"/>
          </a:p>
          <a:p>
            <a:r>
              <a:rPr lang="en-US"/>
              <a:t> </a:t>
            </a:r>
            <a:endParaRPr lang="en-US">
              <a:ea typeface="Calibri"/>
              <a:cs typeface="Calibri"/>
            </a:endParaRPr>
          </a:p>
          <a:p>
            <a:r>
              <a:rPr lang="en-US"/>
              <a:t>Din </a:t>
            </a:r>
            <a:r>
              <a:rPr lang="en-US" err="1"/>
              <a:t>punct</a:t>
            </a:r>
            <a:r>
              <a:rPr lang="en-US"/>
              <a:t> de </a:t>
            </a:r>
            <a:r>
              <a:rPr lang="en-US" err="1"/>
              <a:t>vedere</a:t>
            </a:r>
            <a:r>
              <a:rPr lang="en-US"/>
              <a:t> </a:t>
            </a:r>
            <a:r>
              <a:rPr lang="en-US" err="1"/>
              <a:t>analitic</a:t>
            </a:r>
            <a:r>
              <a:rPr lang="en-US"/>
              <a:t>, </a:t>
            </a:r>
            <a:r>
              <a:rPr lang="en-US" err="1"/>
              <a:t>denumirea</a:t>
            </a:r>
            <a:r>
              <a:rPr lang="en-US"/>
              <a:t> lor </a:t>
            </a:r>
            <a:r>
              <a:rPr lang="en-US" err="1"/>
              <a:t>arată</a:t>
            </a:r>
            <a:r>
              <a:rPr lang="en-US"/>
              <a:t> implicit </a:t>
            </a:r>
            <a:r>
              <a:rPr lang="en-US" err="1"/>
              <a:t>funcția</a:t>
            </a:r>
            <a:r>
              <a:rPr lang="en-US"/>
              <a:t> </a:t>
            </a:r>
            <a:r>
              <a:rPr lang="en-US" err="1"/>
              <a:t>autentică</a:t>
            </a:r>
            <a:r>
              <a:rPr lang="en-US"/>
              <a:t> a </a:t>
            </a:r>
            <a:r>
              <a:rPr lang="en-US" err="1"/>
              <a:t>contractelor</a:t>
            </a:r>
            <a:r>
              <a:rPr lang="en-US"/>
              <a:t> de a </a:t>
            </a:r>
            <a:r>
              <a:rPr lang="en-US" err="1"/>
              <a:t>crea</a:t>
            </a:r>
            <a:r>
              <a:rPr lang="en-US"/>
              <a:t> o </a:t>
            </a:r>
            <a:r>
              <a:rPr lang="en-US" err="1"/>
              <a:t>legatură</a:t>
            </a:r>
            <a:r>
              <a:rPr lang="en-US"/>
              <a:t> </a:t>
            </a:r>
            <a:r>
              <a:rPr lang="en-US" err="1"/>
              <a:t>intre</a:t>
            </a:r>
            <a:r>
              <a:rPr lang="en-US"/>
              <a:t> </a:t>
            </a:r>
            <a:r>
              <a:rPr lang="en-US" err="1"/>
              <a:t>cele</a:t>
            </a:r>
            <a:r>
              <a:rPr lang="en-US"/>
              <a:t> </a:t>
            </a:r>
            <a:r>
              <a:rPr lang="en-US" err="1"/>
              <a:t>doua</a:t>
            </a:r>
            <a:r>
              <a:rPr lang="en-US"/>
              <a:t> </a:t>
            </a:r>
            <a:r>
              <a:rPr lang="en-US" err="1"/>
              <a:t>părți</a:t>
            </a:r>
            <a:r>
              <a:rPr lang="en-US"/>
              <a:t> </a:t>
            </a:r>
            <a:r>
              <a:rPr lang="en-US" err="1"/>
              <a:t>aferente</a:t>
            </a:r>
            <a:r>
              <a:rPr lang="en-US"/>
              <a:t>, </a:t>
            </a:r>
            <a:r>
              <a:rPr lang="en-US" err="1"/>
              <a:t>acordurile</a:t>
            </a:r>
            <a:r>
              <a:rPr lang="en-US"/>
              <a:t> </a:t>
            </a:r>
            <a:r>
              <a:rPr lang="en-US" err="1"/>
              <a:t>acestora</a:t>
            </a:r>
            <a:r>
              <a:rPr lang="en-US"/>
              <a:t> </a:t>
            </a:r>
            <a:r>
              <a:rPr lang="en-US" err="1"/>
              <a:t>fiind</a:t>
            </a:r>
            <a:r>
              <a:rPr lang="en-US"/>
              <a:t> </a:t>
            </a:r>
            <a:r>
              <a:rPr lang="en-US" err="1"/>
              <a:t>scrise</a:t>
            </a:r>
            <a:r>
              <a:rPr lang="en-US"/>
              <a:t> </a:t>
            </a:r>
            <a:r>
              <a:rPr lang="en-US" err="1"/>
              <a:t>în</a:t>
            </a:r>
            <a:r>
              <a:rPr lang="en-US"/>
              <a:t> </a:t>
            </a:r>
            <a:r>
              <a:rPr lang="en-US" err="1"/>
              <a:t>linii</a:t>
            </a:r>
            <a:r>
              <a:rPr lang="en-US"/>
              <a:t> de cod. </a:t>
            </a:r>
            <a:r>
              <a:rPr lang="en-US" err="1"/>
              <a:t>Rularea</a:t>
            </a:r>
            <a:r>
              <a:rPr lang="en-US"/>
              <a:t> </a:t>
            </a:r>
            <a:r>
              <a:rPr lang="en-US" err="1"/>
              <a:t>acestora</a:t>
            </a:r>
            <a:r>
              <a:rPr lang="en-US"/>
              <a:t> </a:t>
            </a:r>
            <a:r>
              <a:rPr lang="en-US" err="1"/>
              <a:t>este</a:t>
            </a:r>
            <a:r>
              <a:rPr lang="en-US"/>
              <a:t> </a:t>
            </a:r>
            <a:r>
              <a:rPr lang="en-US" err="1"/>
              <a:t>proprie</a:t>
            </a:r>
            <a:r>
              <a:rPr lang="en-US"/>
              <a:t>, un contract </a:t>
            </a:r>
            <a:r>
              <a:rPr lang="en-US" err="1"/>
              <a:t>inteligent</a:t>
            </a:r>
            <a:r>
              <a:rPr lang="en-US"/>
              <a:t> </a:t>
            </a:r>
            <a:r>
              <a:rPr lang="en-US" err="1"/>
              <a:t>își</a:t>
            </a:r>
            <a:r>
              <a:rPr lang="en-US"/>
              <a:t> </a:t>
            </a:r>
            <a:r>
              <a:rPr lang="en-US" err="1"/>
              <a:t>efectuează</a:t>
            </a:r>
            <a:r>
              <a:rPr lang="en-US"/>
              <a:t> </a:t>
            </a:r>
            <a:r>
              <a:rPr lang="en-US" err="1"/>
              <a:t>funcțiile</a:t>
            </a:r>
            <a:r>
              <a:rPr lang="en-US"/>
              <a:t> automat </a:t>
            </a:r>
            <a:r>
              <a:rPr lang="en-US" err="1"/>
              <a:t>când</a:t>
            </a:r>
            <a:r>
              <a:rPr lang="en-US"/>
              <a:t> </a:t>
            </a:r>
            <a:r>
              <a:rPr lang="en-US" err="1"/>
              <a:t>anumite</a:t>
            </a:r>
            <a:r>
              <a:rPr lang="en-US"/>
              <a:t> </a:t>
            </a:r>
            <a:r>
              <a:rPr lang="en-US" err="1"/>
              <a:t>condiții</a:t>
            </a:r>
            <a:r>
              <a:rPr lang="en-US"/>
              <a:t> sunt </a:t>
            </a:r>
            <a:r>
              <a:rPr lang="en-US" err="1"/>
              <a:t>respectate</a:t>
            </a:r>
            <a:r>
              <a:rPr lang="en-US"/>
              <a:t>, </a:t>
            </a:r>
            <a:r>
              <a:rPr lang="en-US" err="1"/>
              <a:t>astfel</a:t>
            </a:r>
            <a:r>
              <a:rPr lang="en-US"/>
              <a:t> </a:t>
            </a:r>
            <a:r>
              <a:rPr lang="en-US" err="1"/>
              <a:t>reușind</a:t>
            </a:r>
            <a:r>
              <a:rPr lang="en-US"/>
              <a:t> </a:t>
            </a:r>
            <a:r>
              <a:rPr lang="en-US" err="1"/>
              <a:t>să</a:t>
            </a:r>
            <a:r>
              <a:rPr lang="en-US"/>
              <a:t> </a:t>
            </a:r>
            <a:r>
              <a:rPr lang="en-US" err="1"/>
              <a:t>elimine</a:t>
            </a:r>
            <a:r>
              <a:rPr lang="en-US"/>
              <a:t> </a:t>
            </a:r>
            <a:r>
              <a:rPr lang="en-US" err="1"/>
              <a:t>necesitatea</a:t>
            </a:r>
            <a:r>
              <a:rPr lang="en-US"/>
              <a:t> </a:t>
            </a:r>
            <a:r>
              <a:rPr lang="en-US" err="1"/>
              <a:t>unei</a:t>
            </a:r>
            <a:r>
              <a:rPr lang="en-US"/>
              <a:t> </a:t>
            </a:r>
            <a:r>
              <a:rPr lang="en-US" err="1"/>
              <a:t>părți</a:t>
            </a:r>
            <a:r>
              <a:rPr lang="en-US"/>
              <a:t> </a:t>
            </a:r>
            <a:r>
              <a:rPr lang="en-US" err="1"/>
              <a:t>intermediare</a:t>
            </a:r>
            <a:r>
              <a:rPr lang="en-US"/>
              <a:t>. </a:t>
            </a:r>
            <a:r>
              <a:rPr lang="en-US" err="1"/>
              <a:t>Contractele</a:t>
            </a:r>
            <a:r>
              <a:rPr lang="en-US"/>
              <a:t> </a:t>
            </a:r>
            <a:r>
              <a:rPr lang="en-US" err="1"/>
              <a:t>inteligente</a:t>
            </a:r>
            <a:r>
              <a:rPr lang="en-US"/>
              <a:t> </a:t>
            </a:r>
            <a:r>
              <a:rPr lang="en-US" err="1"/>
              <a:t>oferă</a:t>
            </a:r>
            <a:r>
              <a:rPr lang="en-US"/>
              <a:t> </a:t>
            </a:r>
            <a:r>
              <a:rPr lang="en-US" err="1"/>
              <a:t>și</a:t>
            </a:r>
            <a:r>
              <a:rPr lang="en-US"/>
              <a:t> </a:t>
            </a:r>
            <a:r>
              <a:rPr lang="en-US" err="1"/>
              <a:t>beneficii</a:t>
            </a:r>
            <a:r>
              <a:rPr lang="en-US"/>
              <a:t> ca </a:t>
            </a:r>
            <a:r>
              <a:rPr lang="en-US" err="1"/>
              <a:t>reducerea</a:t>
            </a:r>
            <a:r>
              <a:rPr lang="en-US"/>
              <a:t> </a:t>
            </a:r>
            <a:r>
              <a:rPr lang="en-US" err="1"/>
              <a:t>riscurilor</a:t>
            </a:r>
            <a:r>
              <a:rPr lang="en-US"/>
              <a:t> </a:t>
            </a:r>
            <a:r>
              <a:rPr lang="en-US" err="1"/>
              <a:t>tranzacțiilor</a:t>
            </a:r>
            <a:r>
              <a:rPr lang="en-US"/>
              <a:t>, </a:t>
            </a:r>
            <a:r>
              <a:rPr lang="en-US" err="1"/>
              <a:t>reducerea</a:t>
            </a:r>
            <a:r>
              <a:rPr lang="en-US"/>
              <a:t> </a:t>
            </a:r>
            <a:r>
              <a:rPr lang="en-US" err="1"/>
              <a:t>costurilor</a:t>
            </a:r>
            <a:r>
              <a:rPr lang="en-US"/>
              <a:t> de </a:t>
            </a:r>
            <a:r>
              <a:rPr lang="en-US" err="1"/>
              <a:t>administrare</a:t>
            </a:r>
            <a:r>
              <a:rPr lang="en-US"/>
              <a:t> </a:t>
            </a:r>
            <a:r>
              <a:rPr lang="en-US" err="1"/>
              <a:t>și</a:t>
            </a:r>
            <a:r>
              <a:rPr lang="en-US"/>
              <a:t> </a:t>
            </a:r>
            <a:r>
              <a:rPr lang="en-US" err="1"/>
              <a:t>serviciu</a:t>
            </a:r>
            <a:r>
              <a:rPr lang="en-US"/>
              <a:t>, </a:t>
            </a:r>
            <a:r>
              <a:rPr lang="en-US" err="1"/>
              <a:t>și</a:t>
            </a:r>
            <a:r>
              <a:rPr lang="en-US"/>
              <a:t> </a:t>
            </a:r>
            <a:r>
              <a:rPr lang="en-US" err="1"/>
              <a:t>sporește</a:t>
            </a:r>
            <a:r>
              <a:rPr lang="en-US"/>
              <a:t> </a:t>
            </a:r>
            <a:r>
              <a:rPr lang="en-US" err="1"/>
              <a:t>eficiența</a:t>
            </a:r>
            <a:r>
              <a:rPr lang="en-US"/>
              <a:t> </a:t>
            </a:r>
            <a:r>
              <a:rPr lang="en-US" err="1"/>
              <a:t>proceselor</a:t>
            </a:r>
            <a:r>
              <a:rPr lang="en-US"/>
              <a:t> la </a:t>
            </a:r>
            <a:r>
              <a:rPr lang="en-US" err="1"/>
              <a:t>nivel</a:t>
            </a:r>
            <a:r>
              <a:rPr lang="en-US"/>
              <a:t> de </a:t>
            </a:r>
            <a:r>
              <a:rPr lang="en-US" err="1"/>
              <a:t>corporație</a:t>
            </a:r>
            <a:r>
              <a:rPr lang="en-US"/>
              <a:t>. \cite{info14020117}</a:t>
            </a:r>
            <a:endParaRPr lang="en-US">
              <a:ea typeface="Calibri"/>
              <a:cs typeface="Calibri"/>
            </a:endParaRPr>
          </a:p>
          <a:p>
            <a:endParaRPr lang="en-US">
              <a:ea typeface="Calibri"/>
              <a:cs typeface="Calibri"/>
            </a:endParaRPr>
          </a:p>
          <a:p>
            <a:endParaRPr lang="en-US">
              <a:ea typeface="Calibri"/>
              <a:cs typeface="Calibri"/>
            </a:endParaRPr>
          </a:p>
          <a:p>
            <a:endParaRPr lang="en-US">
              <a:ea typeface="Calibri"/>
              <a:cs typeface="Calibri"/>
            </a:endParaRPr>
          </a:p>
          <a:p>
            <a:r>
              <a:rPr lang="en-US"/>
              <a:t>O </a:t>
            </a:r>
            <a:r>
              <a:rPr lang="en-US" err="1"/>
              <a:t>mențiune</a:t>
            </a:r>
            <a:r>
              <a:rPr lang="en-US"/>
              <a:t> </a:t>
            </a:r>
            <a:r>
              <a:rPr lang="en-US" err="1"/>
              <a:t>notabilă</a:t>
            </a:r>
            <a:r>
              <a:rPr lang="en-US"/>
              <a:t> </a:t>
            </a:r>
            <a:r>
              <a:rPr lang="en-US" err="1"/>
              <a:t>este</a:t>
            </a:r>
            <a:r>
              <a:rPr lang="en-US"/>
              <a:t> </a:t>
            </a:r>
            <a:r>
              <a:rPr lang="en-US" err="1"/>
              <a:t>portofelul</a:t>
            </a:r>
            <a:r>
              <a:rPr lang="en-US"/>
              <a:t> din </a:t>
            </a:r>
            <a:r>
              <a:rPr lang="en-US" err="1"/>
              <a:t>cadrul</a:t>
            </a:r>
            <a:r>
              <a:rPr lang="en-US"/>
              <a:t> </a:t>
            </a:r>
            <a:r>
              <a:rPr lang="en-US" err="1"/>
              <a:t>unei</a:t>
            </a:r>
            <a:r>
              <a:rPr lang="en-US"/>
              <a:t> </a:t>
            </a:r>
            <a:r>
              <a:rPr lang="en-US" err="1"/>
              <a:t>rețele</a:t>
            </a:r>
            <a:r>
              <a:rPr lang="en-US"/>
              <a:t> blockchain. </a:t>
            </a:r>
            <a:r>
              <a:rPr lang="en-US" err="1"/>
              <a:t>Acesta</a:t>
            </a:r>
            <a:r>
              <a:rPr lang="en-US"/>
              <a:t> </a:t>
            </a:r>
            <a:r>
              <a:rPr lang="en-US" err="1"/>
              <a:t>conține</a:t>
            </a:r>
            <a:r>
              <a:rPr lang="en-US"/>
              <a:t> o </a:t>
            </a:r>
            <a:r>
              <a:rPr lang="en-US" err="1"/>
              <a:t>colecție</a:t>
            </a:r>
            <a:r>
              <a:rPr lang="en-US"/>
              <a:t> date </a:t>
            </a:r>
            <a:r>
              <a:rPr lang="en-US" err="1"/>
              <a:t>ce</a:t>
            </a:r>
            <a:r>
              <a:rPr lang="en-US"/>
              <a:t> </a:t>
            </a:r>
            <a:r>
              <a:rPr lang="en-US" err="1"/>
              <a:t>identifică</a:t>
            </a:r>
            <a:r>
              <a:rPr lang="en-US"/>
              <a:t> </a:t>
            </a:r>
            <a:r>
              <a:rPr lang="en-US" err="1"/>
              <a:t>utilizatorul</a:t>
            </a:r>
            <a:r>
              <a:rPr lang="en-US"/>
              <a:t> </a:t>
            </a:r>
            <a:r>
              <a:rPr lang="en-US" err="1"/>
              <a:t>și</a:t>
            </a:r>
            <a:r>
              <a:rPr lang="en-US"/>
              <a:t> </a:t>
            </a:r>
            <a:r>
              <a:rPr lang="en-US" err="1"/>
              <a:t>îi</a:t>
            </a:r>
            <a:r>
              <a:rPr lang="en-US"/>
              <a:t> </a:t>
            </a:r>
            <a:r>
              <a:rPr lang="en-US" err="1"/>
              <a:t>permite</a:t>
            </a:r>
            <a:r>
              <a:rPr lang="en-US"/>
              <a:t> </a:t>
            </a:r>
            <a:r>
              <a:rPr lang="en-US" err="1"/>
              <a:t>acestuia</a:t>
            </a:r>
            <a:r>
              <a:rPr lang="en-US"/>
              <a:t> </a:t>
            </a:r>
            <a:r>
              <a:rPr lang="en-US" err="1"/>
              <a:t>să</a:t>
            </a:r>
            <a:r>
              <a:rPr lang="en-US"/>
              <a:t> </a:t>
            </a:r>
            <a:r>
              <a:rPr lang="en-US" err="1"/>
              <a:t>realizeze</a:t>
            </a:r>
            <a:r>
              <a:rPr lang="en-US"/>
              <a:t> </a:t>
            </a:r>
            <a:r>
              <a:rPr lang="en-US" err="1"/>
              <a:t>acțiuni</a:t>
            </a:r>
            <a:r>
              <a:rPr lang="en-US"/>
              <a:t> </a:t>
            </a:r>
            <a:r>
              <a:rPr lang="en-US" err="1"/>
              <a:t>în</a:t>
            </a:r>
            <a:r>
              <a:rPr lang="en-US"/>
              <a:t> </a:t>
            </a:r>
            <a:r>
              <a:rPr lang="en-US" err="1"/>
              <a:t>rețea</a:t>
            </a:r>
            <a:r>
              <a:rPr lang="en-US"/>
              <a:t>.</a:t>
            </a:r>
            <a:endParaRPr lang="en-US">
              <a:ea typeface="Calibri"/>
              <a:cs typeface="Calibri"/>
            </a:endParaRPr>
          </a:p>
          <a:p>
            <a:endParaRPr lang="en-US">
              <a:ea typeface="Calibri"/>
              <a:cs typeface="Calibri"/>
            </a:endParaRPr>
          </a:p>
        </p:txBody>
      </p:sp>
      <p:sp>
        <p:nvSpPr>
          <p:cNvPr id="4" name="Substituent număr diapozitiv 3"/>
          <p:cNvSpPr>
            <a:spLocks noGrp="1"/>
          </p:cNvSpPr>
          <p:nvPr>
            <p:ph type="sldNum" sz="quarter" idx="5"/>
          </p:nvPr>
        </p:nvSpPr>
        <p:spPr/>
        <p:txBody>
          <a:bodyPr/>
          <a:lstStyle/>
          <a:p>
            <a:fld id="{4B430046-1158-4D06-99B3-D32FCFDD68FA}" type="slidenum">
              <a:t>12</a:t>
            </a:fld>
            <a:endParaRPr lang="ro-RO"/>
          </a:p>
        </p:txBody>
      </p:sp>
    </p:spTree>
    <p:extLst>
      <p:ext uri="{BB962C8B-B14F-4D97-AF65-F5344CB8AC3E}">
        <p14:creationId xmlns:p14="http://schemas.microsoft.com/office/powerpoint/2010/main" val="1878711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F1C56-8A72-4858-851C-F15B634C74F2}"/>
              </a:ext>
            </a:extLst>
          </p:cNvPr>
          <p:cNvSpPr>
            <a:spLocks noGrp="1"/>
          </p:cNvSpPr>
          <p:nvPr>
            <p:ph type="ctrTitle"/>
          </p:nvPr>
        </p:nvSpPr>
        <p:spPr>
          <a:xfrm>
            <a:off x="1219200" y="1122362"/>
            <a:ext cx="8876022" cy="3744209"/>
          </a:xfrm>
        </p:spPr>
        <p:txBody>
          <a:bodyPr anchor="b">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3C1834EB-45A5-426C-824A-8F07CA8F6DBE}"/>
              </a:ext>
            </a:extLst>
          </p:cNvPr>
          <p:cNvSpPr>
            <a:spLocks noGrp="1"/>
          </p:cNvSpPr>
          <p:nvPr>
            <p:ph type="subTitle" idx="1"/>
          </p:nvPr>
        </p:nvSpPr>
        <p:spPr>
          <a:xfrm>
            <a:off x="1219200" y="5230134"/>
            <a:ext cx="4876800" cy="942065"/>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3D55F2-5374-4778-B1EE-98996792D07B}"/>
              </a:ext>
            </a:extLst>
          </p:cNvPr>
          <p:cNvSpPr>
            <a:spLocks noGrp="1"/>
          </p:cNvSpPr>
          <p:nvPr>
            <p:ph type="dt" sz="half" idx="10"/>
          </p:nvPr>
        </p:nvSpPr>
        <p:spPr/>
        <p:txBody>
          <a:bodyPr/>
          <a:lstStyle/>
          <a:p>
            <a:fld id="{8C1E1FAD-7351-4908-963A-08EA8E4AB7A0}" type="datetimeFigureOut">
              <a:rPr lang="en-US" smtClean="0"/>
              <a:t>7/3/2024</a:t>
            </a:fld>
            <a:endParaRPr lang="en-US"/>
          </a:p>
        </p:txBody>
      </p:sp>
      <p:sp>
        <p:nvSpPr>
          <p:cNvPr id="5" name="Footer Placeholder 4">
            <a:extLst>
              <a:ext uri="{FF2B5EF4-FFF2-40B4-BE49-F238E27FC236}">
                <a16:creationId xmlns:a16="http://schemas.microsoft.com/office/drawing/2014/main" id="{944044F8-E727-4D63-B6D6-26482F83D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41F76-D956-4205-AD99-E91FD5FCC027}"/>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428265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A6D4F-1C6D-40FB-9A92-C86C4E15C0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67BDDB-F95B-4041-AA53-71BBCB26D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77052-C8EA-459E-9E10-8EE28C50E166}"/>
              </a:ext>
            </a:extLst>
          </p:cNvPr>
          <p:cNvSpPr>
            <a:spLocks noGrp="1"/>
          </p:cNvSpPr>
          <p:nvPr>
            <p:ph type="dt" sz="half" idx="10"/>
          </p:nvPr>
        </p:nvSpPr>
        <p:spPr/>
        <p:txBody>
          <a:bodyPr/>
          <a:lstStyle/>
          <a:p>
            <a:fld id="{8C1E1FAD-7351-4908-963A-08EA8E4AB7A0}" type="datetimeFigureOut">
              <a:rPr lang="en-US" smtClean="0"/>
              <a:t>7/3/2024</a:t>
            </a:fld>
            <a:endParaRPr lang="en-US"/>
          </a:p>
        </p:txBody>
      </p:sp>
      <p:sp>
        <p:nvSpPr>
          <p:cNvPr id="5" name="Footer Placeholder 4">
            <a:extLst>
              <a:ext uri="{FF2B5EF4-FFF2-40B4-BE49-F238E27FC236}">
                <a16:creationId xmlns:a16="http://schemas.microsoft.com/office/drawing/2014/main" id="{1F3E6650-E3AD-4C98-88FE-F5152966FE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4FED5-B228-4E3C-BFEE-0BC47D95069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9633157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0A243A-5463-4C65-85DA-03BECDAE63E2}"/>
              </a:ext>
            </a:extLst>
          </p:cNvPr>
          <p:cNvSpPr>
            <a:spLocks noGrp="1"/>
          </p:cNvSpPr>
          <p:nvPr>
            <p:ph type="title" orient="vert"/>
          </p:nvPr>
        </p:nvSpPr>
        <p:spPr>
          <a:xfrm>
            <a:off x="8831898" y="854169"/>
            <a:ext cx="2674301" cy="532279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E10153C-6948-4108-8FF1-033F66D4CABA}"/>
              </a:ext>
            </a:extLst>
          </p:cNvPr>
          <p:cNvSpPr>
            <a:spLocks noGrp="1"/>
          </p:cNvSpPr>
          <p:nvPr>
            <p:ph type="body" orient="vert" idx="1"/>
          </p:nvPr>
        </p:nvSpPr>
        <p:spPr>
          <a:xfrm>
            <a:off x="685800" y="854169"/>
            <a:ext cx="7886700" cy="53227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345988-B24C-46FE-87B0-55D4FB7CBC42}"/>
              </a:ext>
            </a:extLst>
          </p:cNvPr>
          <p:cNvSpPr>
            <a:spLocks noGrp="1"/>
          </p:cNvSpPr>
          <p:nvPr>
            <p:ph type="dt" sz="half" idx="10"/>
          </p:nvPr>
        </p:nvSpPr>
        <p:spPr/>
        <p:txBody>
          <a:bodyPr/>
          <a:lstStyle/>
          <a:p>
            <a:fld id="{8C1E1FAD-7351-4908-963A-08EA8E4AB7A0}" type="datetimeFigureOut">
              <a:rPr lang="en-US" smtClean="0"/>
              <a:t>7/3/2024</a:t>
            </a:fld>
            <a:endParaRPr lang="en-US"/>
          </a:p>
        </p:txBody>
      </p:sp>
      <p:sp>
        <p:nvSpPr>
          <p:cNvPr id="5" name="Footer Placeholder 4">
            <a:extLst>
              <a:ext uri="{FF2B5EF4-FFF2-40B4-BE49-F238E27FC236}">
                <a16:creationId xmlns:a16="http://schemas.microsoft.com/office/drawing/2014/main" id="{493AB2DB-BD1F-41F7-AC5E-57249C270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1E3DB-BDAB-40CA-ABA3-A3662C06881F}"/>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730455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1A1B-E09A-4F93-BC68-B160114AFC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C8C4A9-27ED-4E86-A256-5009E31342B6}"/>
              </a:ext>
            </a:extLst>
          </p:cNvPr>
          <p:cNvSpPr>
            <a:spLocks noGrp="1"/>
          </p:cNvSpPr>
          <p:nvPr>
            <p:ph idx="1"/>
          </p:nvPr>
        </p:nvSpPr>
        <p:spPr/>
        <p:txBody>
          <a:bodyPr/>
          <a:lstStyle>
            <a:lvl1pPr>
              <a:lnSpc>
                <a:spcPct val="120000"/>
              </a:lnSpc>
              <a:defRPr/>
            </a:lvl1pPr>
            <a:lvl2pPr>
              <a:lnSpc>
                <a:spcPct val="120000"/>
              </a:lnSpc>
              <a:defRPr/>
            </a:lvl2pPr>
            <a:lvl3pPr>
              <a:lnSpc>
                <a:spcPct val="120000"/>
              </a:lnSpc>
              <a:defRPr sz="1400"/>
            </a:lvl3pPr>
            <a:lvl4pPr>
              <a:lnSpc>
                <a:spcPct val="120000"/>
              </a:lnSpc>
              <a:defRPr sz="1200"/>
            </a:lvl4pPr>
            <a:lvl5pPr>
              <a:lnSpc>
                <a:spcPct val="12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5CF91C-8771-4949-A397-928A5743EBC7}"/>
              </a:ext>
            </a:extLst>
          </p:cNvPr>
          <p:cNvSpPr>
            <a:spLocks noGrp="1"/>
          </p:cNvSpPr>
          <p:nvPr>
            <p:ph type="dt" sz="half" idx="10"/>
          </p:nvPr>
        </p:nvSpPr>
        <p:spPr/>
        <p:txBody>
          <a:bodyPr/>
          <a:lstStyle/>
          <a:p>
            <a:fld id="{8C1E1FAD-7351-4908-963A-08EA8E4AB7A0}" type="datetimeFigureOut">
              <a:rPr lang="en-US" smtClean="0"/>
              <a:t>7/3/2024</a:t>
            </a:fld>
            <a:endParaRPr lang="en-US"/>
          </a:p>
        </p:txBody>
      </p:sp>
      <p:sp>
        <p:nvSpPr>
          <p:cNvPr id="5" name="Footer Placeholder 4">
            <a:extLst>
              <a:ext uri="{FF2B5EF4-FFF2-40B4-BE49-F238E27FC236}">
                <a16:creationId xmlns:a16="http://schemas.microsoft.com/office/drawing/2014/main" id="{013EA0ED-4961-4254-B34E-71D14C4E05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97152-BD97-4A72-8B07-CD2BC57B84F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819770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EAF4-C10D-4650-9587-15DA8E9F9C08}"/>
              </a:ext>
            </a:extLst>
          </p:cNvPr>
          <p:cNvSpPr>
            <a:spLocks noGrp="1"/>
          </p:cNvSpPr>
          <p:nvPr>
            <p:ph type="title"/>
          </p:nvPr>
        </p:nvSpPr>
        <p:spPr>
          <a:xfrm>
            <a:off x="1219200" y="1368862"/>
            <a:ext cx="9486900" cy="3679656"/>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A1D5C2-6E93-4B23-A0CA-D5D7E735C718}"/>
              </a:ext>
            </a:extLst>
          </p:cNvPr>
          <p:cNvSpPr>
            <a:spLocks noGrp="1"/>
          </p:cNvSpPr>
          <p:nvPr>
            <p:ph type="body" idx="1"/>
          </p:nvPr>
        </p:nvSpPr>
        <p:spPr>
          <a:xfrm>
            <a:off x="1219200" y="5318974"/>
            <a:ext cx="9486900" cy="853225"/>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815BFB-5D28-4ABE-AD37-0C6C3FD949FE}"/>
              </a:ext>
            </a:extLst>
          </p:cNvPr>
          <p:cNvSpPr>
            <a:spLocks noGrp="1"/>
          </p:cNvSpPr>
          <p:nvPr>
            <p:ph type="dt" sz="half" idx="10"/>
          </p:nvPr>
        </p:nvSpPr>
        <p:spPr/>
        <p:txBody>
          <a:bodyPr/>
          <a:lstStyle/>
          <a:p>
            <a:fld id="{8C1E1FAD-7351-4908-963A-08EA8E4AB7A0}" type="datetimeFigureOut">
              <a:rPr lang="en-US" smtClean="0"/>
              <a:t>7/3/2024</a:t>
            </a:fld>
            <a:endParaRPr lang="en-US"/>
          </a:p>
        </p:txBody>
      </p:sp>
      <p:sp>
        <p:nvSpPr>
          <p:cNvPr id="5" name="Footer Placeholder 4">
            <a:extLst>
              <a:ext uri="{FF2B5EF4-FFF2-40B4-BE49-F238E27FC236}">
                <a16:creationId xmlns:a16="http://schemas.microsoft.com/office/drawing/2014/main" id="{65A4035B-0539-4A03-87C0-22E52C98B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27ADF-48C9-49CF-BD4D-82399BF64AD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3803351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A2FB-0310-4935-B7F7-E47876CD4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987C14-52AB-4AAC-9038-29CF58EA6EA8}"/>
              </a:ext>
            </a:extLst>
          </p:cNvPr>
          <p:cNvSpPr>
            <a:spLocks noGrp="1"/>
          </p:cNvSpPr>
          <p:nvPr>
            <p:ph sz="half" idx="1"/>
          </p:nvPr>
        </p:nvSpPr>
        <p:spPr>
          <a:xfrm>
            <a:off x="1219200" y="2168278"/>
            <a:ext cx="4702921" cy="41563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B2E45A-DCC0-4701-9D67-EF56AECE3432}"/>
              </a:ext>
            </a:extLst>
          </p:cNvPr>
          <p:cNvSpPr>
            <a:spLocks noGrp="1"/>
          </p:cNvSpPr>
          <p:nvPr>
            <p:ph sz="half" idx="2"/>
          </p:nvPr>
        </p:nvSpPr>
        <p:spPr>
          <a:xfrm>
            <a:off x="6269880" y="2168278"/>
            <a:ext cx="4782699" cy="41563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1AF0813-A167-4D17-AA79-07BD9765FE0D}"/>
              </a:ext>
            </a:extLst>
          </p:cNvPr>
          <p:cNvSpPr>
            <a:spLocks noGrp="1"/>
          </p:cNvSpPr>
          <p:nvPr>
            <p:ph type="dt" sz="half" idx="10"/>
          </p:nvPr>
        </p:nvSpPr>
        <p:spPr/>
        <p:txBody>
          <a:bodyPr/>
          <a:lstStyle/>
          <a:p>
            <a:fld id="{8C1E1FAD-7351-4908-963A-08EA8E4AB7A0}" type="datetimeFigureOut">
              <a:rPr lang="en-US" smtClean="0"/>
              <a:t>7/3/2024</a:t>
            </a:fld>
            <a:endParaRPr lang="en-US"/>
          </a:p>
        </p:txBody>
      </p:sp>
      <p:sp>
        <p:nvSpPr>
          <p:cNvPr id="6" name="Footer Placeholder 5">
            <a:extLst>
              <a:ext uri="{FF2B5EF4-FFF2-40B4-BE49-F238E27FC236}">
                <a16:creationId xmlns:a16="http://schemas.microsoft.com/office/drawing/2014/main" id="{40A940D7-D4C1-4C24-95F3-29A849CEEE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49AB7-007E-4D4D-A2C1-2C5C3310C0B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5882492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0184-BDFD-48DE-B858-B81887BFD302}"/>
              </a:ext>
            </a:extLst>
          </p:cNvPr>
          <p:cNvSpPr>
            <a:spLocks noGrp="1"/>
          </p:cNvSpPr>
          <p:nvPr>
            <p:ph type="title"/>
          </p:nvPr>
        </p:nvSpPr>
        <p:spPr>
          <a:xfrm>
            <a:off x="1219200" y="365125"/>
            <a:ext cx="9753599" cy="1577975"/>
          </a:xfrm>
        </p:spPr>
        <p:txBody>
          <a:bodyPr/>
          <a:lstStyle/>
          <a:p>
            <a:r>
              <a:rPr lang="en-US"/>
              <a:t>Click to edit Master title style</a:t>
            </a:r>
          </a:p>
        </p:txBody>
      </p:sp>
      <p:sp>
        <p:nvSpPr>
          <p:cNvPr id="3" name="Text Placeholder 2">
            <a:extLst>
              <a:ext uri="{FF2B5EF4-FFF2-40B4-BE49-F238E27FC236}">
                <a16:creationId xmlns:a16="http://schemas.microsoft.com/office/drawing/2014/main" id="{1724FEB2-6EEC-49D4-9466-0F7A6EDB0CB6}"/>
              </a:ext>
            </a:extLst>
          </p:cNvPr>
          <p:cNvSpPr>
            <a:spLocks noGrp="1"/>
          </p:cNvSpPr>
          <p:nvPr>
            <p:ph type="body" idx="1"/>
          </p:nvPr>
        </p:nvSpPr>
        <p:spPr>
          <a:xfrm>
            <a:off x="1219201" y="2095930"/>
            <a:ext cx="4507931" cy="758650"/>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E8CF0-BAB6-4BF2-836F-FED0AF88A8AA}"/>
              </a:ext>
            </a:extLst>
          </p:cNvPr>
          <p:cNvSpPr>
            <a:spLocks noGrp="1"/>
          </p:cNvSpPr>
          <p:nvPr>
            <p:ph sz="half" idx="2"/>
          </p:nvPr>
        </p:nvSpPr>
        <p:spPr>
          <a:xfrm>
            <a:off x="1219201" y="2938410"/>
            <a:ext cx="4507930" cy="33861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0751AB-FCF0-450B-A6DF-9B9A2AD2C24A}"/>
              </a:ext>
            </a:extLst>
          </p:cNvPr>
          <p:cNvSpPr>
            <a:spLocks noGrp="1"/>
          </p:cNvSpPr>
          <p:nvPr>
            <p:ph type="body" sz="quarter" idx="3"/>
          </p:nvPr>
        </p:nvSpPr>
        <p:spPr>
          <a:xfrm>
            <a:off x="6464867" y="2095930"/>
            <a:ext cx="4507932" cy="758650"/>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3898E7-3130-4CE6-AA11-C9CC8214EA1D}"/>
              </a:ext>
            </a:extLst>
          </p:cNvPr>
          <p:cNvSpPr>
            <a:spLocks noGrp="1"/>
          </p:cNvSpPr>
          <p:nvPr>
            <p:ph sz="quarter" idx="4"/>
          </p:nvPr>
        </p:nvSpPr>
        <p:spPr>
          <a:xfrm>
            <a:off x="6464867" y="2938410"/>
            <a:ext cx="4507932" cy="33861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5D85675-9678-4CB3-9AAB-D727D2B58E7A}"/>
              </a:ext>
            </a:extLst>
          </p:cNvPr>
          <p:cNvSpPr>
            <a:spLocks noGrp="1"/>
          </p:cNvSpPr>
          <p:nvPr>
            <p:ph type="dt" sz="half" idx="10"/>
          </p:nvPr>
        </p:nvSpPr>
        <p:spPr/>
        <p:txBody>
          <a:bodyPr/>
          <a:lstStyle/>
          <a:p>
            <a:fld id="{8C1E1FAD-7351-4908-963A-08EA8E4AB7A0}" type="datetimeFigureOut">
              <a:rPr lang="en-US" smtClean="0"/>
              <a:t>7/3/2024</a:t>
            </a:fld>
            <a:endParaRPr lang="en-US"/>
          </a:p>
        </p:txBody>
      </p:sp>
      <p:sp>
        <p:nvSpPr>
          <p:cNvPr id="8" name="Footer Placeholder 7">
            <a:extLst>
              <a:ext uri="{FF2B5EF4-FFF2-40B4-BE49-F238E27FC236}">
                <a16:creationId xmlns:a16="http://schemas.microsoft.com/office/drawing/2014/main" id="{445F8314-1849-461A-AAF2-BF149646D5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69738E-5865-473C-BAFB-BDB385C06931}"/>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913834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7AC40-59FF-4CE3-B49C-C824A784C5F7}"/>
              </a:ext>
            </a:extLst>
          </p:cNvPr>
          <p:cNvSpPr>
            <a:spLocks noGrp="1"/>
          </p:cNvSpPr>
          <p:nvPr>
            <p:ph type="title"/>
          </p:nvPr>
        </p:nvSpPr>
        <p:spPr>
          <a:xfrm>
            <a:off x="1219200" y="365125"/>
            <a:ext cx="9493249" cy="1577975"/>
          </a:xfrm>
        </p:spPr>
        <p:txBody>
          <a:bodyPr/>
          <a:lstStyle/>
          <a:p>
            <a:r>
              <a:rPr lang="en-US"/>
              <a:t>Click to edit Master title style</a:t>
            </a:r>
          </a:p>
        </p:txBody>
      </p:sp>
      <p:sp>
        <p:nvSpPr>
          <p:cNvPr id="3" name="Date Placeholder 2">
            <a:extLst>
              <a:ext uri="{FF2B5EF4-FFF2-40B4-BE49-F238E27FC236}">
                <a16:creationId xmlns:a16="http://schemas.microsoft.com/office/drawing/2014/main" id="{F92FAB63-E9CE-4359-A54B-07AC7E9BBAE3}"/>
              </a:ext>
            </a:extLst>
          </p:cNvPr>
          <p:cNvSpPr>
            <a:spLocks noGrp="1"/>
          </p:cNvSpPr>
          <p:nvPr>
            <p:ph type="dt" sz="half" idx="10"/>
          </p:nvPr>
        </p:nvSpPr>
        <p:spPr/>
        <p:txBody>
          <a:bodyPr/>
          <a:lstStyle/>
          <a:p>
            <a:fld id="{8C1E1FAD-7351-4908-963A-08EA8E4AB7A0}" type="datetimeFigureOut">
              <a:rPr lang="en-US" smtClean="0"/>
              <a:t>7/3/2024</a:t>
            </a:fld>
            <a:endParaRPr lang="en-US"/>
          </a:p>
        </p:txBody>
      </p:sp>
      <p:sp>
        <p:nvSpPr>
          <p:cNvPr id="4" name="Footer Placeholder 3">
            <a:extLst>
              <a:ext uri="{FF2B5EF4-FFF2-40B4-BE49-F238E27FC236}">
                <a16:creationId xmlns:a16="http://schemas.microsoft.com/office/drawing/2014/main" id="{C7939854-5165-4C41-8DCA-D42DFD7D90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1768E0-4535-4B0D-8B94-4C10740B0A6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872168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678E3-D115-4E49-9ECB-656CF2319E94}"/>
              </a:ext>
            </a:extLst>
          </p:cNvPr>
          <p:cNvSpPr>
            <a:spLocks noGrp="1"/>
          </p:cNvSpPr>
          <p:nvPr>
            <p:ph type="dt" sz="half" idx="10"/>
          </p:nvPr>
        </p:nvSpPr>
        <p:spPr/>
        <p:txBody>
          <a:bodyPr/>
          <a:lstStyle/>
          <a:p>
            <a:fld id="{8C1E1FAD-7351-4908-963A-08EA8E4AB7A0}" type="datetimeFigureOut">
              <a:rPr lang="en-US" smtClean="0"/>
              <a:t>7/3/2024</a:t>
            </a:fld>
            <a:endParaRPr lang="en-US"/>
          </a:p>
        </p:txBody>
      </p:sp>
      <p:sp>
        <p:nvSpPr>
          <p:cNvPr id="3" name="Footer Placeholder 2">
            <a:extLst>
              <a:ext uri="{FF2B5EF4-FFF2-40B4-BE49-F238E27FC236}">
                <a16:creationId xmlns:a16="http://schemas.microsoft.com/office/drawing/2014/main" id="{E521E6FC-7F84-4673-81D6-B85FE26DA0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80318A-245C-4841-AB57-CEC5CC124D02}"/>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7237072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F847B-9D86-47FF-B24A-EEA5F73EA144}"/>
              </a:ext>
            </a:extLst>
          </p:cNvPr>
          <p:cNvSpPr>
            <a:spLocks noGrp="1"/>
          </p:cNvSpPr>
          <p:nvPr>
            <p:ph type="title"/>
          </p:nvPr>
        </p:nvSpPr>
        <p:spPr>
          <a:xfrm>
            <a:off x="1219200" y="457200"/>
            <a:ext cx="3776472" cy="2852928"/>
          </a:xfrm>
        </p:spPr>
        <p:txBody>
          <a:bodyPr anchor="b">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ADAC0675-AD2F-44DC-8FF3-4454258A5908}"/>
              </a:ext>
            </a:extLst>
          </p:cNvPr>
          <p:cNvSpPr>
            <a:spLocks noGrp="1"/>
          </p:cNvSpPr>
          <p:nvPr>
            <p:ph idx="1"/>
          </p:nvPr>
        </p:nvSpPr>
        <p:spPr>
          <a:xfrm>
            <a:off x="5557582" y="987425"/>
            <a:ext cx="5948618"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D96356-C0F0-4C22-B9B6-C7E0BE4F3702}"/>
              </a:ext>
            </a:extLst>
          </p:cNvPr>
          <p:cNvSpPr>
            <a:spLocks noGrp="1"/>
          </p:cNvSpPr>
          <p:nvPr>
            <p:ph type="body" sz="half" idx="2"/>
          </p:nvPr>
        </p:nvSpPr>
        <p:spPr>
          <a:xfrm>
            <a:off x="1219200" y="3484210"/>
            <a:ext cx="3768934" cy="238477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3EFD71-2ACA-4041-9EA2-86E7B81C314D}"/>
              </a:ext>
            </a:extLst>
          </p:cNvPr>
          <p:cNvSpPr>
            <a:spLocks noGrp="1"/>
          </p:cNvSpPr>
          <p:nvPr>
            <p:ph type="dt" sz="half" idx="10"/>
          </p:nvPr>
        </p:nvSpPr>
        <p:spPr/>
        <p:txBody>
          <a:bodyPr/>
          <a:lstStyle/>
          <a:p>
            <a:fld id="{8C1E1FAD-7351-4908-963A-08EA8E4AB7A0}" type="datetimeFigureOut">
              <a:rPr lang="en-US" smtClean="0"/>
              <a:t>7/3/2024</a:t>
            </a:fld>
            <a:endParaRPr lang="en-US"/>
          </a:p>
        </p:txBody>
      </p:sp>
      <p:sp>
        <p:nvSpPr>
          <p:cNvPr id="6" name="Footer Placeholder 5">
            <a:extLst>
              <a:ext uri="{FF2B5EF4-FFF2-40B4-BE49-F238E27FC236}">
                <a16:creationId xmlns:a16="http://schemas.microsoft.com/office/drawing/2014/main" id="{14ECACE3-32A8-4245-97AC-5797C147E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D63845-314D-499C-BB75-CE9162BE6EE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384539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D3DB-B1F8-4892-96F7-0BE21DE637CD}"/>
              </a:ext>
            </a:extLst>
          </p:cNvPr>
          <p:cNvSpPr>
            <a:spLocks noGrp="1"/>
          </p:cNvSpPr>
          <p:nvPr>
            <p:ph type="title"/>
          </p:nvPr>
        </p:nvSpPr>
        <p:spPr>
          <a:xfrm>
            <a:off x="1219200" y="457200"/>
            <a:ext cx="3932349" cy="2852670"/>
          </a:xfrm>
        </p:spPr>
        <p:txBody>
          <a:bodyPr anchor="b">
            <a:noAutofit/>
          </a:bodyPr>
          <a:lstStyle>
            <a:lvl1pPr>
              <a:defRPr sz="4000"/>
            </a:lvl1pPr>
          </a:lstStyle>
          <a:p>
            <a:r>
              <a:rPr lang="en-US"/>
              <a:t>Click to edit Master title style</a:t>
            </a:r>
          </a:p>
        </p:txBody>
      </p:sp>
      <p:sp>
        <p:nvSpPr>
          <p:cNvPr id="3" name="Picture Placeholder 2">
            <a:extLst>
              <a:ext uri="{FF2B5EF4-FFF2-40B4-BE49-F238E27FC236}">
                <a16:creationId xmlns:a16="http://schemas.microsoft.com/office/drawing/2014/main" id="{A40AB405-B2E9-4C4B-930C-CF1B63342F1D}"/>
              </a:ext>
            </a:extLst>
          </p:cNvPr>
          <p:cNvSpPr>
            <a:spLocks noGrp="1"/>
          </p:cNvSpPr>
          <p:nvPr>
            <p:ph type="pic" idx="1"/>
          </p:nvPr>
        </p:nvSpPr>
        <p:spPr>
          <a:xfrm>
            <a:off x="5674810" y="657055"/>
            <a:ext cx="5831389" cy="55151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8AF82ED-5295-4670-A3A8-B7813FF4713F}"/>
              </a:ext>
            </a:extLst>
          </p:cNvPr>
          <p:cNvSpPr>
            <a:spLocks noGrp="1"/>
          </p:cNvSpPr>
          <p:nvPr>
            <p:ph type="body" sz="half" idx="2"/>
          </p:nvPr>
        </p:nvSpPr>
        <p:spPr>
          <a:xfrm>
            <a:off x="1219199" y="3484210"/>
            <a:ext cx="3768934" cy="2376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8BCDD2-4389-41FA-BE68-6805E3290FCE}"/>
              </a:ext>
            </a:extLst>
          </p:cNvPr>
          <p:cNvSpPr>
            <a:spLocks noGrp="1"/>
          </p:cNvSpPr>
          <p:nvPr>
            <p:ph type="dt" sz="half" idx="10"/>
          </p:nvPr>
        </p:nvSpPr>
        <p:spPr/>
        <p:txBody>
          <a:bodyPr/>
          <a:lstStyle/>
          <a:p>
            <a:fld id="{8C1E1FAD-7351-4908-963A-08EA8E4AB7A0}" type="datetimeFigureOut">
              <a:rPr lang="en-US" smtClean="0"/>
              <a:t>7/3/2024</a:t>
            </a:fld>
            <a:endParaRPr lang="en-US"/>
          </a:p>
        </p:txBody>
      </p:sp>
      <p:sp>
        <p:nvSpPr>
          <p:cNvPr id="6" name="Footer Placeholder 5">
            <a:extLst>
              <a:ext uri="{FF2B5EF4-FFF2-40B4-BE49-F238E27FC236}">
                <a16:creationId xmlns:a16="http://schemas.microsoft.com/office/drawing/2014/main" id="{33C1D4C8-D966-41BE-B38F-54B9134FF7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7339F-1169-4FB1-8FAA-781335ECB2A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5336801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104591-A10E-46C3-952B-F25DCBDAD1BC}"/>
              </a:ext>
            </a:extLst>
          </p:cNvPr>
          <p:cNvSpPr>
            <a:spLocks noGrp="1"/>
          </p:cNvSpPr>
          <p:nvPr>
            <p:ph type="title"/>
          </p:nvPr>
        </p:nvSpPr>
        <p:spPr>
          <a:xfrm>
            <a:off x="1219200" y="365125"/>
            <a:ext cx="9493249" cy="1577975"/>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E1F77F62-7300-4B81-8F9B-D040A0EE1797}"/>
              </a:ext>
            </a:extLst>
          </p:cNvPr>
          <p:cNvSpPr>
            <a:spLocks noGrp="1"/>
          </p:cNvSpPr>
          <p:nvPr>
            <p:ph type="body" idx="1"/>
          </p:nvPr>
        </p:nvSpPr>
        <p:spPr>
          <a:xfrm>
            <a:off x="1219200" y="2318032"/>
            <a:ext cx="9493250" cy="400656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252CF0-2C7E-4A4C-BD7E-B7CEFF0DC458}"/>
              </a:ext>
            </a:extLst>
          </p:cNvPr>
          <p:cNvSpPr>
            <a:spLocks noGrp="1"/>
          </p:cNvSpPr>
          <p:nvPr>
            <p:ph type="dt" sz="half" idx="2"/>
          </p:nvPr>
        </p:nvSpPr>
        <p:spPr>
          <a:xfrm>
            <a:off x="8362630" y="6356349"/>
            <a:ext cx="3063890" cy="365125"/>
          </a:xfrm>
          <a:prstGeom prst="rect">
            <a:avLst/>
          </a:prstGeom>
        </p:spPr>
        <p:txBody>
          <a:bodyPr vert="horz" lIns="91440" tIns="45720" rIns="91440" bIns="45720" rtlCol="0" anchor="ctr"/>
          <a:lstStyle>
            <a:lvl1pPr algn="r">
              <a:defRPr sz="1100">
                <a:solidFill>
                  <a:schemeClr val="tx1"/>
                </a:solidFill>
              </a:defRPr>
            </a:lvl1pPr>
          </a:lstStyle>
          <a:p>
            <a:fld id="{8C1E1FAD-7351-4908-963A-08EA8E4AB7A0}" type="datetimeFigureOut">
              <a:rPr lang="en-US" smtClean="0"/>
              <a:pPr/>
              <a:t>7/3/2024</a:t>
            </a:fld>
            <a:endParaRPr lang="en-US"/>
          </a:p>
        </p:txBody>
      </p:sp>
      <p:sp>
        <p:nvSpPr>
          <p:cNvPr id="5" name="Footer Placeholder 4">
            <a:extLst>
              <a:ext uri="{FF2B5EF4-FFF2-40B4-BE49-F238E27FC236}">
                <a16:creationId xmlns:a16="http://schemas.microsoft.com/office/drawing/2014/main" id="{D2B49E98-61B4-4398-B18F-534336EA1747}"/>
              </a:ext>
            </a:extLst>
          </p:cNvPr>
          <p:cNvSpPr>
            <a:spLocks noGrp="1"/>
          </p:cNvSpPr>
          <p:nvPr>
            <p:ph type="ftr" sz="quarter" idx="3"/>
          </p:nvPr>
        </p:nvSpPr>
        <p:spPr>
          <a:xfrm rot="5400000">
            <a:off x="10099372" y="4308656"/>
            <a:ext cx="3471256" cy="365125"/>
          </a:xfrm>
          <a:prstGeom prst="rect">
            <a:avLst/>
          </a:prstGeom>
        </p:spPr>
        <p:txBody>
          <a:bodyPr vert="horz" lIns="91440" tIns="45720" rIns="91440" bIns="45720" rtlCol="0" anchor="ctr"/>
          <a:lstStyle>
            <a:lvl1pPr algn="r">
              <a:defRPr sz="11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676DC5D-5820-4314-ADE6-9CD1C7D4AB68}"/>
              </a:ext>
            </a:extLst>
          </p:cNvPr>
          <p:cNvSpPr>
            <a:spLocks noGrp="1"/>
          </p:cNvSpPr>
          <p:nvPr>
            <p:ph type="sldNum" sz="quarter" idx="4"/>
          </p:nvPr>
        </p:nvSpPr>
        <p:spPr>
          <a:xfrm>
            <a:off x="11396670" y="6356349"/>
            <a:ext cx="576133" cy="365125"/>
          </a:xfrm>
          <a:prstGeom prst="rect">
            <a:avLst/>
          </a:prstGeom>
        </p:spPr>
        <p:txBody>
          <a:bodyPr vert="horz" lIns="91440" tIns="45720" rIns="91440" bIns="45720" rtlCol="0" anchor="ctr"/>
          <a:lstStyle>
            <a:lvl1pPr algn="r">
              <a:defRPr sz="1100">
                <a:solidFill>
                  <a:schemeClr val="tx1"/>
                </a:solidFill>
              </a:defRPr>
            </a:lvl1pPr>
          </a:lstStyle>
          <a:p>
            <a:fld id="{1CF2D47E-0AF1-4C27-801F-64E3E5BF7F72}" type="slidenum">
              <a:rPr lang="en-US" smtClean="0"/>
              <a:t>‹#›</a:t>
            </a:fld>
            <a:endParaRPr lang="en-US"/>
          </a:p>
        </p:txBody>
      </p:sp>
    </p:spTree>
    <p:extLst>
      <p:ext uri="{BB962C8B-B14F-4D97-AF65-F5344CB8AC3E}">
        <p14:creationId xmlns:p14="http://schemas.microsoft.com/office/powerpoint/2010/main" val="4098446380"/>
      </p:ext>
    </p:extLst>
  </p:cSld>
  <p:clrMap bg1="dk1" tx1="lt1" bg2="dk2" tx2="lt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82" r:id="rId6"/>
    <p:sldLayoutId id="2147483787" r:id="rId7"/>
    <p:sldLayoutId id="2147483783" r:id="rId8"/>
    <p:sldLayoutId id="2147483784" r:id="rId9"/>
    <p:sldLayoutId id="2147483785" r:id="rId10"/>
    <p:sldLayoutId id="2147483786" r:id="rId11"/>
  </p:sldLayoutIdLst>
  <p:txStyles>
    <p:title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jpeg"/><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16">
            <a:extLst>
              <a:ext uri="{FF2B5EF4-FFF2-40B4-BE49-F238E27FC236}">
                <a16:creationId xmlns:a16="http://schemas.microsoft.com/office/drawing/2014/main" id="{A54C1F02-1A38-41F6-8132-B0F88FDC36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18">
            <a:extLst>
              <a:ext uri="{FF2B5EF4-FFF2-40B4-BE49-F238E27FC236}">
                <a16:creationId xmlns:a16="http://schemas.microsoft.com/office/drawing/2014/main" id="{9929CB70-AF98-4E57-9A0C-75C66D835F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0606"/>
          </a:xfrm>
          <a:custGeom>
            <a:avLst/>
            <a:gdLst>
              <a:gd name="connsiteX0" fmla="*/ 0 w 12192000"/>
              <a:gd name="connsiteY0" fmla="*/ 0 h 2680606"/>
              <a:gd name="connsiteX1" fmla="*/ 12192000 w 12192000"/>
              <a:gd name="connsiteY1" fmla="*/ 0 h 2680606"/>
              <a:gd name="connsiteX2" fmla="*/ 12192000 w 12192000"/>
              <a:gd name="connsiteY2" fmla="*/ 2643339 h 2680606"/>
              <a:gd name="connsiteX3" fmla="*/ 12152170 w 12192000"/>
              <a:gd name="connsiteY3" fmla="*/ 2651267 h 2680606"/>
              <a:gd name="connsiteX4" fmla="*/ 11942079 w 12192000"/>
              <a:gd name="connsiteY4" fmla="*/ 2652129 h 2680606"/>
              <a:gd name="connsiteX5" fmla="*/ 11831152 w 12192000"/>
              <a:gd name="connsiteY5" fmla="*/ 2655870 h 2680606"/>
              <a:gd name="connsiteX6" fmla="*/ 11791112 w 12192000"/>
              <a:gd name="connsiteY6" fmla="*/ 2655800 h 2680606"/>
              <a:gd name="connsiteX7" fmla="*/ 11675259 w 12192000"/>
              <a:gd name="connsiteY7" fmla="*/ 2672403 h 2680606"/>
              <a:gd name="connsiteX8" fmla="*/ 11593560 w 12192000"/>
              <a:gd name="connsiteY8" fmla="*/ 2666411 h 2680606"/>
              <a:gd name="connsiteX9" fmla="*/ 11361168 w 12192000"/>
              <a:gd name="connsiteY9" fmla="*/ 2679527 h 2680606"/>
              <a:gd name="connsiteX10" fmla="*/ 11192429 w 12192000"/>
              <a:gd name="connsiteY10" fmla="*/ 2678465 h 2680606"/>
              <a:gd name="connsiteX11" fmla="*/ 10952869 w 12192000"/>
              <a:gd name="connsiteY11" fmla="*/ 2651828 h 2680606"/>
              <a:gd name="connsiteX12" fmla="*/ 10861466 w 12192000"/>
              <a:gd name="connsiteY12" fmla="*/ 2663052 h 2680606"/>
              <a:gd name="connsiteX13" fmla="*/ 10779303 w 12192000"/>
              <a:gd name="connsiteY13" fmla="*/ 2662666 h 2680606"/>
              <a:gd name="connsiteX14" fmla="*/ 10763546 w 12192000"/>
              <a:gd name="connsiteY14" fmla="*/ 2663983 h 2680606"/>
              <a:gd name="connsiteX15" fmla="*/ 10695911 w 12192000"/>
              <a:gd name="connsiteY15" fmla="*/ 2655941 h 2680606"/>
              <a:gd name="connsiteX16" fmla="*/ 10483553 w 12192000"/>
              <a:gd name="connsiteY16" fmla="*/ 2576004 h 2680606"/>
              <a:gd name="connsiteX17" fmla="*/ 10357880 w 12192000"/>
              <a:gd name="connsiteY17" fmla="*/ 2517957 h 2680606"/>
              <a:gd name="connsiteX18" fmla="*/ 10233105 w 12192000"/>
              <a:gd name="connsiteY18" fmla="*/ 2483224 h 2680606"/>
              <a:gd name="connsiteX19" fmla="*/ 10060990 w 12192000"/>
              <a:gd name="connsiteY19" fmla="*/ 2423364 h 2680606"/>
              <a:gd name="connsiteX20" fmla="*/ 10044689 w 12192000"/>
              <a:gd name="connsiteY20" fmla="*/ 2414253 h 2680606"/>
              <a:gd name="connsiteX21" fmla="*/ 9933619 w 12192000"/>
              <a:gd name="connsiteY21" fmla="*/ 2366825 h 2680606"/>
              <a:gd name="connsiteX22" fmla="*/ 9803874 w 12192000"/>
              <a:gd name="connsiteY22" fmla="*/ 2345446 h 2680606"/>
              <a:gd name="connsiteX23" fmla="*/ 9711384 w 12192000"/>
              <a:gd name="connsiteY23" fmla="*/ 2343281 h 2680606"/>
              <a:gd name="connsiteX24" fmla="*/ 9602287 w 12192000"/>
              <a:gd name="connsiteY24" fmla="*/ 2330150 h 2680606"/>
              <a:gd name="connsiteX25" fmla="*/ 9349581 w 12192000"/>
              <a:gd name="connsiteY25" fmla="*/ 2303109 h 2680606"/>
              <a:gd name="connsiteX26" fmla="*/ 9343772 w 12192000"/>
              <a:gd name="connsiteY26" fmla="*/ 2303402 h 2680606"/>
              <a:gd name="connsiteX27" fmla="*/ 9210521 w 12192000"/>
              <a:gd name="connsiteY27" fmla="*/ 2295290 h 2680606"/>
              <a:gd name="connsiteX28" fmla="*/ 9176920 w 12192000"/>
              <a:gd name="connsiteY28" fmla="*/ 2296543 h 2680606"/>
              <a:gd name="connsiteX29" fmla="*/ 9176272 w 12192000"/>
              <a:gd name="connsiteY29" fmla="*/ 2297421 h 2680606"/>
              <a:gd name="connsiteX30" fmla="*/ 9105506 w 12192000"/>
              <a:gd name="connsiteY30" fmla="*/ 2276003 h 2680606"/>
              <a:gd name="connsiteX31" fmla="*/ 9049950 w 12192000"/>
              <a:gd name="connsiteY31" fmla="*/ 2257083 h 2680606"/>
              <a:gd name="connsiteX32" fmla="*/ 9035736 w 12192000"/>
              <a:gd name="connsiteY32" fmla="*/ 2246463 h 2680606"/>
              <a:gd name="connsiteX33" fmla="*/ 8750304 w 12192000"/>
              <a:gd name="connsiteY33" fmla="*/ 2185729 h 2680606"/>
              <a:gd name="connsiteX34" fmla="*/ 8617329 w 12192000"/>
              <a:gd name="connsiteY34" fmla="*/ 2160347 h 2680606"/>
              <a:gd name="connsiteX35" fmla="*/ 8445834 w 12192000"/>
              <a:gd name="connsiteY35" fmla="*/ 2136190 h 2680606"/>
              <a:gd name="connsiteX36" fmla="*/ 8243810 w 12192000"/>
              <a:gd name="connsiteY36" fmla="*/ 2098865 h 2680606"/>
              <a:gd name="connsiteX37" fmla="*/ 8185844 w 12192000"/>
              <a:gd name="connsiteY37" fmla="*/ 2098385 h 2680606"/>
              <a:gd name="connsiteX38" fmla="*/ 8059860 w 12192000"/>
              <a:gd name="connsiteY38" fmla="*/ 2071889 h 2680606"/>
              <a:gd name="connsiteX39" fmla="*/ 7984726 w 12192000"/>
              <a:gd name="connsiteY39" fmla="*/ 2059545 h 2680606"/>
              <a:gd name="connsiteX40" fmla="*/ 7956562 w 12192000"/>
              <a:gd name="connsiteY40" fmla="*/ 2060364 h 2680606"/>
              <a:gd name="connsiteX41" fmla="*/ 7916973 w 12192000"/>
              <a:gd name="connsiteY41" fmla="*/ 2057804 h 2680606"/>
              <a:gd name="connsiteX42" fmla="*/ 7782153 w 12192000"/>
              <a:gd name="connsiteY42" fmla="*/ 2049806 h 2680606"/>
              <a:gd name="connsiteX43" fmla="*/ 7738990 w 12192000"/>
              <a:gd name="connsiteY43" fmla="*/ 2041685 h 2680606"/>
              <a:gd name="connsiteX44" fmla="*/ 7732824 w 12192000"/>
              <a:gd name="connsiteY44" fmla="*/ 2040102 h 2680606"/>
              <a:gd name="connsiteX45" fmla="*/ 7677578 w 12192000"/>
              <a:gd name="connsiteY45" fmla="*/ 2023779 h 2680606"/>
              <a:gd name="connsiteX46" fmla="*/ 7585287 w 12192000"/>
              <a:gd name="connsiteY46" fmla="*/ 1993622 h 2680606"/>
              <a:gd name="connsiteX47" fmla="*/ 7500583 w 12192000"/>
              <a:gd name="connsiteY47" fmla="*/ 1967354 h 2680606"/>
              <a:gd name="connsiteX48" fmla="*/ 7443494 w 12192000"/>
              <a:gd name="connsiteY48" fmla="*/ 1957037 h 2680606"/>
              <a:gd name="connsiteX49" fmla="*/ 7419691 w 12192000"/>
              <a:gd name="connsiteY49" fmla="*/ 1948366 h 2680606"/>
              <a:gd name="connsiteX50" fmla="*/ 7308984 w 12192000"/>
              <a:gd name="connsiteY50" fmla="*/ 1939153 h 2680606"/>
              <a:gd name="connsiteX51" fmla="*/ 7253513 w 12192000"/>
              <a:gd name="connsiteY51" fmla="*/ 1952811 h 2680606"/>
              <a:gd name="connsiteX52" fmla="*/ 7124813 w 12192000"/>
              <a:gd name="connsiteY52" fmla="*/ 1946733 h 2680606"/>
              <a:gd name="connsiteX53" fmla="*/ 7048706 w 12192000"/>
              <a:gd name="connsiteY53" fmla="*/ 1946521 h 2680606"/>
              <a:gd name="connsiteX54" fmla="*/ 7021196 w 12192000"/>
              <a:gd name="connsiteY54" fmla="*/ 1951824 h 2680606"/>
              <a:gd name="connsiteX55" fmla="*/ 6981834 w 12192000"/>
              <a:gd name="connsiteY55" fmla="*/ 1955607 h 2680606"/>
              <a:gd name="connsiteX56" fmla="*/ 6913452 w 12192000"/>
              <a:gd name="connsiteY56" fmla="*/ 1966459 h 2680606"/>
              <a:gd name="connsiteX57" fmla="*/ 6847921 w 12192000"/>
              <a:gd name="connsiteY57" fmla="*/ 1969208 h 2680606"/>
              <a:gd name="connsiteX58" fmla="*/ 6804004 w 12192000"/>
              <a:gd name="connsiteY58" fmla="*/ 1968072 h 2680606"/>
              <a:gd name="connsiteX59" fmla="*/ 6797654 w 12192000"/>
              <a:gd name="connsiteY59" fmla="*/ 1967493 h 2680606"/>
              <a:gd name="connsiteX60" fmla="*/ 6760663 w 12192000"/>
              <a:gd name="connsiteY60" fmla="*/ 1961675 h 2680606"/>
              <a:gd name="connsiteX61" fmla="*/ 6683953 w 12192000"/>
              <a:gd name="connsiteY61" fmla="*/ 1958215 h 2680606"/>
              <a:gd name="connsiteX62" fmla="*/ 6439001 w 12192000"/>
              <a:gd name="connsiteY62" fmla="*/ 1907477 h 2680606"/>
              <a:gd name="connsiteX63" fmla="*/ 6383530 w 12192000"/>
              <a:gd name="connsiteY63" fmla="*/ 1907350 h 2680606"/>
              <a:gd name="connsiteX64" fmla="*/ 6368891 w 12192000"/>
              <a:gd name="connsiteY64" fmla="*/ 1905290 h 2680606"/>
              <a:gd name="connsiteX65" fmla="*/ 6236946 w 12192000"/>
              <a:gd name="connsiteY65" fmla="*/ 1879594 h 2680606"/>
              <a:gd name="connsiteX66" fmla="*/ 6087050 w 12192000"/>
              <a:gd name="connsiteY66" fmla="*/ 1839889 h 2680606"/>
              <a:gd name="connsiteX67" fmla="*/ 5985666 w 12192000"/>
              <a:gd name="connsiteY67" fmla="*/ 1836931 h 2680606"/>
              <a:gd name="connsiteX68" fmla="*/ 5757781 w 12192000"/>
              <a:gd name="connsiteY68" fmla="*/ 1759931 h 2680606"/>
              <a:gd name="connsiteX69" fmla="*/ 5605024 w 12192000"/>
              <a:gd name="connsiteY69" fmla="*/ 1721600 h 2680606"/>
              <a:gd name="connsiteX70" fmla="*/ 5478316 w 12192000"/>
              <a:gd name="connsiteY70" fmla="*/ 1683325 h 2680606"/>
              <a:gd name="connsiteX71" fmla="*/ 5363321 w 12192000"/>
              <a:gd name="connsiteY71" fmla="*/ 1686205 h 2680606"/>
              <a:gd name="connsiteX72" fmla="*/ 5324020 w 12192000"/>
              <a:gd name="connsiteY72" fmla="*/ 1673086 h 2680606"/>
              <a:gd name="connsiteX73" fmla="*/ 5315522 w 12192000"/>
              <a:gd name="connsiteY73" fmla="*/ 1671129 h 2680606"/>
              <a:gd name="connsiteX74" fmla="*/ 5274881 w 12192000"/>
              <a:gd name="connsiteY74" fmla="*/ 1664975 h 2680606"/>
              <a:gd name="connsiteX75" fmla="*/ 5167994 w 12192000"/>
              <a:gd name="connsiteY75" fmla="*/ 1654451 h 2680606"/>
              <a:gd name="connsiteX76" fmla="*/ 5128909 w 12192000"/>
              <a:gd name="connsiteY76" fmla="*/ 1645851 h 2680606"/>
              <a:gd name="connsiteX77" fmla="*/ 5019735 w 12192000"/>
              <a:gd name="connsiteY77" fmla="*/ 1625862 h 2680606"/>
              <a:gd name="connsiteX78" fmla="*/ 4908560 w 12192000"/>
              <a:gd name="connsiteY78" fmla="*/ 1608512 h 2680606"/>
              <a:gd name="connsiteX79" fmla="*/ 4628614 w 12192000"/>
              <a:gd name="connsiteY79" fmla="*/ 1557248 h 2680606"/>
              <a:gd name="connsiteX80" fmla="*/ 4609712 w 12192000"/>
              <a:gd name="connsiteY80" fmla="*/ 1544093 h 2680606"/>
              <a:gd name="connsiteX81" fmla="*/ 4567281 w 12192000"/>
              <a:gd name="connsiteY81" fmla="*/ 1517964 h 2680606"/>
              <a:gd name="connsiteX82" fmla="*/ 4561368 w 12192000"/>
              <a:gd name="connsiteY82" fmla="*/ 1506754 h 2680606"/>
              <a:gd name="connsiteX83" fmla="*/ 4407339 w 12192000"/>
              <a:gd name="connsiteY83" fmla="*/ 1454591 h 2680606"/>
              <a:gd name="connsiteX84" fmla="*/ 4298111 w 12192000"/>
              <a:gd name="connsiteY84" fmla="*/ 1399647 h 2680606"/>
              <a:gd name="connsiteX85" fmla="*/ 4233640 w 12192000"/>
              <a:gd name="connsiteY85" fmla="*/ 1331873 h 2680606"/>
              <a:gd name="connsiteX86" fmla="*/ 3981885 w 12192000"/>
              <a:gd name="connsiteY86" fmla="*/ 1273375 h 2680606"/>
              <a:gd name="connsiteX87" fmla="*/ 3925208 w 12192000"/>
              <a:gd name="connsiteY87" fmla="*/ 1259238 h 2680606"/>
              <a:gd name="connsiteX88" fmla="*/ 3861132 w 12192000"/>
              <a:gd name="connsiteY88" fmla="*/ 1230109 h 2680606"/>
              <a:gd name="connsiteX89" fmla="*/ 3681014 w 12192000"/>
              <a:gd name="connsiteY89" fmla="*/ 1171192 h 2680606"/>
              <a:gd name="connsiteX90" fmla="*/ 3469084 w 12192000"/>
              <a:gd name="connsiteY90" fmla="*/ 1116653 h 2680606"/>
              <a:gd name="connsiteX91" fmla="*/ 3376549 w 12192000"/>
              <a:gd name="connsiteY91" fmla="*/ 1091422 h 2680606"/>
              <a:gd name="connsiteX92" fmla="*/ 3342596 w 12192000"/>
              <a:gd name="connsiteY92" fmla="*/ 1068997 h 2680606"/>
              <a:gd name="connsiteX93" fmla="*/ 3335702 w 12192000"/>
              <a:gd name="connsiteY93" fmla="*/ 1062245 h 2680606"/>
              <a:gd name="connsiteX94" fmla="*/ 3338757 w 12192000"/>
              <a:gd name="connsiteY94" fmla="*/ 1063444 h 2680606"/>
              <a:gd name="connsiteX95" fmla="*/ 3327609 w 12192000"/>
              <a:gd name="connsiteY95" fmla="*/ 1054318 h 2680606"/>
              <a:gd name="connsiteX96" fmla="*/ 3335702 w 12192000"/>
              <a:gd name="connsiteY96" fmla="*/ 1062245 h 2680606"/>
              <a:gd name="connsiteX97" fmla="*/ 3318792 w 12192000"/>
              <a:gd name="connsiteY97" fmla="*/ 1055604 h 2680606"/>
              <a:gd name="connsiteX98" fmla="*/ 3064441 w 12192000"/>
              <a:gd name="connsiteY98" fmla="*/ 927356 h 2680606"/>
              <a:gd name="connsiteX99" fmla="*/ 2882526 w 12192000"/>
              <a:gd name="connsiteY99" fmla="*/ 876894 h 2680606"/>
              <a:gd name="connsiteX100" fmla="*/ 2832530 w 12192000"/>
              <a:gd name="connsiteY100" fmla="*/ 865299 h 2680606"/>
              <a:gd name="connsiteX101" fmla="*/ 2745710 w 12192000"/>
              <a:gd name="connsiteY101" fmla="*/ 843021 h 2680606"/>
              <a:gd name="connsiteX102" fmla="*/ 2709083 w 12192000"/>
              <a:gd name="connsiteY102" fmla="*/ 830187 h 2680606"/>
              <a:gd name="connsiteX103" fmla="*/ 2569483 w 12192000"/>
              <a:gd name="connsiteY103" fmla="*/ 824114 h 2680606"/>
              <a:gd name="connsiteX104" fmla="*/ 2545995 w 12192000"/>
              <a:gd name="connsiteY104" fmla="*/ 822753 h 2680606"/>
              <a:gd name="connsiteX105" fmla="*/ 2512484 w 12192000"/>
              <a:gd name="connsiteY105" fmla="*/ 808521 h 2680606"/>
              <a:gd name="connsiteX106" fmla="*/ 2429409 w 12192000"/>
              <a:gd name="connsiteY106" fmla="*/ 773296 h 2680606"/>
              <a:gd name="connsiteX107" fmla="*/ 2297089 w 12192000"/>
              <a:gd name="connsiteY107" fmla="*/ 750281 h 2680606"/>
              <a:gd name="connsiteX108" fmla="*/ 2278897 w 12192000"/>
              <a:gd name="connsiteY108" fmla="*/ 748189 h 2680606"/>
              <a:gd name="connsiteX109" fmla="*/ 2185319 w 12192000"/>
              <a:gd name="connsiteY109" fmla="*/ 700540 h 2680606"/>
              <a:gd name="connsiteX110" fmla="*/ 1995154 w 12192000"/>
              <a:gd name="connsiteY110" fmla="*/ 623663 h 2680606"/>
              <a:gd name="connsiteX111" fmla="*/ 1907211 w 12192000"/>
              <a:gd name="connsiteY111" fmla="*/ 592705 h 2680606"/>
              <a:gd name="connsiteX112" fmla="*/ 1749996 w 12192000"/>
              <a:gd name="connsiteY112" fmla="*/ 525138 h 2680606"/>
              <a:gd name="connsiteX113" fmla="*/ 1723584 w 12192000"/>
              <a:gd name="connsiteY113" fmla="*/ 510226 h 2680606"/>
              <a:gd name="connsiteX114" fmla="*/ 1668681 w 12192000"/>
              <a:gd name="connsiteY114" fmla="*/ 481249 h 2680606"/>
              <a:gd name="connsiteX115" fmla="*/ 1487710 w 12192000"/>
              <a:gd name="connsiteY115" fmla="*/ 447903 h 2680606"/>
              <a:gd name="connsiteX116" fmla="*/ 1441095 w 12192000"/>
              <a:gd name="connsiteY116" fmla="*/ 451400 h 2680606"/>
              <a:gd name="connsiteX117" fmla="*/ 1177821 w 12192000"/>
              <a:gd name="connsiteY117" fmla="*/ 419447 h 2680606"/>
              <a:gd name="connsiteX118" fmla="*/ 808968 w 12192000"/>
              <a:gd name="connsiteY118" fmla="*/ 411961 h 2680606"/>
              <a:gd name="connsiteX119" fmla="*/ 537957 w 12192000"/>
              <a:gd name="connsiteY119" fmla="*/ 366356 h 2680606"/>
              <a:gd name="connsiteX120" fmla="*/ 424408 w 12192000"/>
              <a:gd name="connsiteY120" fmla="*/ 357206 h 2680606"/>
              <a:gd name="connsiteX121" fmla="*/ 218274 w 12192000"/>
              <a:gd name="connsiteY121" fmla="*/ 340729 h 2680606"/>
              <a:gd name="connsiteX122" fmla="*/ 2704 w 12192000"/>
              <a:gd name="connsiteY122" fmla="*/ 325307 h 2680606"/>
              <a:gd name="connsiteX123" fmla="*/ 0 w 12192000"/>
              <a:gd name="connsiteY123" fmla="*/ 324791 h 2680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12192000" h="2680606">
                <a:moveTo>
                  <a:pt x="0" y="0"/>
                </a:moveTo>
                <a:lnTo>
                  <a:pt x="12192000" y="0"/>
                </a:lnTo>
                <a:lnTo>
                  <a:pt x="12192000" y="2643339"/>
                </a:lnTo>
                <a:lnTo>
                  <a:pt x="12152170" y="2651267"/>
                </a:lnTo>
                <a:cubicBezTo>
                  <a:pt x="12109896" y="2652856"/>
                  <a:pt x="11995582" y="2651361"/>
                  <a:pt x="11942079" y="2652129"/>
                </a:cubicBezTo>
                <a:cubicBezTo>
                  <a:pt x="11901224" y="2652998"/>
                  <a:pt x="11865293" y="2660507"/>
                  <a:pt x="11831152" y="2655870"/>
                </a:cubicBezTo>
                <a:cubicBezTo>
                  <a:pt x="11816668" y="2661563"/>
                  <a:pt x="11803255" y="2663944"/>
                  <a:pt x="11791112" y="2655800"/>
                </a:cubicBezTo>
                <a:cubicBezTo>
                  <a:pt x="11752494" y="2661335"/>
                  <a:pt x="11744996" y="2671768"/>
                  <a:pt x="11675259" y="2672403"/>
                </a:cubicBezTo>
                <a:cubicBezTo>
                  <a:pt x="11660616" y="2671627"/>
                  <a:pt x="11616648" y="2663740"/>
                  <a:pt x="11593560" y="2666411"/>
                </a:cubicBezTo>
                <a:cubicBezTo>
                  <a:pt x="11541212" y="2667598"/>
                  <a:pt x="11416697" y="2653195"/>
                  <a:pt x="11361168" y="2679527"/>
                </a:cubicBezTo>
                <a:cubicBezTo>
                  <a:pt x="11312666" y="2683569"/>
                  <a:pt x="11253216" y="2674677"/>
                  <a:pt x="11192429" y="2678465"/>
                </a:cubicBezTo>
                <a:cubicBezTo>
                  <a:pt x="11125044" y="2674988"/>
                  <a:pt x="10977545" y="2658338"/>
                  <a:pt x="10952869" y="2651828"/>
                </a:cubicBezTo>
                <a:cubicBezTo>
                  <a:pt x="10937449" y="2649912"/>
                  <a:pt x="10883089" y="2655787"/>
                  <a:pt x="10861466" y="2663052"/>
                </a:cubicBezTo>
                <a:cubicBezTo>
                  <a:pt x="10832538" y="2664859"/>
                  <a:pt x="10795622" y="2662511"/>
                  <a:pt x="10779303" y="2662666"/>
                </a:cubicBezTo>
                <a:lnTo>
                  <a:pt x="10763546" y="2663983"/>
                </a:lnTo>
                <a:cubicBezTo>
                  <a:pt x="10749648" y="2662863"/>
                  <a:pt x="10742577" y="2670604"/>
                  <a:pt x="10695911" y="2655941"/>
                </a:cubicBezTo>
                <a:cubicBezTo>
                  <a:pt x="10632016" y="2624706"/>
                  <a:pt x="10534979" y="2615571"/>
                  <a:pt x="10483553" y="2576004"/>
                </a:cubicBezTo>
                <a:cubicBezTo>
                  <a:pt x="10427284" y="2559921"/>
                  <a:pt x="10399623" y="2533420"/>
                  <a:pt x="10357880" y="2517957"/>
                </a:cubicBezTo>
                <a:cubicBezTo>
                  <a:pt x="10295419" y="2496096"/>
                  <a:pt x="10274204" y="2487271"/>
                  <a:pt x="10233105" y="2483224"/>
                </a:cubicBezTo>
                <a:cubicBezTo>
                  <a:pt x="10212444" y="2492455"/>
                  <a:pt x="10091976" y="2434870"/>
                  <a:pt x="10060990" y="2423364"/>
                </a:cubicBezTo>
                <a:lnTo>
                  <a:pt x="10044689" y="2414253"/>
                </a:lnTo>
                <a:cubicBezTo>
                  <a:pt x="10023461" y="2404831"/>
                  <a:pt x="9965986" y="2376584"/>
                  <a:pt x="9933619" y="2366825"/>
                </a:cubicBezTo>
                <a:cubicBezTo>
                  <a:pt x="9890371" y="2359699"/>
                  <a:pt x="9872450" y="2364877"/>
                  <a:pt x="9803874" y="2345446"/>
                </a:cubicBezTo>
                <a:cubicBezTo>
                  <a:pt x="9780813" y="2341691"/>
                  <a:pt x="9744982" y="2345830"/>
                  <a:pt x="9711384" y="2343281"/>
                </a:cubicBezTo>
                <a:cubicBezTo>
                  <a:pt x="9668678" y="2336320"/>
                  <a:pt x="9642755" y="2349050"/>
                  <a:pt x="9602287" y="2330150"/>
                </a:cubicBezTo>
                <a:lnTo>
                  <a:pt x="9349581" y="2303109"/>
                </a:lnTo>
                <a:lnTo>
                  <a:pt x="9343772" y="2303402"/>
                </a:lnTo>
                <a:lnTo>
                  <a:pt x="9210521" y="2295290"/>
                </a:lnTo>
                <a:cubicBezTo>
                  <a:pt x="9196263" y="2297648"/>
                  <a:pt x="9182629" y="2296188"/>
                  <a:pt x="9176920" y="2296543"/>
                </a:cubicBezTo>
                <a:lnTo>
                  <a:pt x="9176272" y="2297421"/>
                </a:lnTo>
                <a:lnTo>
                  <a:pt x="9105506" y="2276003"/>
                </a:lnTo>
                <a:lnTo>
                  <a:pt x="9049950" y="2257083"/>
                </a:lnTo>
                <a:cubicBezTo>
                  <a:pt x="9044588" y="2254076"/>
                  <a:pt x="9039761" y="2250593"/>
                  <a:pt x="9035736" y="2246463"/>
                </a:cubicBezTo>
                <a:cubicBezTo>
                  <a:pt x="8992347" y="2217318"/>
                  <a:pt x="8918213" y="2224038"/>
                  <a:pt x="8750304" y="2185729"/>
                </a:cubicBezTo>
                <a:cubicBezTo>
                  <a:pt x="8717070" y="2165784"/>
                  <a:pt x="8664087" y="2177318"/>
                  <a:pt x="8617329" y="2160347"/>
                </a:cubicBezTo>
                <a:cubicBezTo>
                  <a:pt x="8556058" y="2149119"/>
                  <a:pt x="8503545" y="2145053"/>
                  <a:pt x="8445834" y="2136190"/>
                </a:cubicBezTo>
                <a:cubicBezTo>
                  <a:pt x="8383581" y="2125943"/>
                  <a:pt x="8287142" y="2105166"/>
                  <a:pt x="8243810" y="2098865"/>
                </a:cubicBezTo>
                <a:cubicBezTo>
                  <a:pt x="8220412" y="2096096"/>
                  <a:pt x="8221678" y="2101990"/>
                  <a:pt x="8185844" y="2098385"/>
                </a:cubicBezTo>
                <a:cubicBezTo>
                  <a:pt x="8153013" y="2079455"/>
                  <a:pt x="8100388" y="2096559"/>
                  <a:pt x="8059860" y="2071889"/>
                </a:cubicBezTo>
                <a:cubicBezTo>
                  <a:pt x="8044615" y="2064736"/>
                  <a:pt x="7995321" y="2054351"/>
                  <a:pt x="7984726" y="2059545"/>
                </a:cubicBezTo>
                <a:cubicBezTo>
                  <a:pt x="7974186" y="2058853"/>
                  <a:pt x="7962674" y="2053649"/>
                  <a:pt x="7956562" y="2060364"/>
                </a:cubicBezTo>
                <a:cubicBezTo>
                  <a:pt x="7947075" y="2067975"/>
                  <a:pt x="7913819" y="2045662"/>
                  <a:pt x="7916973" y="2057804"/>
                </a:cubicBezTo>
                <a:lnTo>
                  <a:pt x="7782153" y="2049806"/>
                </a:lnTo>
                <a:lnTo>
                  <a:pt x="7738990" y="2041685"/>
                </a:lnTo>
                <a:lnTo>
                  <a:pt x="7732824" y="2040102"/>
                </a:lnTo>
                <a:cubicBezTo>
                  <a:pt x="7722589" y="2037118"/>
                  <a:pt x="7691745" y="2027704"/>
                  <a:pt x="7677578" y="2023779"/>
                </a:cubicBezTo>
                <a:cubicBezTo>
                  <a:pt x="7654996" y="2006703"/>
                  <a:pt x="7616051" y="2003674"/>
                  <a:pt x="7585287" y="1993622"/>
                </a:cubicBezTo>
                <a:lnTo>
                  <a:pt x="7500583" y="1967354"/>
                </a:lnTo>
                <a:lnTo>
                  <a:pt x="7443494" y="1957037"/>
                </a:lnTo>
                <a:lnTo>
                  <a:pt x="7419691" y="1948366"/>
                </a:lnTo>
                <a:cubicBezTo>
                  <a:pt x="7402447" y="1944496"/>
                  <a:pt x="7336681" y="1938412"/>
                  <a:pt x="7308984" y="1939153"/>
                </a:cubicBezTo>
                <a:cubicBezTo>
                  <a:pt x="7285484" y="1940150"/>
                  <a:pt x="7289384" y="1950658"/>
                  <a:pt x="7253513" y="1952811"/>
                </a:cubicBezTo>
                <a:cubicBezTo>
                  <a:pt x="7217722" y="1939348"/>
                  <a:pt x="7169240" y="1964637"/>
                  <a:pt x="7124813" y="1946733"/>
                </a:cubicBezTo>
                <a:cubicBezTo>
                  <a:pt x="7108500" y="1942099"/>
                  <a:pt x="7058139" y="1939701"/>
                  <a:pt x="7048706" y="1946521"/>
                </a:cubicBezTo>
                <a:cubicBezTo>
                  <a:pt x="7038224" y="1947520"/>
                  <a:pt x="7025942" y="1944216"/>
                  <a:pt x="7021196" y="1951824"/>
                </a:cubicBezTo>
                <a:cubicBezTo>
                  <a:pt x="7013306" y="1960854"/>
                  <a:pt x="6976462" y="1944119"/>
                  <a:pt x="6981834" y="1955607"/>
                </a:cubicBezTo>
                <a:cubicBezTo>
                  <a:pt x="6955673" y="1944091"/>
                  <a:pt x="6935259" y="1962787"/>
                  <a:pt x="6913452" y="1966459"/>
                </a:cubicBezTo>
                <a:lnTo>
                  <a:pt x="6847921" y="1969208"/>
                </a:lnTo>
                <a:lnTo>
                  <a:pt x="6804004" y="1968072"/>
                </a:lnTo>
                <a:lnTo>
                  <a:pt x="6797654" y="1967493"/>
                </a:lnTo>
                <a:cubicBezTo>
                  <a:pt x="6787043" y="1966177"/>
                  <a:pt x="6772998" y="1962310"/>
                  <a:pt x="6760663" y="1961675"/>
                </a:cubicBezTo>
                <a:lnTo>
                  <a:pt x="6683953" y="1958215"/>
                </a:lnTo>
                <a:cubicBezTo>
                  <a:pt x="6630343" y="1949182"/>
                  <a:pt x="6531941" y="1935208"/>
                  <a:pt x="6439001" y="1907477"/>
                </a:cubicBezTo>
                <a:lnTo>
                  <a:pt x="6383530" y="1907350"/>
                </a:lnTo>
                <a:lnTo>
                  <a:pt x="6368891" y="1905290"/>
                </a:lnTo>
                <a:lnTo>
                  <a:pt x="6236946" y="1879594"/>
                </a:lnTo>
                <a:cubicBezTo>
                  <a:pt x="6170087" y="1855760"/>
                  <a:pt x="6142245" y="1873352"/>
                  <a:pt x="6087050" y="1839889"/>
                </a:cubicBezTo>
                <a:cubicBezTo>
                  <a:pt x="6095409" y="1851924"/>
                  <a:pt x="6005165" y="1843802"/>
                  <a:pt x="5985666" y="1836931"/>
                </a:cubicBezTo>
                <a:cubicBezTo>
                  <a:pt x="5963050" y="1825329"/>
                  <a:pt x="5822795" y="1777676"/>
                  <a:pt x="5757781" y="1759931"/>
                </a:cubicBezTo>
                <a:cubicBezTo>
                  <a:pt x="5690170" y="1740402"/>
                  <a:pt x="5637099" y="1729554"/>
                  <a:pt x="5605024" y="1721600"/>
                </a:cubicBezTo>
                <a:lnTo>
                  <a:pt x="5478316" y="1683325"/>
                </a:lnTo>
                <a:cubicBezTo>
                  <a:pt x="5444649" y="1678992"/>
                  <a:pt x="5389038" y="1687911"/>
                  <a:pt x="5363321" y="1686205"/>
                </a:cubicBezTo>
                <a:cubicBezTo>
                  <a:pt x="5350896" y="1681600"/>
                  <a:pt x="5337720" y="1677166"/>
                  <a:pt x="5324020" y="1673086"/>
                </a:cubicBezTo>
                <a:lnTo>
                  <a:pt x="5315522" y="1671129"/>
                </a:lnTo>
                <a:lnTo>
                  <a:pt x="5274881" y="1664975"/>
                </a:lnTo>
                <a:cubicBezTo>
                  <a:pt x="5250293" y="1662195"/>
                  <a:pt x="5192322" y="1657638"/>
                  <a:pt x="5167994" y="1654451"/>
                </a:cubicBezTo>
                <a:cubicBezTo>
                  <a:pt x="5157988" y="1643928"/>
                  <a:pt x="5144347" y="1643391"/>
                  <a:pt x="5128909" y="1645851"/>
                </a:cubicBezTo>
                <a:cubicBezTo>
                  <a:pt x="5096624" y="1634059"/>
                  <a:pt x="5059829" y="1633720"/>
                  <a:pt x="5019735" y="1625862"/>
                </a:cubicBezTo>
                <a:cubicBezTo>
                  <a:pt x="4984032" y="1606523"/>
                  <a:pt x="4951358" y="1616978"/>
                  <a:pt x="4908560" y="1608512"/>
                </a:cubicBezTo>
                <a:cubicBezTo>
                  <a:pt x="4843373" y="1597077"/>
                  <a:pt x="4678422" y="1567985"/>
                  <a:pt x="4628614" y="1557248"/>
                </a:cubicBezTo>
                <a:lnTo>
                  <a:pt x="4609712" y="1544093"/>
                </a:lnTo>
                <a:lnTo>
                  <a:pt x="4567281" y="1517964"/>
                </a:lnTo>
                <a:cubicBezTo>
                  <a:pt x="4564198" y="1514517"/>
                  <a:pt x="4562082" y="1510809"/>
                  <a:pt x="4561368" y="1506754"/>
                </a:cubicBezTo>
                <a:cubicBezTo>
                  <a:pt x="4497549" y="1503217"/>
                  <a:pt x="4463674" y="1472081"/>
                  <a:pt x="4407339" y="1454591"/>
                </a:cubicBezTo>
                <a:cubicBezTo>
                  <a:pt x="4350360" y="1428623"/>
                  <a:pt x="4336531" y="1415887"/>
                  <a:pt x="4298111" y="1399647"/>
                </a:cubicBezTo>
                <a:cubicBezTo>
                  <a:pt x="4281790" y="1390444"/>
                  <a:pt x="4263637" y="1329628"/>
                  <a:pt x="4233640" y="1331873"/>
                </a:cubicBezTo>
                <a:cubicBezTo>
                  <a:pt x="4225395" y="1323238"/>
                  <a:pt x="4037706" y="1305188"/>
                  <a:pt x="3981885" y="1273375"/>
                </a:cubicBezTo>
                <a:cubicBezTo>
                  <a:pt x="3928572" y="1280168"/>
                  <a:pt x="3964627" y="1268935"/>
                  <a:pt x="3925208" y="1259238"/>
                </a:cubicBezTo>
                <a:cubicBezTo>
                  <a:pt x="3903849" y="1249528"/>
                  <a:pt x="3886270" y="1257889"/>
                  <a:pt x="3861132" y="1230109"/>
                </a:cubicBezTo>
                <a:cubicBezTo>
                  <a:pt x="3824696" y="1228799"/>
                  <a:pt x="3746355" y="1190101"/>
                  <a:pt x="3681014" y="1171192"/>
                </a:cubicBezTo>
                <a:cubicBezTo>
                  <a:pt x="3610371" y="1153012"/>
                  <a:pt x="3556463" y="1115730"/>
                  <a:pt x="3469084" y="1116653"/>
                </a:cubicBezTo>
                <a:cubicBezTo>
                  <a:pt x="3461953" y="1101801"/>
                  <a:pt x="3419549" y="1107140"/>
                  <a:pt x="3376549" y="1091422"/>
                </a:cubicBezTo>
                <a:cubicBezTo>
                  <a:pt x="3371100" y="1078861"/>
                  <a:pt x="3357445" y="1079253"/>
                  <a:pt x="3342596" y="1068997"/>
                </a:cubicBezTo>
                <a:lnTo>
                  <a:pt x="3335702" y="1062245"/>
                </a:lnTo>
                <a:lnTo>
                  <a:pt x="3338757" y="1063444"/>
                </a:lnTo>
                <a:cubicBezTo>
                  <a:pt x="3346920" y="1065889"/>
                  <a:pt x="3325562" y="1054819"/>
                  <a:pt x="3327609" y="1054318"/>
                </a:cubicBezTo>
                <a:lnTo>
                  <a:pt x="3335702" y="1062245"/>
                </a:lnTo>
                <a:lnTo>
                  <a:pt x="3318792" y="1055604"/>
                </a:lnTo>
                <a:cubicBezTo>
                  <a:pt x="3244193" y="1024351"/>
                  <a:pt x="3144471" y="928971"/>
                  <a:pt x="3064441" y="927356"/>
                </a:cubicBezTo>
                <a:cubicBezTo>
                  <a:pt x="2995211" y="920342"/>
                  <a:pt x="2943164" y="893715"/>
                  <a:pt x="2882526" y="876894"/>
                </a:cubicBezTo>
                <a:cubicBezTo>
                  <a:pt x="2856712" y="867927"/>
                  <a:pt x="2875066" y="850336"/>
                  <a:pt x="2832530" y="865299"/>
                </a:cubicBezTo>
                <a:lnTo>
                  <a:pt x="2745710" y="843021"/>
                </a:lnTo>
                <a:lnTo>
                  <a:pt x="2709083" y="830187"/>
                </a:lnTo>
                <a:cubicBezTo>
                  <a:pt x="2693411" y="813291"/>
                  <a:pt x="2591523" y="842693"/>
                  <a:pt x="2569483" y="824114"/>
                </a:cubicBezTo>
                <a:cubicBezTo>
                  <a:pt x="2564961" y="818751"/>
                  <a:pt x="2547688" y="817750"/>
                  <a:pt x="2545995" y="822753"/>
                </a:cubicBezTo>
                <a:cubicBezTo>
                  <a:pt x="2539243" y="819053"/>
                  <a:pt x="2519482" y="801769"/>
                  <a:pt x="2512484" y="808521"/>
                </a:cubicBezTo>
                <a:lnTo>
                  <a:pt x="2429409" y="773296"/>
                </a:lnTo>
                <a:cubicBezTo>
                  <a:pt x="2401621" y="766336"/>
                  <a:pt x="2322174" y="754466"/>
                  <a:pt x="2297089" y="750281"/>
                </a:cubicBezTo>
                <a:cubicBezTo>
                  <a:pt x="2294321" y="746138"/>
                  <a:pt x="2280940" y="744597"/>
                  <a:pt x="2278897" y="748189"/>
                </a:cubicBezTo>
                <a:cubicBezTo>
                  <a:pt x="2260269" y="739899"/>
                  <a:pt x="2236255" y="716344"/>
                  <a:pt x="2185319" y="700540"/>
                </a:cubicBezTo>
                <a:cubicBezTo>
                  <a:pt x="2129245" y="692189"/>
                  <a:pt x="2041505" y="641636"/>
                  <a:pt x="1995154" y="623663"/>
                </a:cubicBezTo>
                <a:cubicBezTo>
                  <a:pt x="1964496" y="585283"/>
                  <a:pt x="1947352" y="606363"/>
                  <a:pt x="1907211" y="592705"/>
                </a:cubicBezTo>
                <a:cubicBezTo>
                  <a:pt x="1865631" y="573522"/>
                  <a:pt x="1798145" y="524470"/>
                  <a:pt x="1749996" y="525138"/>
                </a:cubicBezTo>
                <a:lnTo>
                  <a:pt x="1723584" y="510226"/>
                </a:lnTo>
                <a:cubicBezTo>
                  <a:pt x="1717477" y="484680"/>
                  <a:pt x="1693323" y="505079"/>
                  <a:pt x="1668681" y="481249"/>
                </a:cubicBezTo>
                <a:cubicBezTo>
                  <a:pt x="1632429" y="475745"/>
                  <a:pt x="1526219" y="449861"/>
                  <a:pt x="1487710" y="447903"/>
                </a:cubicBezTo>
                <a:cubicBezTo>
                  <a:pt x="1483323" y="435380"/>
                  <a:pt x="1457893" y="446042"/>
                  <a:pt x="1441095" y="451400"/>
                </a:cubicBezTo>
                <a:cubicBezTo>
                  <a:pt x="1316785" y="448697"/>
                  <a:pt x="1212348" y="413714"/>
                  <a:pt x="1177821" y="419447"/>
                </a:cubicBezTo>
                <a:cubicBezTo>
                  <a:pt x="1090127" y="414184"/>
                  <a:pt x="874078" y="419418"/>
                  <a:pt x="808968" y="411961"/>
                </a:cubicBezTo>
                <a:cubicBezTo>
                  <a:pt x="759232" y="415407"/>
                  <a:pt x="628293" y="381558"/>
                  <a:pt x="537957" y="366356"/>
                </a:cubicBezTo>
                <a:cubicBezTo>
                  <a:pt x="452012" y="346017"/>
                  <a:pt x="479400" y="366120"/>
                  <a:pt x="424408" y="357206"/>
                </a:cubicBezTo>
                <a:cubicBezTo>
                  <a:pt x="404471" y="341395"/>
                  <a:pt x="262789" y="351444"/>
                  <a:pt x="218274" y="340729"/>
                </a:cubicBezTo>
                <a:cubicBezTo>
                  <a:pt x="118974" y="360184"/>
                  <a:pt x="79044" y="330543"/>
                  <a:pt x="2704" y="325307"/>
                </a:cubicBezTo>
                <a:lnTo>
                  <a:pt x="0" y="324791"/>
                </a:ln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u 1"/>
          <p:cNvSpPr>
            <a:spLocks noGrp="1"/>
          </p:cNvSpPr>
          <p:nvPr>
            <p:ph type="ctrTitle"/>
          </p:nvPr>
        </p:nvSpPr>
        <p:spPr>
          <a:xfrm>
            <a:off x="339969" y="531286"/>
            <a:ext cx="9457680" cy="3464826"/>
          </a:xfrm>
        </p:spPr>
        <p:txBody>
          <a:bodyPr vert="horz" lIns="91440" tIns="45720" rIns="91440" bIns="45720" rtlCol="0" anchor="t">
            <a:noAutofit/>
          </a:bodyPr>
          <a:lstStyle/>
          <a:p>
            <a:r>
              <a:rPr lang="ro-RO" sz="4000" dirty="0">
                <a:solidFill>
                  <a:schemeClr val="tx1"/>
                </a:solidFill>
                <a:highlight>
                  <a:srgbClr val="000000"/>
                </a:highlight>
                <a:latin typeface="Seaford"/>
                <a:ea typeface="+mj-lt"/>
                <a:cs typeface="+mj-lt"/>
              </a:rPr>
              <a:t>TEHNOLOGIILE ETHEREUM, FLUTTER, SOLIDITY, WEB3DART ȘI FIREBASE CU APLICAȚII ÎN SISTEMELE DE VOT DESCENTRALIZATE</a:t>
            </a:r>
            <a:endParaRPr lang="ro-RO" sz="4000" dirty="0">
              <a:solidFill>
                <a:schemeClr val="tx1"/>
              </a:solidFill>
              <a:highlight>
                <a:srgbClr val="000000"/>
              </a:highlight>
              <a:latin typeface="Seaford"/>
            </a:endParaRPr>
          </a:p>
        </p:txBody>
      </p:sp>
      <p:sp>
        <p:nvSpPr>
          <p:cNvPr id="3" name="Subtitlu 2"/>
          <p:cNvSpPr>
            <a:spLocks noGrp="1"/>
          </p:cNvSpPr>
          <p:nvPr>
            <p:ph type="subTitle" idx="1"/>
          </p:nvPr>
        </p:nvSpPr>
        <p:spPr>
          <a:xfrm>
            <a:off x="339969" y="4964991"/>
            <a:ext cx="5052646" cy="923902"/>
          </a:xfrm>
        </p:spPr>
        <p:txBody>
          <a:bodyPr vert="horz" lIns="91440" tIns="45720" rIns="91440" bIns="45720" rtlCol="0" anchor="t">
            <a:normAutofit/>
          </a:bodyPr>
          <a:lstStyle/>
          <a:p>
            <a:r>
              <a:rPr lang="ro-RO" sz="1800"/>
              <a:t>Realizată de : Urmă Tudor-Irinel</a:t>
            </a:r>
          </a:p>
          <a:p>
            <a:r>
              <a:rPr lang="ro-RO" sz="1200"/>
              <a:t>Coordonator : </a:t>
            </a:r>
            <a:r>
              <a:rPr lang="ro-RO" sz="1200">
                <a:ea typeface="+mn-lt"/>
                <a:cs typeface="+mn-lt"/>
              </a:rPr>
              <a:t>Conf.dr. </a:t>
            </a:r>
            <a:r>
              <a:rPr lang="ro-RO" sz="1200" err="1">
                <a:ea typeface="+mn-lt"/>
                <a:cs typeface="+mn-lt"/>
              </a:rPr>
              <a:t>Kevorchian</a:t>
            </a:r>
            <a:r>
              <a:rPr lang="ro-RO" sz="1200">
                <a:ea typeface="+mn-lt"/>
                <a:cs typeface="+mn-lt"/>
              </a:rPr>
              <a:t> Cristian</a:t>
            </a:r>
            <a:endParaRPr lang="ro-RO" sz="1400"/>
          </a:p>
        </p:txBody>
      </p:sp>
    </p:spTree>
    <p:extLst>
      <p:ext uri="{BB962C8B-B14F-4D97-AF65-F5344CB8AC3E}">
        <p14:creationId xmlns:p14="http://schemas.microsoft.com/office/powerpoint/2010/main" val="2499791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6AD51EB-971C-4722-9A98-42EB5ABCA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219201" y="4155743"/>
            <a:ext cx="4410500" cy="2168857"/>
          </a:xfrm>
        </p:spPr>
        <p:txBody>
          <a:bodyPr vert="horz" lIns="91440" tIns="45720" rIns="91440" bIns="45720" rtlCol="0" anchor="ctr">
            <a:normAutofit/>
          </a:bodyPr>
          <a:lstStyle/>
          <a:p>
            <a:r>
              <a:rPr lang="en-US">
                <a:solidFill>
                  <a:schemeClr val="tx1"/>
                </a:solidFill>
                <a:highlight>
                  <a:srgbClr val="000000"/>
                </a:highlight>
              </a:rPr>
              <a:t>Blockchain</a:t>
            </a: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sz="half" idx="1"/>
          </p:nvPr>
        </p:nvSpPr>
        <p:spPr>
          <a:xfrm>
            <a:off x="6096000" y="3930649"/>
            <a:ext cx="4610101" cy="2393951"/>
          </a:xfrm>
        </p:spPr>
        <p:txBody>
          <a:bodyPr vert="horz" lIns="91440" tIns="45720" rIns="91440" bIns="45720" rtlCol="0" anchor="ctr">
            <a:normAutofit/>
          </a:bodyPr>
          <a:lstStyle/>
          <a:p>
            <a:pPr marL="0">
              <a:buNone/>
            </a:pPr>
            <a:r>
              <a:rPr lang="en-US" err="1"/>
              <a:t>Istorie</a:t>
            </a:r>
            <a:endParaRPr lang="en-US"/>
          </a:p>
          <a:p>
            <a:pPr marL="0">
              <a:buNone/>
            </a:pPr>
            <a:r>
              <a:rPr lang="en-US" err="1"/>
              <a:t>Prezentare</a:t>
            </a:r>
            <a:endParaRPr lang="en-US"/>
          </a:p>
          <a:p>
            <a:pPr marL="0">
              <a:buNone/>
            </a:pPr>
            <a:r>
              <a:rPr lang="en-US" sz="2800" b="1" err="1"/>
              <a:t>Caracteristici</a:t>
            </a:r>
            <a:endParaRPr lang="en-US" sz="2800" b="1"/>
          </a:p>
          <a:p>
            <a:pPr marL="0">
              <a:buNone/>
            </a:pPr>
            <a:r>
              <a:rPr lang="en-US" err="1"/>
              <a:t>Utilizări</a:t>
            </a:r>
            <a:endParaRPr lang="en-US"/>
          </a:p>
          <a:p>
            <a:pPr marL="0">
              <a:buNone/>
            </a:pPr>
            <a:r>
              <a:rPr lang="en-US" err="1"/>
              <a:t>Terminologii</a:t>
            </a:r>
            <a:endParaRPr lang="en-US"/>
          </a:p>
        </p:txBody>
      </p:sp>
      <p:sp>
        <p:nvSpPr>
          <p:cNvPr id="7" name="CasetăText 6">
            <a:extLst>
              <a:ext uri="{FF2B5EF4-FFF2-40B4-BE49-F238E27FC236}">
                <a16:creationId xmlns:a16="http://schemas.microsoft.com/office/drawing/2014/main" id="{6D3A67CB-4A32-5DBB-DED7-A01F9201543F}"/>
              </a:ext>
            </a:extLst>
          </p:cNvPr>
          <p:cNvSpPr txBox="1"/>
          <p:nvPr/>
        </p:nvSpPr>
        <p:spPr>
          <a:xfrm>
            <a:off x="4788876" y="1196731"/>
            <a:ext cx="2614247"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ro-RO"/>
              <a:t>Transparență</a:t>
            </a:r>
          </a:p>
          <a:p>
            <a:pPr marL="285750" indent="-285750">
              <a:buFont typeface="Arial"/>
              <a:buChar char="•"/>
            </a:pPr>
            <a:r>
              <a:rPr lang="ro-RO"/>
              <a:t>Imuabilitate</a:t>
            </a:r>
          </a:p>
          <a:p>
            <a:pPr marL="285750" indent="-285750">
              <a:buFont typeface="Arial"/>
              <a:buChar char="•"/>
            </a:pPr>
            <a:r>
              <a:rPr lang="ro-RO"/>
              <a:t>Proveniență</a:t>
            </a:r>
          </a:p>
          <a:p>
            <a:pPr marL="285750" indent="-285750">
              <a:buFont typeface="Arial"/>
              <a:buChar char="•"/>
            </a:pPr>
            <a:r>
              <a:rPr lang="ro-RO"/>
              <a:t>Descentralizare</a:t>
            </a:r>
          </a:p>
          <a:p>
            <a:pPr marL="285750" indent="-285750">
              <a:buFont typeface="Arial"/>
              <a:buChar char="•"/>
            </a:pPr>
            <a:r>
              <a:rPr lang="ro-RO"/>
              <a:t>Anonimitate</a:t>
            </a:r>
          </a:p>
          <a:p>
            <a:pPr marL="285750" indent="-285750">
              <a:buFont typeface="Arial"/>
              <a:buChar char="•"/>
            </a:pPr>
            <a:r>
              <a:rPr lang="ro-RO"/>
              <a:t>Criptografie</a:t>
            </a:r>
          </a:p>
        </p:txBody>
      </p:sp>
    </p:spTree>
    <p:extLst>
      <p:ext uri="{BB962C8B-B14F-4D97-AF65-F5344CB8AC3E}">
        <p14:creationId xmlns:p14="http://schemas.microsoft.com/office/powerpoint/2010/main" val="222219057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6AD51EB-971C-4722-9A98-42EB5ABCA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219201" y="4155743"/>
            <a:ext cx="4410500" cy="2168857"/>
          </a:xfrm>
        </p:spPr>
        <p:txBody>
          <a:bodyPr vert="horz" lIns="91440" tIns="45720" rIns="91440" bIns="45720" rtlCol="0" anchor="ctr">
            <a:normAutofit/>
          </a:bodyPr>
          <a:lstStyle/>
          <a:p>
            <a:r>
              <a:rPr lang="en-US">
                <a:solidFill>
                  <a:schemeClr val="tx1"/>
                </a:solidFill>
                <a:highlight>
                  <a:srgbClr val="000000"/>
                </a:highlight>
              </a:rPr>
              <a:t>Blockchain</a:t>
            </a: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sz="half" idx="1"/>
          </p:nvPr>
        </p:nvSpPr>
        <p:spPr>
          <a:xfrm>
            <a:off x="6096000" y="3930649"/>
            <a:ext cx="4610101" cy="2393951"/>
          </a:xfrm>
        </p:spPr>
        <p:txBody>
          <a:bodyPr vert="horz" lIns="91440" tIns="45720" rIns="91440" bIns="45720" rtlCol="0" anchor="ctr">
            <a:normAutofit/>
          </a:bodyPr>
          <a:lstStyle/>
          <a:p>
            <a:pPr marL="0">
              <a:buNone/>
            </a:pPr>
            <a:r>
              <a:rPr lang="en-US" err="1"/>
              <a:t>Istorie</a:t>
            </a:r>
            <a:endParaRPr lang="en-US"/>
          </a:p>
          <a:p>
            <a:pPr marL="0">
              <a:buNone/>
            </a:pPr>
            <a:r>
              <a:rPr lang="en-US" err="1"/>
              <a:t>Prezentare</a:t>
            </a:r>
            <a:endParaRPr lang="en-US"/>
          </a:p>
          <a:p>
            <a:pPr marL="0">
              <a:buNone/>
            </a:pPr>
            <a:r>
              <a:rPr lang="en-US" err="1"/>
              <a:t>Caracteristici</a:t>
            </a:r>
          </a:p>
          <a:p>
            <a:pPr marL="0">
              <a:buNone/>
            </a:pPr>
            <a:r>
              <a:rPr lang="en-US" sz="2800" b="1" err="1"/>
              <a:t>Utilizări</a:t>
            </a:r>
            <a:endParaRPr lang="en-US" sz="2800" b="1"/>
          </a:p>
          <a:p>
            <a:pPr marL="0">
              <a:buNone/>
            </a:pPr>
            <a:r>
              <a:rPr lang="en-US" err="1"/>
              <a:t>Terminologii</a:t>
            </a:r>
            <a:endParaRPr lang="en-US"/>
          </a:p>
        </p:txBody>
      </p:sp>
      <p:sp>
        <p:nvSpPr>
          <p:cNvPr id="8" name="CasetăText 7">
            <a:extLst>
              <a:ext uri="{FF2B5EF4-FFF2-40B4-BE49-F238E27FC236}">
                <a16:creationId xmlns:a16="http://schemas.microsoft.com/office/drawing/2014/main" id="{32E49A6F-E85F-32C7-662C-11619642CC3A}"/>
              </a:ext>
            </a:extLst>
          </p:cNvPr>
          <p:cNvSpPr txBox="1"/>
          <p:nvPr/>
        </p:nvSpPr>
        <p:spPr>
          <a:xfrm>
            <a:off x="4007338" y="1196731"/>
            <a:ext cx="4177324"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ro-RO"/>
              <a:t>Sisteme bancare și de plată</a:t>
            </a:r>
          </a:p>
          <a:p>
            <a:pPr marL="285750" indent="-285750">
              <a:buFont typeface="Arial"/>
              <a:buChar char="•"/>
            </a:pPr>
            <a:r>
              <a:rPr lang="ro-RO"/>
              <a:t>Contracte Inteligente</a:t>
            </a:r>
          </a:p>
          <a:p>
            <a:pPr marL="285750" indent="-285750">
              <a:buFont typeface="Arial"/>
              <a:buChar char="•"/>
            </a:pPr>
            <a:r>
              <a:rPr lang="ro-RO"/>
              <a:t>Sănătate</a:t>
            </a:r>
          </a:p>
          <a:p>
            <a:pPr marL="285750" indent="-285750">
              <a:buFont typeface="Arial"/>
              <a:buChar char="•"/>
            </a:pPr>
            <a:r>
              <a:rPr lang="ro-RO"/>
              <a:t>Finanțe descentralizate</a:t>
            </a:r>
          </a:p>
          <a:p>
            <a:pPr marL="285750" indent="-285750">
              <a:buFont typeface="Arial"/>
              <a:buChar char="•"/>
            </a:pPr>
            <a:r>
              <a:rPr lang="ro-RO"/>
              <a:t>Donații</a:t>
            </a:r>
          </a:p>
          <a:p>
            <a:pPr marL="285750" indent="-285750">
              <a:buFont typeface="Arial"/>
              <a:buChar char="•"/>
            </a:pPr>
            <a:r>
              <a:rPr lang="ro-RO" err="1"/>
              <a:t>IoT</a:t>
            </a:r>
            <a:endParaRPr lang="ro-RO"/>
          </a:p>
        </p:txBody>
      </p:sp>
    </p:spTree>
    <p:extLst>
      <p:ext uri="{BB962C8B-B14F-4D97-AF65-F5344CB8AC3E}">
        <p14:creationId xmlns:p14="http://schemas.microsoft.com/office/powerpoint/2010/main" val="736264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6AD51EB-971C-4722-9A98-42EB5ABCA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219201" y="4155743"/>
            <a:ext cx="4410500" cy="2168857"/>
          </a:xfrm>
        </p:spPr>
        <p:txBody>
          <a:bodyPr vert="horz" lIns="91440" tIns="45720" rIns="91440" bIns="45720" rtlCol="0" anchor="ctr">
            <a:normAutofit/>
          </a:bodyPr>
          <a:lstStyle/>
          <a:p>
            <a:r>
              <a:rPr lang="en-US">
                <a:solidFill>
                  <a:schemeClr val="tx1"/>
                </a:solidFill>
                <a:highlight>
                  <a:srgbClr val="000000"/>
                </a:highlight>
              </a:rPr>
              <a:t>Blockchain</a:t>
            </a: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sz="half" idx="1"/>
          </p:nvPr>
        </p:nvSpPr>
        <p:spPr>
          <a:xfrm>
            <a:off x="6096000" y="3930649"/>
            <a:ext cx="4610101" cy="2393951"/>
          </a:xfrm>
        </p:spPr>
        <p:txBody>
          <a:bodyPr vert="horz" lIns="91440" tIns="45720" rIns="91440" bIns="45720" rtlCol="0" anchor="ctr">
            <a:normAutofit/>
          </a:bodyPr>
          <a:lstStyle/>
          <a:p>
            <a:pPr marL="0">
              <a:buNone/>
            </a:pPr>
            <a:r>
              <a:rPr lang="en-US" err="1"/>
              <a:t>Istorie</a:t>
            </a:r>
            <a:endParaRPr lang="en-US"/>
          </a:p>
          <a:p>
            <a:pPr marL="0">
              <a:buNone/>
            </a:pPr>
            <a:r>
              <a:rPr lang="en-US" err="1"/>
              <a:t>Prezentare</a:t>
            </a:r>
            <a:endParaRPr lang="en-US"/>
          </a:p>
          <a:p>
            <a:pPr marL="0">
              <a:buNone/>
            </a:pPr>
            <a:r>
              <a:rPr lang="en-US" err="1"/>
              <a:t>Caracteristici</a:t>
            </a:r>
          </a:p>
          <a:p>
            <a:pPr marL="0">
              <a:buNone/>
            </a:pPr>
            <a:r>
              <a:rPr lang="en-US" err="1"/>
              <a:t>Utilizări</a:t>
            </a:r>
            <a:endParaRPr lang="en-US"/>
          </a:p>
          <a:p>
            <a:pPr marL="0">
              <a:buNone/>
            </a:pPr>
            <a:r>
              <a:rPr lang="en-US" sz="2800" b="1" err="1"/>
              <a:t>Terminologii</a:t>
            </a:r>
            <a:endParaRPr lang="en-US" sz="2800" b="1"/>
          </a:p>
        </p:txBody>
      </p:sp>
      <p:sp>
        <p:nvSpPr>
          <p:cNvPr id="7" name="CasetăText 6">
            <a:extLst>
              <a:ext uri="{FF2B5EF4-FFF2-40B4-BE49-F238E27FC236}">
                <a16:creationId xmlns:a16="http://schemas.microsoft.com/office/drawing/2014/main" id="{82EF2017-BDBA-48DE-FEF9-6E4626AED88B}"/>
              </a:ext>
            </a:extLst>
          </p:cNvPr>
          <p:cNvSpPr txBox="1"/>
          <p:nvPr/>
        </p:nvSpPr>
        <p:spPr>
          <a:xfrm>
            <a:off x="927100" y="901700"/>
            <a:ext cx="517183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ro-RO"/>
              <a:t>Contract Inteligent</a:t>
            </a:r>
          </a:p>
        </p:txBody>
      </p:sp>
      <p:sp>
        <p:nvSpPr>
          <p:cNvPr id="8" name="CasetăText 7">
            <a:extLst>
              <a:ext uri="{FF2B5EF4-FFF2-40B4-BE49-F238E27FC236}">
                <a16:creationId xmlns:a16="http://schemas.microsoft.com/office/drawing/2014/main" id="{AEC53CDE-8172-16E5-C724-C566458699EE}"/>
              </a:ext>
            </a:extLst>
          </p:cNvPr>
          <p:cNvSpPr txBox="1"/>
          <p:nvPr/>
        </p:nvSpPr>
        <p:spPr>
          <a:xfrm>
            <a:off x="6095023" y="901700"/>
            <a:ext cx="517182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ro-RO"/>
              <a:t>Portofel</a:t>
            </a:r>
          </a:p>
        </p:txBody>
      </p:sp>
      <p:pic>
        <p:nvPicPr>
          <p:cNvPr id="9" name="Imagine 8" descr="O imagine care conține text, captură de ecran&#10;&#10;Descriere generată automat">
            <a:extLst>
              <a:ext uri="{FF2B5EF4-FFF2-40B4-BE49-F238E27FC236}">
                <a16:creationId xmlns:a16="http://schemas.microsoft.com/office/drawing/2014/main" id="{246625C2-F5D8-7C14-0FFF-76F69950ECB1}"/>
              </a:ext>
            </a:extLst>
          </p:cNvPr>
          <p:cNvPicPr>
            <a:picLocks noChangeAspect="1"/>
          </p:cNvPicPr>
          <p:nvPr/>
        </p:nvPicPr>
        <p:blipFill>
          <a:blip r:embed="rId3"/>
          <a:stretch>
            <a:fillRect/>
          </a:stretch>
        </p:blipFill>
        <p:spPr>
          <a:xfrm>
            <a:off x="1786955" y="1673306"/>
            <a:ext cx="3438770" cy="1803400"/>
          </a:xfrm>
          <a:prstGeom prst="rect">
            <a:avLst/>
          </a:prstGeom>
        </p:spPr>
      </p:pic>
      <p:pic>
        <p:nvPicPr>
          <p:cNvPr id="10" name="Imagine 9" descr="O imagine care conține captură de ecran, Albastru electric, cerc, Albastru de Majorelle&#10;&#10;Descriere generată automat">
            <a:extLst>
              <a:ext uri="{FF2B5EF4-FFF2-40B4-BE49-F238E27FC236}">
                <a16:creationId xmlns:a16="http://schemas.microsoft.com/office/drawing/2014/main" id="{B40F7A2D-FF6B-1F6D-4C2F-7756B15CE43B}"/>
              </a:ext>
            </a:extLst>
          </p:cNvPr>
          <p:cNvPicPr>
            <a:picLocks noChangeAspect="1"/>
          </p:cNvPicPr>
          <p:nvPr/>
        </p:nvPicPr>
        <p:blipFill>
          <a:blip r:embed="rId4"/>
          <a:stretch>
            <a:fillRect/>
          </a:stretch>
        </p:blipFill>
        <p:spPr>
          <a:xfrm>
            <a:off x="6936154" y="1668908"/>
            <a:ext cx="3487616" cy="1898494"/>
          </a:xfrm>
          <a:prstGeom prst="rect">
            <a:avLst/>
          </a:prstGeom>
        </p:spPr>
      </p:pic>
    </p:spTree>
    <p:extLst>
      <p:ext uri="{BB962C8B-B14F-4D97-AF65-F5344CB8AC3E}">
        <p14:creationId xmlns:p14="http://schemas.microsoft.com/office/powerpoint/2010/main" val="383569120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rPr>
              <a:t>Sistemele de vot electronice</a:t>
            </a: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sz="half" idx="1"/>
          </p:nvPr>
        </p:nvSpPr>
        <p:spPr/>
        <p:txBody>
          <a:bodyPr vert="horz" lIns="91440" tIns="45720" rIns="91440" bIns="45720" rtlCol="0" anchor="t">
            <a:normAutofit/>
          </a:bodyPr>
          <a:lstStyle/>
          <a:p>
            <a:pPr marL="0" indent="0">
              <a:buNone/>
            </a:pPr>
            <a:endParaRPr lang="ro-RO"/>
          </a:p>
          <a:p>
            <a:pPr marL="0" indent="0">
              <a:buNone/>
            </a:pPr>
            <a:endParaRPr lang="ro-RO"/>
          </a:p>
          <a:p>
            <a:pPr marL="0" indent="0">
              <a:buNone/>
            </a:pPr>
            <a:endParaRPr lang="ro-RO"/>
          </a:p>
          <a:p>
            <a:pPr marL="0" indent="0">
              <a:buNone/>
            </a:pPr>
            <a:r>
              <a:rPr lang="ro-RO"/>
              <a:t>Clasificare</a:t>
            </a:r>
          </a:p>
          <a:p>
            <a:pPr marL="0" indent="0">
              <a:buNone/>
            </a:pPr>
            <a:r>
              <a:rPr lang="ro-RO"/>
              <a:t>Caracteristici</a:t>
            </a:r>
          </a:p>
          <a:p>
            <a:pPr marL="0" indent="0">
              <a:buNone/>
            </a:pPr>
            <a:r>
              <a:rPr lang="ro-RO" err="1"/>
              <a:t>Blockchain</a:t>
            </a:r>
            <a:r>
              <a:rPr lang="ro-RO"/>
              <a:t> și Contractele Inteligente</a:t>
            </a:r>
          </a:p>
        </p:txBody>
      </p:sp>
      <p:sp>
        <p:nvSpPr>
          <p:cNvPr id="4" name="Substituent conținut 3">
            <a:extLst>
              <a:ext uri="{FF2B5EF4-FFF2-40B4-BE49-F238E27FC236}">
                <a16:creationId xmlns:a16="http://schemas.microsoft.com/office/drawing/2014/main" id="{ED0D350D-5A9F-5A52-386F-B6593D8AC610}"/>
              </a:ext>
            </a:extLst>
          </p:cNvPr>
          <p:cNvSpPr>
            <a:spLocks noGrp="1"/>
          </p:cNvSpPr>
          <p:nvPr>
            <p:ph sz="half" idx="2"/>
          </p:nvPr>
        </p:nvSpPr>
        <p:spPr/>
        <p:txBody>
          <a:bodyPr/>
          <a:lstStyle/>
          <a:p>
            <a:endParaRPr lang="ro-RO"/>
          </a:p>
        </p:txBody>
      </p:sp>
    </p:spTree>
    <p:extLst>
      <p:ext uri="{BB962C8B-B14F-4D97-AF65-F5344CB8AC3E}">
        <p14:creationId xmlns:p14="http://schemas.microsoft.com/office/powerpoint/2010/main" val="3982827933"/>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rPr>
              <a:t>Sistemele de vot electronice</a:t>
            </a: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sz="half" idx="1"/>
          </p:nvPr>
        </p:nvSpPr>
        <p:spPr/>
        <p:txBody>
          <a:bodyPr vert="horz" lIns="91440" tIns="45720" rIns="91440" bIns="45720" rtlCol="0" anchor="t">
            <a:normAutofit/>
          </a:bodyPr>
          <a:lstStyle/>
          <a:p>
            <a:pPr marL="0" indent="0">
              <a:buNone/>
            </a:pPr>
            <a:endParaRPr lang="ro-RO"/>
          </a:p>
          <a:p>
            <a:pPr marL="0" indent="0">
              <a:buNone/>
            </a:pPr>
            <a:endParaRPr lang="ro-RO"/>
          </a:p>
          <a:p>
            <a:pPr marL="0" indent="0">
              <a:buNone/>
            </a:pPr>
            <a:endParaRPr lang="ro-RO"/>
          </a:p>
          <a:p>
            <a:pPr marL="0" indent="0">
              <a:buNone/>
            </a:pPr>
            <a:r>
              <a:rPr lang="ro-RO" sz="2400" b="1"/>
              <a:t>Clasificare</a:t>
            </a:r>
          </a:p>
          <a:p>
            <a:pPr marL="0" indent="0">
              <a:buNone/>
            </a:pPr>
            <a:r>
              <a:rPr lang="ro-RO"/>
              <a:t>Caracteristici</a:t>
            </a:r>
          </a:p>
          <a:p>
            <a:pPr marL="0" indent="0">
              <a:buNone/>
            </a:pPr>
            <a:r>
              <a:rPr lang="ro-RO" err="1"/>
              <a:t>Blockchain</a:t>
            </a:r>
            <a:r>
              <a:rPr lang="ro-RO"/>
              <a:t> și Contractele Inteligente</a:t>
            </a:r>
          </a:p>
        </p:txBody>
      </p:sp>
      <p:sp>
        <p:nvSpPr>
          <p:cNvPr id="4" name="Substituent conținut 3">
            <a:extLst>
              <a:ext uri="{FF2B5EF4-FFF2-40B4-BE49-F238E27FC236}">
                <a16:creationId xmlns:a16="http://schemas.microsoft.com/office/drawing/2014/main" id="{ED0D350D-5A9F-5A52-386F-B6593D8AC610}"/>
              </a:ext>
            </a:extLst>
          </p:cNvPr>
          <p:cNvSpPr>
            <a:spLocks noGrp="1"/>
          </p:cNvSpPr>
          <p:nvPr>
            <p:ph sz="half" idx="2"/>
          </p:nvPr>
        </p:nvSpPr>
        <p:spPr/>
        <p:txBody>
          <a:bodyPr vert="horz" lIns="91440" tIns="45720" rIns="91440" bIns="45720" rtlCol="0" anchor="t">
            <a:normAutofit/>
          </a:bodyPr>
          <a:lstStyle/>
          <a:p>
            <a:pPr>
              <a:buFont typeface="Wingdings" panose="020B0604020202020204" pitchFamily="34" charset="0"/>
              <a:buChar char="q"/>
            </a:pPr>
            <a:endParaRPr lang="ro-RO"/>
          </a:p>
          <a:p>
            <a:pPr marL="342900" indent="-342900">
              <a:buFont typeface="Wingdings" panose="020B0604020202020204" pitchFamily="34" charset="0"/>
              <a:buChar char="q"/>
            </a:pPr>
            <a:endParaRPr lang="ro-RO"/>
          </a:p>
          <a:p>
            <a:pPr>
              <a:buFont typeface="Wingdings" panose="020B0604020202020204" pitchFamily="34" charset="0"/>
              <a:buChar char="q"/>
            </a:pPr>
            <a:r>
              <a:rPr lang="ro-RO"/>
              <a:t>Cartelă perforată</a:t>
            </a:r>
          </a:p>
          <a:p>
            <a:pPr>
              <a:buFont typeface="Wingdings" panose="020B0604020202020204" pitchFamily="34" charset="0"/>
              <a:buChar char="q"/>
            </a:pPr>
            <a:r>
              <a:rPr lang="ro-RO"/>
              <a:t>DRE</a:t>
            </a:r>
          </a:p>
          <a:p>
            <a:pPr>
              <a:buFont typeface="Wingdings" panose="020B0604020202020204" pitchFamily="34" charset="0"/>
              <a:buChar char="q"/>
            </a:pPr>
            <a:r>
              <a:rPr lang="ro-RO"/>
              <a:t>Sisteme de scanare optică</a:t>
            </a:r>
          </a:p>
          <a:p>
            <a:pPr>
              <a:buFont typeface="Wingdings" panose="020B0604020202020204" pitchFamily="34" charset="0"/>
              <a:buChar char="q"/>
            </a:pPr>
            <a:r>
              <a:rPr lang="ro-RO"/>
              <a:t>Dispozitive de marcare a voturilor</a:t>
            </a:r>
          </a:p>
          <a:p>
            <a:pPr>
              <a:buFont typeface="Wingdings" panose="020B0604020202020204" pitchFamily="34" charset="0"/>
              <a:buChar char="q"/>
            </a:pPr>
            <a:r>
              <a:rPr lang="ro-RO"/>
              <a:t>Votarea prin internet</a:t>
            </a:r>
          </a:p>
        </p:txBody>
      </p:sp>
    </p:spTree>
    <p:extLst>
      <p:ext uri="{BB962C8B-B14F-4D97-AF65-F5344CB8AC3E}">
        <p14:creationId xmlns:p14="http://schemas.microsoft.com/office/powerpoint/2010/main" val="1572585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rPr>
              <a:t>Sistemele de vot electronice</a:t>
            </a: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sz="half" idx="1"/>
          </p:nvPr>
        </p:nvSpPr>
        <p:spPr/>
        <p:txBody>
          <a:bodyPr vert="horz" lIns="91440" tIns="45720" rIns="91440" bIns="45720" rtlCol="0" anchor="t">
            <a:normAutofit/>
          </a:bodyPr>
          <a:lstStyle/>
          <a:p>
            <a:pPr marL="0" indent="0">
              <a:buNone/>
            </a:pPr>
            <a:endParaRPr lang="ro-RO"/>
          </a:p>
          <a:p>
            <a:pPr marL="0" indent="0">
              <a:buNone/>
            </a:pPr>
            <a:endParaRPr lang="ro-RO"/>
          </a:p>
          <a:p>
            <a:pPr marL="0" indent="0">
              <a:buNone/>
            </a:pPr>
            <a:endParaRPr lang="ro-RO"/>
          </a:p>
          <a:p>
            <a:pPr marL="0" indent="0">
              <a:buNone/>
            </a:pPr>
            <a:r>
              <a:rPr lang="ro-RO"/>
              <a:t>Clasificare</a:t>
            </a:r>
          </a:p>
          <a:p>
            <a:pPr marL="0" indent="0">
              <a:buNone/>
            </a:pPr>
            <a:r>
              <a:rPr lang="ro-RO" sz="2400" b="1"/>
              <a:t>Caracteristici</a:t>
            </a:r>
          </a:p>
          <a:p>
            <a:pPr marL="0" indent="0">
              <a:buNone/>
            </a:pPr>
            <a:r>
              <a:rPr lang="ro-RO" err="1"/>
              <a:t>Blockchain</a:t>
            </a:r>
            <a:r>
              <a:rPr lang="ro-RO"/>
              <a:t> și Contractele Inteligente</a:t>
            </a:r>
          </a:p>
        </p:txBody>
      </p:sp>
      <p:sp>
        <p:nvSpPr>
          <p:cNvPr id="4" name="Substituent conținut 3">
            <a:extLst>
              <a:ext uri="{FF2B5EF4-FFF2-40B4-BE49-F238E27FC236}">
                <a16:creationId xmlns:a16="http://schemas.microsoft.com/office/drawing/2014/main" id="{ED0D350D-5A9F-5A52-386F-B6593D8AC610}"/>
              </a:ext>
            </a:extLst>
          </p:cNvPr>
          <p:cNvSpPr>
            <a:spLocks noGrp="1"/>
          </p:cNvSpPr>
          <p:nvPr>
            <p:ph sz="half" idx="2"/>
          </p:nvPr>
        </p:nvSpPr>
        <p:spPr>
          <a:xfrm>
            <a:off x="6291047" y="2273297"/>
            <a:ext cx="4782699" cy="3944656"/>
          </a:xfrm>
        </p:spPr>
        <p:txBody>
          <a:bodyPr vert="horz" lIns="91440" tIns="45720" rIns="91440" bIns="45720" rtlCol="0" anchor="t">
            <a:normAutofit/>
          </a:bodyPr>
          <a:lstStyle/>
          <a:p>
            <a:pPr marL="0" indent="0">
              <a:buNone/>
            </a:pPr>
            <a:endParaRPr lang="ro-RO"/>
          </a:p>
          <a:p>
            <a:pPr marL="342900" indent="-342900">
              <a:buAutoNum type="arabicPeriod"/>
            </a:pPr>
            <a:r>
              <a:rPr lang="ro-RO"/>
              <a:t>Fără Bon</a:t>
            </a:r>
          </a:p>
          <a:p>
            <a:pPr marL="342900" indent="-342900">
              <a:buAutoNum type="arabicPeriod"/>
            </a:pPr>
            <a:r>
              <a:rPr lang="ro-RO"/>
              <a:t>Corectitudine</a:t>
            </a:r>
          </a:p>
          <a:p>
            <a:pPr marL="342900" indent="-342900">
              <a:buAutoNum type="arabicPeriod"/>
            </a:pPr>
            <a:r>
              <a:rPr lang="ro-RO"/>
              <a:t>Intimitate și anonimitate</a:t>
            </a:r>
          </a:p>
          <a:p>
            <a:pPr marL="342900" indent="-342900">
              <a:buAutoNum type="arabicPeriod"/>
            </a:pPr>
            <a:r>
              <a:rPr lang="ro-RO"/>
              <a:t>Integritatea datelor</a:t>
            </a:r>
          </a:p>
          <a:p>
            <a:pPr marL="342900" indent="-342900">
              <a:buAutoNum type="arabicPeriod"/>
            </a:pPr>
            <a:r>
              <a:rPr lang="ro-RO"/>
              <a:t>Unicitate</a:t>
            </a:r>
          </a:p>
          <a:p>
            <a:pPr marL="342900" indent="-342900">
              <a:buAutoNum type="arabicPeriod"/>
            </a:pPr>
            <a:r>
              <a:rPr lang="ro-RO">
                <a:ea typeface="+mn-lt"/>
                <a:cs typeface="+mn-lt"/>
              </a:rPr>
              <a:t>De încredere</a:t>
            </a:r>
            <a:endParaRPr lang="ro-RO"/>
          </a:p>
          <a:p>
            <a:pPr marL="342900" indent="-342900">
              <a:buAutoNum type="arabicPeriod"/>
            </a:pPr>
            <a:r>
              <a:rPr lang="ro-RO"/>
              <a:t>Transparență</a:t>
            </a:r>
          </a:p>
          <a:p>
            <a:pPr marL="342900" indent="-342900">
              <a:buAutoNum type="arabicPeriod"/>
            </a:pPr>
            <a:endParaRPr lang="ro-RO"/>
          </a:p>
        </p:txBody>
      </p:sp>
    </p:spTree>
    <p:extLst>
      <p:ext uri="{BB962C8B-B14F-4D97-AF65-F5344CB8AC3E}">
        <p14:creationId xmlns:p14="http://schemas.microsoft.com/office/powerpoint/2010/main" val="35831011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rPr>
              <a:t>Sistemele de vot electronice</a:t>
            </a: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sz="half" idx="1"/>
          </p:nvPr>
        </p:nvSpPr>
        <p:spPr>
          <a:xfrm>
            <a:off x="1219200" y="2168278"/>
            <a:ext cx="4781074" cy="4156322"/>
          </a:xfrm>
        </p:spPr>
        <p:txBody>
          <a:bodyPr vert="horz" lIns="91440" tIns="45720" rIns="91440" bIns="45720" rtlCol="0" anchor="t">
            <a:normAutofit/>
          </a:bodyPr>
          <a:lstStyle/>
          <a:p>
            <a:pPr marL="0" indent="0">
              <a:buNone/>
            </a:pPr>
            <a:endParaRPr lang="ro-RO"/>
          </a:p>
          <a:p>
            <a:pPr marL="0" indent="0">
              <a:buNone/>
            </a:pPr>
            <a:endParaRPr lang="ro-RO"/>
          </a:p>
          <a:p>
            <a:pPr marL="0" indent="0">
              <a:buNone/>
            </a:pPr>
            <a:endParaRPr lang="ro-RO"/>
          </a:p>
          <a:p>
            <a:pPr marL="0" indent="0">
              <a:buNone/>
            </a:pPr>
            <a:r>
              <a:rPr lang="ro-RO"/>
              <a:t>Clasificare</a:t>
            </a:r>
          </a:p>
          <a:p>
            <a:pPr marL="0" indent="0">
              <a:buNone/>
            </a:pPr>
            <a:r>
              <a:rPr lang="ro-RO"/>
              <a:t>Caracteristici</a:t>
            </a:r>
          </a:p>
          <a:p>
            <a:pPr marL="0" indent="0">
              <a:buNone/>
            </a:pPr>
            <a:r>
              <a:rPr lang="ro-RO" sz="2400" b="1" err="1"/>
              <a:t>Blockchain</a:t>
            </a:r>
            <a:r>
              <a:rPr lang="ro-RO" sz="2400" b="1"/>
              <a:t> și Contractele Inteligente</a:t>
            </a:r>
          </a:p>
        </p:txBody>
      </p:sp>
      <p:sp>
        <p:nvSpPr>
          <p:cNvPr id="4" name="Substituent conținut 3">
            <a:extLst>
              <a:ext uri="{FF2B5EF4-FFF2-40B4-BE49-F238E27FC236}">
                <a16:creationId xmlns:a16="http://schemas.microsoft.com/office/drawing/2014/main" id="{ED0D350D-5A9F-5A52-386F-B6593D8AC610}"/>
              </a:ext>
            </a:extLst>
          </p:cNvPr>
          <p:cNvSpPr>
            <a:spLocks noGrp="1"/>
          </p:cNvSpPr>
          <p:nvPr>
            <p:ph sz="half" idx="2"/>
          </p:nvPr>
        </p:nvSpPr>
        <p:spPr>
          <a:xfrm>
            <a:off x="6396880" y="2051048"/>
            <a:ext cx="4782699" cy="4156322"/>
          </a:xfrm>
        </p:spPr>
        <p:txBody>
          <a:bodyPr vert="horz" lIns="91440" tIns="45720" rIns="91440" bIns="45720" rtlCol="0" anchor="t">
            <a:normAutofit/>
          </a:bodyPr>
          <a:lstStyle/>
          <a:p>
            <a:pPr>
              <a:buAutoNum type="arabicPeriod"/>
            </a:pPr>
            <a:endParaRPr lang="ro-RO"/>
          </a:p>
          <a:p>
            <a:pPr>
              <a:buAutoNum type="arabicPeriod"/>
            </a:pPr>
            <a:endParaRPr lang="ro-RO"/>
          </a:p>
          <a:p>
            <a:pPr marL="0" indent="0">
              <a:buNone/>
            </a:pPr>
            <a:endParaRPr lang="ro-RO"/>
          </a:p>
          <a:p>
            <a:pPr marL="0" indent="0">
              <a:buNone/>
            </a:pPr>
            <a:r>
              <a:rPr lang="ro-RO"/>
              <a:t>Acestea își fac remarcată prezența oferind potențial de utilizare ​în contextul sistemelor de votare prin internet.</a:t>
            </a:r>
          </a:p>
        </p:txBody>
      </p:sp>
    </p:spTree>
    <p:extLst>
      <p:ext uri="{BB962C8B-B14F-4D97-AF65-F5344CB8AC3E}">
        <p14:creationId xmlns:p14="http://schemas.microsoft.com/office/powerpoint/2010/main" val="79011493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E1DD8A-FA62-44F6-ADF0-705D9C737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51EBB85-DB2E-4D8A-AE65-08E4F93EB4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831291"/>
          </a:xfrm>
          <a:custGeom>
            <a:avLst/>
            <a:gdLst>
              <a:gd name="connsiteX0" fmla="*/ 0 w 12192000"/>
              <a:gd name="connsiteY0" fmla="*/ 0 h 1831291"/>
              <a:gd name="connsiteX1" fmla="*/ 12192000 w 12192000"/>
              <a:gd name="connsiteY1" fmla="*/ 0 h 1831291"/>
              <a:gd name="connsiteX2" fmla="*/ 12192000 w 12192000"/>
              <a:gd name="connsiteY2" fmla="*/ 1380648 h 1831291"/>
              <a:gd name="connsiteX3" fmla="*/ 11997819 w 12192000"/>
              <a:gd name="connsiteY3" fmla="*/ 1418997 h 1831291"/>
              <a:gd name="connsiteX4" fmla="*/ 11725810 w 12192000"/>
              <a:gd name="connsiteY4" fmla="*/ 1509991 h 1831291"/>
              <a:gd name="connsiteX5" fmla="*/ 11557802 w 12192000"/>
              <a:gd name="connsiteY5" fmla="*/ 1548100 h 1831291"/>
              <a:gd name="connsiteX6" fmla="*/ 11428514 w 12192000"/>
              <a:gd name="connsiteY6" fmla="*/ 1552879 h 1831291"/>
              <a:gd name="connsiteX7" fmla="*/ 11115074 w 12192000"/>
              <a:gd name="connsiteY7" fmla="*/ 1573437 h 1831291"/>
              <a:gd name="connsiteX8" fmla="*/ 10916008 w 12192000"/>
              <a:gd name="connsiteY8" fmla="*/ 1565602 h 1831291"/>
              <a:gd name="connsiteX9" fmla="*/ 10300086 w 12192000"/>
              <a:gd name="connsiteY9" fmla="*/ 1610430 h 1831291"/>
              <a:gd name="connsiteX10" fmla="*/ 10132608 w 12192000"/>
              <a:gd name="connsiteY10" fmla="*/ 1613934 h 1831291"/>
              <a:gd name="connsiteX11" fmla="*/ 9811596 w 12192000"/>
              <a:gd name="connsiteY11" fmla="*/ 1596121 h 1831291"/>
              <a:gd name="connsiteX12" fmla="*/ 9586202 w 12192000"/>
              <a:gd name="connsiteY12" fmla="*/ 1601130 h 1831291"/>
              <a:gd name="connsiteX13" fmla="*/ 9410402 w 12192000"/>
              <a:gd name="connsiteY13" fmla="*/ 1583423 h 1831291"/>
              <a:gd name="connsiteX14" fmla="*/ 9141234 w 12192000"/>
              <a:gd name="connsiteY14" fmla="*/ 1569719 h 1831291"/>
              <a:gd name="connsiteX15" fmla="*/ 8900114 w 12192000"/>
              <a:gd name="connsiteY15" fmla="*/ 1529484 h 1831291"/>
              <a:gd name="connsiteX16" fmla="*/ 8813316 w 12192000"/>
              <a:gd name="connsiteY16" fmla="*/ 1508554 h 1831291"/>
              <a:gd name="connsiteX17" fmla="*/ 8616434 w 12192000"/>
              <a:gd name="connsiteY17" fmla="*/ 1483418 h 1831291"/>
              <a:gd name="connsiteX18" fmla="*/ 8526176 w 12192000"/>
              <a:gd name="connsiteY18" fmla="*/ 1499729 h 1831291"/>
              <a:gd name="connsiteX19" fmla="*/ 8484664 w 12192000"/>
              <a:gd name="connsiteY19" fmla="*/ 1509526 h 1831291"/>
              <a:gd name="connsiteX20" fmla="*/ 8413784 w 12192000"/>
              <a:gd name="connsiteY20" fmla="*/ 1511129 h 1831291"/>
              <a:gd name="connsiteX21" fmla="*/ 8058480 w 12192000"/>
              <a:gd name="connsiteY21" fmla="*/ 1501010 h 1831291"/>
              <a:gd name="connsiteX22" fmla="*/ 7404089 w 12192000"/>
              <a:gd name="connsiteY22" fmla="*/ 1369993 h 1831291"/>
              <a:gd name="connsiteX23" fmla="*/ 7139022 w 12192000"/>
              <a:gd name="connsiteY23" fmla="*/ 1269575 h 1831291"/>
              <a:gd name="connsiteX24" fmla="*/ 7083165 w 12192000"/>
              <a:gd name="connsiteY24" fmla="*/ 1261358 h 1831291"/>
              <a:gd name="connsiteX25" fmla="*/ 6989501 w 12192000"/>
              <a:gd name="connsiteY25" fmla="*/ 1250309 h 1831291"/>
              <a:gd name="connsiteX26" fmla="*/ 6750086 w 12192000"/>
              <a:gd name="connsiteY26" fmla="*/ 1225673 h 1831291"/>
              <a:gd name="connsiteX27" fmla="*/ 6683846 w 12192000"/>
              <a:gd name="connsiteY27" fmla="*/ 1216453 h 1831291"/>
              <a:gd name="connsiteX28" fmla="*/ 6485414 w 12192000"/>
              <a:gd name="connsiteY28" fmla="*/ 1193557 h 1831291"/>
              <a:gd name="connsiteX29" fmla="*/ 5864027 w 12192000"/>
              <a:gd name="connsiteY29" fmla="*/ 1205617 h 1831291"/>
              <a:gd name="connsiteX30" fmla="*/ 5633027 w 12192000"/>
              <a:gd name="connsiteY30" fmla="*/ 1231428 h 1831291"/>
              <a:gd name="connsiteX31" fmla="*/ 5143560 w 12192000"/>
              <a:gd name="connsiteY31" fmla="*/ 1221314 h 1831291"/>
              <a:gd name="connsiteX32" fmla="*/ 4857451 w 12192000"/>
              <a:gd name="connsiteY32" fmla="*/ 1202119 h 1831291"/>
              <a:gd name="connsiteX33" fmla="*/ 4672517 w 12192000"/>
              <a:gd name="connsiteY33" fmla="*/ 1177747 h 1831291"/>
              <a:gd name="connsiteX34" fmla="*/ 4315985 w 12192000"/>
              <a:gd name="connsiteY34" fmla="*/ 1182528 h 1831291"/>
              <a:gd name="connsiteX35" fmla="*/ 4119102 w 12192000"/>
              <a:gd name="connsiteY35" fmla="*/ 1193187 h 1831291"/>
              <a:gd name="connsiteX36" fmla="*/ 3996261 w 12192000"/>
              <a:gd name="connsiteY36" fmla="*/ 1245377 h 1831291"/>
              <a:gd name="connsiteX37" fmla="*/ 3831685 w 12192000"/>
              <a:gd name="connsiteY37" fmla="*/ 1278499 h 1831291"/>
              <a:gd name="connsiteX38" fmla="*/ 3667850 w 12192000"/>
              <a:gd name="connsiteY38" fmla="*/ 1335496 h 1831291"/>
              <a:gd name="connsiteX39" fmla="*/ 3253027 w 12192000"/>
              <a:gd name="connsiteY39" fmla="*/ 1423218 h 1831291"/>
              <a:gd name="connsiteX40" fmla="*/ 3098634 w 12192000"/>
              <a:gd name="connsiteY40" fmla="*/ 1462154 h 1831291"/>
              <a:gd name="connsiteX41" fmla="*/ 3039431 w 12192000"/>
              <a:gd name="connsiteY41" fmla="*/ 1450396 h 1831291"/>
              <a:gd name="connsiteX42" fmla="*/ 2679939 w 12192000"/>
              <a:gd name="connsiteY42" fmla="*/ 1534194 h 1831291"/>
              <a:gd name="connsiteX43" fmla="*/ 2472963 w 12192000"/>
              <a:gd name="connsiteY43" fmla="*/ 1574229 h 1831291"/>
              <a:gd name="connsiteX44" fmla="*/ 2074392 w 12192000"/>
              <a:gd name="connsiteY44" fmla="*/ 1665223 h 1831291"/>
              <a:gd name="connsiteX45" fmla="*/ 1777096 w 12192000"/>
              <a:gd name="connsiteY45" fmla="*/ 1708112 h 1831291"/>
              <a:gd name="connsiteX46" fmla="*/ 1708777 w 12192000"/>
              <a:gd name="connsiteY46" fmla="*/ 1721187 h 1831291"/>
              <a:gd name="connsiteX47" fmla="*/ 1463656 w 12192000"/>
              <a:gd name="connsiteY47" fmla="*/ 1728668 h 1831291"/>
              <a:gd name="connsiteX48" fmla="*/ 1258262 w 12192000"/>
              <a:gd name="connsiteY48" fmla="*/ 1733490 h 1831291"/>
              <a:gd name="connsiteX49" fmla="*/ 617029 w 12192000"/>
              <a:gd name="connsiteY49" fmla="*/ 1828943 h 1831291"/>
              <a:gd name="connsiteX50" fmla="*/ 531815 w 12192000"/>
              <a:gd name="connsiteY50" fmla="*/ 1826116 h 1831291"/>
              <a:gd name="connsiteX51" fmla="*/ 153850 w 12192000"/>
              <a:gd name="connsiteY51" fmla="*/ 1795647 h 1831291"/>
              <a:gd name="connsiteX52" fmla="*/ 0 w 12192000"/>
              <a:gd name="connsiteY52" fmla="*/ 1792985 h 183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1831291">
                <a:moveTo>
                  <a:pt x="0" y="0"/>
                </a:moveTo>
                <a:lnTo>
                  <a:pt x="12192000" y="0"/>
                </a:lnTo>
                <a:lnTo>
                  <a:pt x="12192000" y="1380648"/>
                </a:lnTo>
                <a:lnTo>
                  <a:pt x="11997819" y="1418997"/>
                </a:lnTo>
                <a:cubicBezTo>
                  <a:pt x="11796635" y="1450691"/>
                  <a:pt x="11957056" y="1489093"/>
                  <a:pt x="11725810" y="1509991"/>
                </a:cubicBezTo>
                <a:cubicBezTo>
                  <a:pt x="11629498" y="1536399"/>
                  <a:pt x="11598258" y="1537478"/>
                  <a:pt x="11557802" y="1548100"/>
                </a:cubicBezTo>
                <a:cubicBezTo>
                  <a:pt x="11522694" y="1557982"/>
                  <a:pt x="11454880" y="1543642"/>
                  <a:pt x="11428514" y="1552879"/>
                </a:cubicBezTo>
                <a:cubicBezTo>
                  <a:pt x="11240821" y="1538118"/>
                  <a:pt x="11200492" y="1571317"/>
                  <a:pt x="11115074" y="1573437"/>
                </a:cubicBezTo>
                <a:cubicBezTo>
                  <a:pt x="11045464" y="1560502"/>
                  <a:pt x="10986068" y="1578237"/>
                  <a:pt x="10916008" y="1565602"/>
                </a:cubicBezTo>
                <a:cubicBezTo>
                  <a:pt x="10533594" y="1584051"/>
                  <a:pt x="10430653" y="1602374"/>
                  <a:pt x="10300086" y="1610430"/>
                </a:cubicBezTo>
                <a:cubicBezTo>
                  <a:pt x="10169519" y="1618486"/>
                  <a:pt x="10176778" y="1612560"/>
                  <a:pt x="10132608" y="1613934"/>
                </a:cubicBezTo>
                <a:cubicBezTo>
                  <a:pt x="10082090" y="1630965"/>
                  <a:pt x="10059490" y="1590110"/>
                  <a:pt x="9811596" y="1596121"/>
                </a:cubicBezTo>
                <a:cubicBezTo>
                  <a:pt x="9760826" y="1614885"/>
                  <a:pt x="9602030" y="1614722"/>
                  <a:pt x="9586202" y="1601130"/>
                </a:cubicBezTo>
                <a:cubicBezTo>
                  <a:pt x="9520018" y="1596310"/>
                  <a:pt x="9460154" y="1580137"/>
                  <a:pt x="9410402" y="1583423"/>
                </a:cubicBezTo>
                <a:lnTo>
                  <a:pt x="9141234" y="1569719"/>
                </a:lnTo>
                <a:cubicBezTo>
                  <a:pt x="9036636" y="1534639"/>
                  <a:pt x="8954702" y="1551887"/>
                  <a:pt x="8900114" y="1529484"/>
                </a:cubicBezTo>
                <a:cubicBezTo>
                  <a:pt x="8892622" y="1527772"/>
                  <a:pt x="8814982" y="1512977"/>
                  <a:pt x="8813316" y="1508554"/>
                </a:cubicBezTo>
                <a:cubicBezTo>
                  <a:pt x="8766036" y="1500874"/>
                  <a:pt x="8664290" y="1484889"/>
                  <a:pt x="8616434" y="1483418"/>
                </a:cubicBezTo>
                <a:cubicBezTo>
                  <a:pt x="8596858" y="1484674"/>
                  <a:pt x="8544722" y="1497008"/>
                  <a:pt x="8526176" y="1499729"/>
                </a:cubicBezTo>
                <a:lnTo>
                  <a:pt x="8484664" y="1509526"/>
                </a:lnTo>
                <a:cubicBezTo>
                  <a:pt x="8476568" y="1511153"/>
                  <a:pt x="8421038" y="1506722"/>
                  <a:pt x="8413784" y="1511129"/>
                </a:cubicBezTo>
                <a:cubicBezTo>
                  <a:pt x="8120762" y="1483619"/>
                  <a:pt x="8441394" y="1538427"/>
                  <a:pt x="8058480" y="1501010"/>
                </a:cubicBezTo>
                <a:cubicBezTo>
                  <a:pt x="7675565" y="1463591"/>
                  <a:pt x="7538759" y="1400030"/>
                  <a:pt x="7404089" y="1369993"/>
                </a:cubicBezTo>
                <a:cubicBezTo>
                  <a:pt x="7250846" y="1331420"/>
                  <a:pt x="7192509" y="1287681"/>
                  <a:pt x="7139022" y="1269575"/>
                </a:cubicBezTo>
                <a:cubicBezTo>
                  <a:pt x="7113985" y="1257497"/>
                  <a:pt x="7102375" y="1267846"/>
                  <a:pt x="7083165" y="1261358"/>
                </a:cubicBezTo>
                <a:lnTo>
                  <a:pt x="6989501" y="1250309"/>
                </a:lnTo>
                <a:lnTo>
                  <a:pt x="6750086" y="1225673"/>
                </a:lnTo>
                <a:lnTo>
                  <a:pt x="6683846" y="1216453"/>
                </a:lnTo>
                <a:lnTo>
                  <a:pt x="6485414" y="1193557"/>
                </a:lnTo>
                <a:cubicBezTo>
                  <a:pt x="6173372" y="1162990"/>
                  <a:pt x="6096432" y="1223621"/>
                  <a:pt x="5864027" y="1205617"/>
                </a:cubicBezTo>
                <a:cubicBezTo>
                  <a:pt x="5806031" y="1208752"/>
                  <a:pt x="5714024" y="1223204"/>
                  <a:pt x="5633027" y="1231428"/>
                </a:cubicBezTo>
                <a:cubicBezTo>
                  <a:pt x="5472932" y="1216365"/>
                  <a:pt x="5471994" y="1266252"/>
                  <a:pt x="5143560" y="1221314"/>
                </a:cubicBezTo>
                <a:cubicBezTo>
                  <a:pt x="5014297" y="1216428"/>
                  <a:pt x="4935958" y="1209381"/>
                  <a:pt x="4857451" y="1202119"/>
                </a:cubicBezTo>
                <a:cubicBezTo>
                  <a:pt x="4837386" y="1194416"/>
                  <a:pt x="4690737" y="1187855"/>
                  <a:pt x="4672517" y="1177747"/>
                </a:cubicBezTo>
                <a:cubicBezTo>
                  <a:pt x="4582273" y="1172373"/>
                  <a:pt x="4408221" y="1179954"/>
                  <a:pt x="4315985" y="1182528"/>
                </a:cubicBezTo>
                <a:cubicBezTo>
                  <a:pt x="4223749" y="1185101"/>
                  <a:pt x="4162965" y="1183833"/>
                  <a:pt x="4119102" y="1193187"/>
                </a:cubicBezTo>
                <a:lnTo>
                  <a:pt x="3996261" y="1245377"/>
                </a:lnTo>
                <a:cubicBezTo>
                  <a:pt x="3915481" y="1228114"/>
                  <a:pt x="3908732" y="1268037"/>
                  <a:pt x="3831685" y="1278499"/>
                </a:cubicBezTo>
                <a:cubicBezTo>
                  <a:pt x="3742025" y="1299415"/>
                  <a:pt x="3768094" y="1307675"/>
                  <a:pt x="3667850" y="1335496"/>
                </a:cubicBezTo>
                <a:cubicBezTo>
                  <a:pt x="3603528" y="1390543"/>
                  <a:pt x="3335151" y="1386935"/>
                  <a:pt x="3253027" y="1423218"/>
                </a:cubicBezTo>
                <a:cubicBezTo>
                  <a:pt x="3177511" y="1441066"/>
                  <a:pt x="3129445" y="1452763"/>
                  <a:pt x="3098634" y="1462154"/>
                </a:cubicBezTo>
                <a:cubicBezTo>
                  <a:pt x="3088588" y="1461256"/>
                  <a:pt x="3049713" y="1453005"/>
                  <a:pt x="3039431" y="1450396"/>
                </a:cubicBezTo>
                <a:cubicBezTo>
                  <a:pt x="2836760" y="1456075"/>
                  <a:pt x="2778569" y="1514609"/>
                  <a:pt x="2679939" y="1534194"/>
                </a:cubicBezTo>
                <a:cubicBezTo>
                  <a:pt x="2619918" y="1546625"/>
                  <a:pt x="2573887" y="1552391"/>
                  <a:pt x="2472963" y="1574229"/>
                </a:cubicBezTo>
                <a:cubicBezTo>
                  <a:pt x="2271779" y="1605923"/>
                  <a:pt x="2305638" y="1644325"/>
                  <a:pt x="2074392" y="1665223"/>
                </a:cubicBezTo>
                <a:cubicBezTo>
                  <a:pt x="1926773" y="1731836"/>
                  <a:pt x="1838032" y="1698786"/>
                  <a:pt x="1777096" y="1708112"/>
                </a:cubicBezTo>
                <a:cubicBezTo>
                  <a:pt x="1744161" y="1711087"/>
                  <a:pt x="1754171" y="1719388"/>
                  <a:pt x="1708777" y="1721187"/>
                </a:cubicBezTo>
                <a:cubicBezTo>
                  <a:pt x="1603045" y="1711355"/>
                  <a:pt x="1537688" y="1728728"/>
                  <a:pt x="1463656" y="1728668"/>
                </a:cubicBezTo>
                <a:cubicBezTo>
                  <a:pt x="1394047" y="1715733"/>
                  <a:pt x="1328322" y="1746126"/>
                  <a:pt x="1258262" y="1733490"/>
                </a:cubicBezTo>
                <a:cubicBezTo>
                  <a:pt x="875848" y="1751939"/>
                  <a:pt x="991225" y="1807178"/>
                  <a:pt x="617029" y="1828943"/>
                </a:cubicBezTo>
                <a:cubicBezTo>
                  <a:pt x="495541" y="1836010"/>
                  <a:pt x="575984" y="1824744"/>
                  <a:pt x="531815" y="1826116"/>
                </a:cubicBezTo>
                <a:cubicBezTo>
                  <a:pt x="481296" y="1843149"/>
                  <a:pt x="401743" y="1789638"/>
                  <a:pt x="153850" y="1795647"/>
                </a:cubicBezTo>
                <a:cubicBezTo>
                  <a:pt x="65214" y="1790125"/>
                  <a:pt x="82594" y="1761996"/>
                  <a:pt x="0" y="1792985"/>
                </a:cubicBez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605339" y="118493"/>
            <a:ext cx="8991601" cy="1708446"/>
          </a:xfrm>
        </p:spPr>
        <p:txBody>
          <a:bodyPr anchor="ctr">
            <a:normAutofit/>
          </a:bodyPr>
          <a:lstStyle/>
          <a:p>
            <a:pPr algn="ctr"/>
            <a:r>
              <a:rPr lang="ro-RO">
                <a:solidFill>
                  <a:schemeClr val="tx1"/>
                </a:solidFill>
                <a:highlight>
                  <a:srgbClr val="000000"/>
                </a:highlight>
                <a:latin typeface="Franklin Gothic Heavy"/>
              </a:rPr>
              <a:t>Sistemele de vot bazate pe </a:t>
            </a:r>
            <a:r>
              <a:rPr lang="ro-RO" err="1">
                <a:solidFill>
                  <a:schemeClr val="tx1"/>
                </a:solidFill>
                <a:highlight>
                  <a:srgbClr val="000000"/>
                </a:highlight>
                <a:latin typeface="Franklin Gothic Heavy"/>
              </a:rPr>
              <a:t>blockchain</a:t>
            </a:r>
            <a:endParaRPr lang="ro-RO">
              <a:solidFill>
                <a:schemeClr val="tx1"/>
              </a:solidFill>
            </a:endParaRP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2810752" y="3432923"/>
            <a:ext cx="6582348" cy="986677"/>
          </a:xfrm>
        </p:spPr>
        <p:txBody>
          <a:bodyPr vert="horz" lIns="91440" tIns="45720" rIns="91440" bIns="45720" rtlCol="0" anchor="ctr">
            <a:noAutofit/>
          </a:bodyPr>
          <a:lstStyle/>
          <a:p>
            <a:pPr marL="0" indent="0" algn="ctr">
              <a:buNone/>
            </a:pPr>
            <a:r>
              <a:rPr lang="ro-RO" sz="2400" dirty="0"/>
              <a:t>Implementări și studii de caz</a:t>
            </a:r>
            <a:endParaRPr lang="ro-RO" dirty="0"/>
          </a:p>
          <a:p>
            <a:pPr marL="0" indent="0" algn="ctr">
              <a:buNone/>
            </a:pPr>
            <a:r>
              <a:rPr lang="ro-RO" sz="2400" dirty="0"/>
              <a:t>Analiză finală</a:t>
            </a:r>
          </a:p>
        </p:txBody>
      </p:sp>
    </p:spTree>
    <p:extLst>
      <p:ext uri="{BB962C8B-B14F-4D97-AF65-F5344CB8AC3E}">
        <p14:creationId xmlns:p14="http://schemas.microsoft.com/office/powerpoint/2010/main" val="2126547756"/>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E1DD8A-FA62-44F6-ADF0-705D9C737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51EBB85-DB2E-4D8A-AE65-08E4F93EB4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831291"/>
          </a:xfrm>
          <a:custGeom>
            <a:avLst/>
            <a:gdLst>
              <a:gd name="connsiteX0" fmla="*/ 0 w 12192000"/>
              <a:gd name="connsiteY0" fmla="*/ 0 h 1831291"/>
              <a:gd name="connsiteX1" fmla="*/ 12192000 w 12192000"/>
              <a:gd name="connsiteY1" fmla="*/ 0 h 1831291"/>
              <a:gd name="connsiteX2" fmla="*/ 12192000 w 12192000"/>
              <a:gd name="connsiteY2" fmla="*/ 1380648 h 1831291"/>
              <a:gd name="connsiteX3" fmla="*/ 11997819 w 12192000"/>
              <a:gd name="connsiteY3" fmla="*/ 1418997 h 1831291"/>
              <a:gd name="connsiteX4" fmla="*/ 11725810 w 12192000"/>
              <a:gd name="connsiteY4" fmla="*/ 1509991 h 1831291"/>
              <a:gd name="connsiteX5" fmla="*/ 11557802 w 12192000"/>
              <a:gd name="connsiteY5" fmla="*/ 1548100 h 1831291"/>
              <a:gd name="connsiteX6" fmla="*/ 11428514 w 12192000"/>
              <a:gd name="connsiteY6" fmla="*/ 1552879 h 1831291"/>
              <a:gd name="connsiteX7" fmla="*/ 11115074 w 12192000"/>
              <a:gd name="connsiteY7" fmla="*/ 1573437 h 1831291"/>
              <a:gd name="connsiteX8" fmla="*/ 10916008 w 12192000"/>
              <a:gd name="connsiteY8" fmla="*/ 1565602 h 1831291"/>
              <a:gd name="connsiteX9" fmla="*/ 10300086 w 12192000"/>
              <a:gd name="connsiteY9" fmla="*/ 1610430 h 1831291"/>
              <a:gd name="connsiteX10" fmla="*/ 10132608 w 12192000"/>
              <a:gd name="connsiteY10" fmla="*/ 1613934 h 1831291"/>
              <a:gd name="connsiteX11" fmla="*/ 9811596 w 12192000"/>
              <a:gd name="connsiteY11" fmla="*/ 1596121 h 1831291"/>
              <a:gd name="connsiteX12" fmla="*/ 9586202 w 12192000"/>
              <a:gd name="connsiteY12" fmla="*/ 1601130 h 1831291"/>
              <a:gd name="connsiteX13" fmla="*/ 9410402 w 12192000"/>
              <a:gd name="connsiteY13" fmla="*/ 1583423 h 1831291"/>
              <a:gd name="connsiteX14" fmla="*/ 9141234 w 12192000"/>
              <a:gd name="connsiteY14" fmla="*/ 1569719 h 1831291"/>
              <a:gd name="connsiteX15" fmla="*/ 8900114 w 12192000"/>
              <a:gd name="connsiteY15" fmla="*/ 1529484 h 1831291"/>
              <a:gd name="connsiteX16" fmla="*/ 8813316 w 12192000"/>
              <a:gd name="connsiteY16" fmla="*/ 1508554 h 1831291"/>
              <a:gd name="connsiteX17" fmla="*/ 8616434 w 12192000"/>
              <a:gd name="connsiteY17" fmla="*/ 1483418 h 1831291"/>
              <a:gd name="connsiteX18" fmla="*/ 8526176 w 12192000"/>
              <a:gd name="connsiteY18" fmla="*/ 1499729 h 1831291"/>
              <a:gd name="connsiteX19" fmla="*/ 8484664 w 12192000"/>
              <a:gd name="connsiteY19" fmla="*/ 1509526 h 1831291"/>
              <a:gd name="connsiteX20" fmla="*/ 8413784 w 12192000"/>
              <a:gd name="connsiteY20" fmla="*/ 1511129 h 1831291"/>
              <a:gd name="connsiteX21" fmla="*/ 8058480 w 12192000"/>
              <a:gd name="connsiteY21" fmla="*/ 1501010 h 1831291"/>
              <a:gd name="connsiteX22" fmla="*/ 7404089 w 12192000"/>
              <a:gd name="connsiteY22" fmla="*/ 1369993 h 1831291"/>
              <a:gd name="connsiteX23" fmla="*/ 7139022 w 12192000"/>
              <a:gd name="connsiteY23" fmla="*/ 1269575 h 1831291"/>
              <a:gd name="connsiteX24" fmla="*/ 7083165 w 12192000"/>
              <a:gd name="connsiteY24" fmla="*/ 1261358 h 1831291"/>
              <a:gd name="connsiteX25" fmla="*/ 6989501 w 12192000"/>
              <a:gd name="connsiteY25" fmla="*/ 1250309 h 1831291"/>
              <a:gd name="connsiteX26" fmla="*/ 6750086 w 12192000"/>
              <a:gd name="connsiteY26" fmla="*/ 1225673 h 1831291"/>
              <a:gd name="connsiteX27" fmla="*/ 6683846 w 12192000"/>
              <a:gd name="connsiteY27" fmla="*/ 1216453 h 1831291"/>
              <a:gd name="connsiteX28" fmla="*/ 6485414 w 12192000"/>
              <a:gd name="connsiteY28" fmla="*/ 1193557 h 1831291"/>
              <a:gd name="connsiteX29" fmla="*/ 5864027 w 12192000"/>
              <a:gd name="connsiteY29" fmla="*/ 1205617 h 1831291"/>
              <a:gd name="connsiteX30" fmla="*/ 5633027 w 12192000"/>
              <a:gd name="connsiteY30" fmla="*/ 1231428 h 1831291"/>
              <a:gd name="connsiteX31" fmla="*/ 5143560 w 12192000"/>
              <a:gd name="connsiteY31" fmla="*/ 1221314 h 1831291"/>
              <a:gd name="connsiteX32" fmla="*/ 4857451 w 12192000"/>
              <a:gd name="connsiteY32" fmla="*/ 1202119 h 1831291"/>
              <a:gd name="connsiteX33" fmla="*/ 4672517 w 12192000"/>
              <a:gd name="connsiteY33" fmla="*/ 1177747 h 1831291"/>
              <a:gd name="connsiteX34" fmla="*/ 4315985 w 12192000"/>
              <a:gd name="connsiteY34" fmla="*/ 1182528 h 1831291"/>
              <a:gd name="connsiteX35" fmla="*/ 4119102 w 12192000"/>
              <a:gd name="connsiteY35" fmla="*/ 1193187 h 1831291"/>
              <a:gd name="connsiteX36" fmla="*/ 3996261 w 12192000"/>
              <a:gd name="connsiteY36" fmla="*/ 1245377 h 1831291"/>
              <a:gd name="connsiteX37" fmla="*/ 3831685 w 12192000"/>
              <a:gd name="connsiteY37" fmla="*/ 1278499 h 1831291"/>
              <a:gd name="connsiteX38" fmla="*/ 3667850 w 12192000"/>
              <a:gd name="connsiteY38" fmla="*/ 1335496 h 1831291"/>
              <a:gd name="connsiteX39" fmla="*/ 3253027 w 12192000"/>
              <a:gd name="connsiteY39" fmla="*/ 1423218 h 1831291"/>
              <a:gd name="connsiteX40" fmla="*/ 3098634 w 12192000"/>
              <a:gd name="connsiteY40" fmla="*/ 1462154 h 1831291"/>
              <a:gd name="connsiteX41" fmla="*/ 3039431 w 12192000"/>
              <a:gd name="connsiteY41" fmla="*/ 1450396 h 1831291"/>
              <a:gd name="connsiteX42" fmla="*/ 2679939 w 12192000"/>
              <a:gd name="connsiteY42" fmla="*/ 1534194 h 1831291"/>
              <a:gd name="connsiteX43" fmla="*/ 2472963 w 12192000"/>
              <a:gd name="connsiteY43" fmla="*/ 1574229 h 1831291"/>
              <a:gd name="connsiteX44" fmla="*/ 2074392 w 12192000"/>
              <a:gd name="connsiteY44" fmla="*/ 1665223 h 1831291"/>
              <a:gd name="connsiteX45" fmla="*/ 1777096 w 12192000"/>
              <a:gd name="connsiteY45" fmla="*/ 1708112 h 1831291"/>
              <a:gd name="connsiteX46" fmla="*/ 1708777 w 12192000"/>
              <a:gd name="connsiteY46" fmla="*/ 1721187 h 1831291"/>
              <a:gd name="connsiteX47" fmla="*/ 1463656 w 12192000"/>
              <a:gd name="connsiteY47" fmla="*/ 1728668 h 1831291"/>
              <a:gd name="connsiteX48" fmla="*/ 1258262 w 12192000"/>
              <a:gd name="connsiteY48" fmla="*/ 1733490 h 1831291"/>
              <a:gd name="connsiteX49" fmla="*/ 617029 w 12192000"/>
              <a:gd name="connsiteY49" fmla="*/ 1828943 h 1831291"/>
              <a:gd name="connsiteX50" fmla="*/ 531815 w 12192000"/>
              <a:gd name="connsiteY50" fmla="*/ 1826116 h 1831291"/>
              <a:gd name="connsiteX51" fmla="*/ 153850 w 12192000"/>
              <a:gd name="connsiteY51" fmla="*/ 1795647 h 1831291"/>
              <a:gd name="connsiteX52" fmla="*/ 0 w 12192000"/>
              <a:gd name="connsiteY52" fmla="*/ 1792985 h 183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1831291">
                <a:moveTo>
                  <a:pt x="0" y="0"/>
                </a:moveTo>
                <a:lnTo>
                  <a:pt x="12192000" y="0"/>
                </a:lnTo>
                <a:lnTo>
                  <a:pt x="12192000" y="1380648"/>
                </a:lnTo>
                <a:lnTo>
                  <a:pt x="11997819" y="1418997"/>
                </a:lnTo>
                <a:cubicBezTo>
                  <a:pt x="11796635" y="1450691"/>
                  <a:pt x="11957056" y="1489093"/>
                  <a:pt x="11725810" y="1509991"/>
                </a:cubicBezTo>
                <a:cubicBezTo>
                  <a:pt x="11629498" y="1536399"/>
                  <a:pt x="11598258" y="1537478"/>
                  <a:pt x="11557802" y="1548100"/>
                </a:cubicBezTo>
                <a:cubicBezTo>
                  <a:pt x="11522694" y="1557982"/>
                  <a:pt x="11454880" y="1543642"/>
                  <a:pt x="11428514" y="1552879"/>
                </a:cubicBezTo>
                <a:cubicBezTo>
                  <a:pt x="11240821" y="1538118"/>
                  <a:pt x="11200492" y="1571317"/>
                  <a:pt x="11115074" y="1573437"/>
                </a:cubicBezTo>
                <a:cubicBezTo>
                  <a:pt x="11045464" y="1560502"/>
                  <a:pt x="10986068" y="1578237"/>
                  <a:pt x="10916008" y="1565602"/>
                </a:cubicBezTo>
                <a:cubicBezTo>
                  <a:pt x="10533594" y="1584051"/>
                  <a:pt x="10430653" y="1602374"/>
                  <a:pt x="10300086" y="1610430"/>
                </a:cubicBezTo>
                <a:cubicBezTo>
                  <a:pt x="10169519" y="1618486"/>
                  <a:pt x="10176778" y="1612560"/>
                  <a:pt x="10132608" y="1613934"/>
                </a:cubicBezTo>
                <a:cubicBezTo>
                  <a:pt x="10082090" y="1630965"/>
                  <a:pt x="10059490" y="1590110"/>
                  <a:pt x="9811596" y="1596121"/>
                </a:cubicBezTo>
                <a:cubicBezTo>
                  <a:pt x="9760826" y="1614885"/>
                  <a:pt x="9602030" y="1614722"/>
                  <a:pt x="9586202" y="1601130"/>
                </a:cubicBezTo>
                <a:cubicBezTo>
                  <a:pt x="9520018" y="1596310"/>
                  <a:pt x="9460154" y="1580137"/>
                  <a:pt x="9410402" y="1583423"/>
                </a:cubicBezTo>
                <a:lnTo>
                  <a:pt x="9141234" y="1569719"/>
                </a:lnTo>
                <a:cubicBezTo>
                  <a:pt x="9036636" y="1534639"/>
                  <a:pt x="8954702" y="1551887"/>
                  <a:pt x="8900114" y="1529484"/>
                </a:cubicBezTo>
                <a:cubicBezTo>
                  <a:pt x="8892622" y="1527772"/>
                  <a:pt x="8814982" y="1512977"/>
                  <a:pt x="8813316" y="1508554"/>
                </a:cubicBezTo>
                <a:cubicBezTo>
                  <a:pt x="8766036" y="1500874"/>
                  <a:pt x="8664290" y="1484889"/>
                  <a:pt x="8616434" y="1483418"/>
                </a:cubicBezTo>
                <a:cubicBezTo>
                  <a:pt x="8596858" y="1484674"/>
                  <a:pt x="8544722" y="1497008"/>
                  <a:pt x="8526176" y="1499729"/>
                </a:cubicBezTo>
                <a:lnTo>
                  <a:pt x="8484664" y="1509526"/>
                </a:lnTo>
                <a:cubicBezTo>
                  <a:pt x="8476568" y="1511153"/>
                  <a:pt x="8421038" y="1506722"/>
                  <a:pt x="8413784" y="1511129"/>
                </a:cubicBezTo>
                <a:cubicBezTo>
                  <a:pt x="8120762" y="1483619"/>
                  <a:pt x="8441394" y="1538427"/>
                  <a:pt x="8058480" y="1501010"/>
                </a:cubicBezTo>
                <a:cubicBezTo>
                  <a:pt x="7675565" y="1463591"/>
                  <a:pt x="7538759" y="1400030"/>
                  <a:pt x="7404089" y="1369993"/>
                </a:cubicBezTo>
                <a:cubicBezTo>
                  <a:pt x="7250846" y="1331420"/>
                  <a:pt x="7192509" y="1287681"/>
                  <a:pt x="7139022" y="1269575"/>
                </a:cubicBezTo>
                <a:cubicBezTo>
                  <a:pt x="7113985" y="1257497"/>
                  <a:pt x="7102375" y="1267846"/>
                  <a:pt x="7083165" y="1261358"/>
                </a:cubicBezTo>
                <a:lnTo>
                  <a:pt x="6989501" y="1250309"/>
                </a:lnTo>
                <a:lnTo>
                  <a:pt x="6750086" y="1225673"/>
                </a:lnTo>
                <a:lnTo>
                  <a:pt x="6683846" y="1216453"/>
                </a:lnTo>
                <a:lnTo>
                  <a:pt x="6485414" y="1193557"/>
                </a:lnTo>
                <a:cubicBezTo>
                  <a:pt x="6173372" y="1162990"/>
                  <a:pt x="6096432" y="1223621"/>
                  <a:pt x="5864027" y="1205617"/>
                </a:cubicBezTo>
                <a:cubicBezTo>
                  <a:pt x="5806031" y="1208752"/>
                  <a:pt x="5714024" y="1223204"/>
                  <a:pt x="5633027" y="1231428"/>
                </a:cubicBezTo>
                <a:cubicBezTo>
                  <a:pt x="5472932" y="1216365"/>
                  <a:pt x="5471994" y="1266252"/>
                  <a:pt x="5143560" y="1221314"/>
                </a:cubicBezTo>
                <a:cubicBezTo>
                  <a:pt x="5014297" y="1216428"/>
                  <a:pt x="4935958" y="1209381"/>
                  <a:pt x="4857451" y="1202119"/>
                </a:cubicBezTo>
                <a:cubicBezTo>
                  <a:pt x="4837386" y="1194416"/>
                  <a:pt x="4690737" y="1187855"/>
                  <a:pt x="4672517" y="1177747"/>
                </a:cubicBezTo>
                <a:cubicBezTo>
                  <a:pt x="4582273" y="1172373"/>
                  <a:pt x="4408221" y="1179954"/>
                  <a:pt x="4315985" y="1182528"/>
                </a:cubicBezTo>
                <a:cubicBezTo>
                  <a:pt x="4223749" y="1185101"/>
                  <a:pt x="4162965" y="1183833"/>
                  <a:pt x="4119102" y="1193187"/>
                </a:cubicBezTo>
                <a:lnTo>
                  <a:pt x="3996261" y="1245377"/>
                </a:lnTo>
                <a:cubicBezTo>
                  <a:pt x="3915481" y="1228114"/>
                  <a:pt x="3908732" y="1268037"/>
                  <a:pt x="3831685" y="1278499"/>
                </a:cubicBezTo>
                <a:cubicBezTo>
                  <a:pt x="3742025" y="1299415"/>
                  <a:pt x="3768094" y="1307675"/>
                  <a:pt x="3667850" y="1335496"/>
                </a:cubicBezTo>
                <a:cubicBezTo>
                  <a:pt x="3603528" y="1390543"/>
                  <a:pt x="3335151" y="1386935"/>
                  <a:pt x="3253027" y="1423218"/>
                </a:cubicBezTo>
                <a:cubicBezTo>
                  <a:pt x="3177511" y="1441066"/>
                  <a:pt x="3129445" y="1452763"/>
                  <a:pt x="3098634" y="1462154"/>
                </a:cubicBezTo>
                <a:cubicBezTo>
                  <a:pt x="3088588" y="1461256"/>
                  <a:pt x="3049713" y="1453005"/>
                  <a:pt x="3039431" y="1450396"/>
                </a:cubicBezTo>
                <a:cubicBezTo>
                  <a:pt x="2836760" y="1456075"/>
                  <a:pt x="2778569" y="1514609"/>
                  <a:pt x="2679939" y="1534194"/>
                </a:cubicBezTo>
                <a:cubicBezTo>
                  <a:pt x="2619918" y="1546625"/>
                  <a:pt x="2573887" y="1552391"/>
                  <a:pt x="2472963" y="1574229"/>
                </a:cubicBezTo>
                <a:cubicBezTo>
                  <a:pt x="2271779" y="1605923"/>
                  <a:pt x="2305638" y="1644325"/>
                  <a:pt x="2074392" y="1665223"/>
                </a:cubicBezTo>
                <a:cubicBezTo>
                  <a:pt x="1926773" y="1731836"/>
                  <a:pt x="1838032" y="1698786"/>
                  <a:pt x="1777096" y="1708112"/>
                </a:cubicBezTo>
                <a:cubicBezTo>
                  <a:pt x="1744161" y="1711087"/>
                  <a:pt x="1754171" y="1719388"/>
                  <a:pt x="1708777" y="1721187"/>
                </a:cubicBezTo>
                <a:cubicBezTo>
                  <a:pt x="1603045" y="1711355"/>
                  <a:pt x="1537688" y="1728728"/>
                  <a:pt x="1463656" y="1728668"/>
                </a:cubicBezTo>
                <a:cubicBezTo>
                  <a:pt x="1394047" y="1715733"/>
                  <a:pt x="1328322" y="1746126"/>
                  <a:pt x="1258262" y="1733490"/>
                </a:cubicBezTo>
                <a:cubicBezTo>
                  <a:pt x="875848" y="1751939"/>
                  <a:pt x="991225" y="1807178"/>
                  <a:pt x="617029" y="1828943"/>
                </a:cubicBezTo>
                <a:cubicBezTo>
                  <a:pt x="495541" y="1836010"/>
                  <a:pt x="575984" y="1824744"/>
                  <a:pt x="531815" y="1826116"/>
                </a:cubicBezTo>
                <a:cubicBezTo>
                  <a:pt x="481296" y="1843149"/>
                  <a:pt x="401743" y="1789638"/>
                  <a:pt x="153850" y="1795647"/>
                </a:cubicBezTo>
                <a:cubicBezTo>
                  <a:pt x="65214" y="1790125"/>
                  <a:pt x="82594" y="1761996"/>
                  <a:pt x="0" y="1792985"/>
                </a:cubicBez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605339" y="118493"/>
            <a:ext cx="8991601" cy="1708446"/>
          </a:xfrm>
        </p:spPr>
        <p:txBody>
          <a:bodyPr anchor="ctr">
            <a:normAutofit/>
          </a:bodyPr>
          <a:lstStyle/>
          <a:p>
            <a:pPr algn="ctr"/>
            <a:r>
              <a:rPr lang="ro-RO">
                <a:solidFill>
                  <a:schemeClr val="tx1"/>
                </a:solidFill>
                <a:highlight>
                  <a:srgbClr val="000000"/>
                </a:highlight>
                <a:latin typeface="Franklin Gothic Heavy"/>
              </a:rPr>
              <a:t>Sistemele de vot bazate pe </a:t>
            </a:r>
            <a:r>
              <a:rPr lang="ro-RO" err="1">
                <a:solidFill>
                  <a:schemeClr val="tx1"/>
                </a:solidFill>
                <a:highlight>
                  <a:srgbClr val="000000"/>
                </a:highlight>
                <a:latin typeface="Franklin Gothic Heavy"/>
              </a:rPr>
              <a:t>blockchain</a:t>
            </a:r>
            <a:endParaRPr lang="ro-RO">
              <a:solidFill>
                <a:schemeClr val="tx1"/>
              </a:solidFill>
            </a:endParaRP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3318752" y="1834840"/>
            <a:ext cx="5555765" cy="796177"/>
          </a:xfrm>
        </p:spPr>
        <p:txBody>
          <a:bodyPr vert="horz" lIns="91440" tIns="45720" rIns="91440" bIns="45720" rtlCol="0" anchor="ctr">
            <a:noAutofit/>
          </a:bodyPr>
          <a:lstStyle/>
          <a:p>
            <a:pPr marL="0" indent="0" algn="ctr">
              <a:buNone/>
            </a:pPr>
            <a:r>
              <a:rPr lang="ro-RO" sz="2400" b="1"/>
              <a:t>Implementări și studii de caz</a:t>
            </a:r>
            <a:endParaRPr lang="ro-RO" b="1"/>
          </a:p>
          <a:p>
            <a:pPr marL="0" indent="0" algn="ctr">
              <a:buNone/>
            </a:pPr>
            <a:r>
              <a:rPr lang="ro-RO">
                <a:solidFill>
                  <a:schemeClr val="bg1"/>
                </a:solidFill>
              </a:rPr>
              <a:t>Analiză finală</a:t>
            </a:r>
          </a:p>
        </p:txBody>
      </p:sp>
      <p:sp>
        <p:nvSpPr>
          <p:cNvPr id="5" name="CasetăText 4">
            <a:extLst>
              <a:ext uri="{FF2B5EF4-FFF2-40B4-BE49-F238E27FC236}">
                <a16:creationId xmlns:a16="http://schemas.microsoft.com/office/drawing/2014/main" id="{08CA6E5F-96C0-24BF-FDD0-444C69689237}"/>
              </a:ext>
            </a:extLst>
          </p:cNvPr>
          <p:cNvSpPr txBox="1"/>
          <p:nvPr/>
        </p:nvSpPr>
        <p:spPr>
          <a:xfrm>
            <a:off x="519397" y="3929672"/>
            <a:ext cx="4110893"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o-RO" sz="1600"/>
              <a:t>Studii de caz</a:t>
            </a:r>
            <a:endParaRPr lang="ro-RO"/>
          </a:p>
          <a:p>
            <a:r>
              <a:rPr lang="ro-RO" sz="1600">
                <a:ea typeface="+mn-lt"/>
                <a:cs typeface="+mn-lt"/>
              </a:rPr>
              <a:t>Studii de caz cu implementări</a:t>
            </a:r>
            <a:endParaRPr lang="ro-RO" sz="1600"/>
          </a:p>
          <a:p>
            <a:r>
              <a:rPr lang="ro-RO" sz="1600">
                <a:ea typeface="+mn-lt"/>
                <a:cs typeface="+mn-lt"/>
              </a:rPr>
              <a:t>Implementări</a:t>
            </a:r>
            <a:endParaRPr lang="ro-RO" sz="1600"/>
          </a:p>
        </p:txBody>
      </p:sp>
    </p:spTree>
    <p:extLst>
      <p:ext uri="{BB962C8B-B14F-4D97-AF65-F5344CB8AC3E}">
        <p14:creationId xmlns:p14="http://schemas.microsoft.com/office/powerpoint/2010/main" val="90930923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E1DD8A-FA62-44F6-ADF0-705D9C737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51EBB85-DB2E-4D8A-AE65-08E4F93EB4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831291"/>
          </a:xfrm>
          <a:custGeom>
            <a:avLst/>
            <a:gdLst>
              <a:gd name="connsiteX0" fmla="*/ 0 w 12192000"/>
              <a:gd name="connsiteY0" fmla="*/ 0 h 1831291"/>
              <a:gd name="connsiteX1" fmla="*/ 12192000 w 12192000"/>
              <a:gd name="connsiteY1" fmla="*/ 0 h 1831291"/>
              <a:gd name="connsiteX2" fmla="*/ 12192000 w 12192000"/>
              <a:gd name="connsiteY2" fmla="*/ 1380648 h 1831291"/>
              <a:gd name="connsiteX3" fmla="*/ 11997819 w 12192000"/>
              <a:gd name="connsiteY3" fmla="*/ 1418997 h 1831291"/>
              <a:gd name="connsiteX4" fmla="*/ 11725810 w 12192000"/>
              <a:gd name="connsiteY4" fmla="*/ 1509991 h 1831291"/>
              <a:gd name="connsiteX5" fmla="*/ 11557802 w 12192000"/>
              <a:gd name="connsiteY5" fmla="*/ 1548100 h 1831291"/>
              <a:gd name="connsiteX6" fmla="*/ 11428514 w 12192000"/>
              <a:gd name="connsiteY6" fmla="*/ 1552879 h 1831291"/>
              <a:gd name="connsiteX7" fmla="*/ 11115074 w 12192000"/>
              <a:gd name="connsiteY7" fmla="*/ 1573437 h 1831291"/>
              <a:gd name="connsiteX8" fmla="*/ 10916008 w 12192000"/>
              <a:gd name="connsiteY8" fmla="*/ 1565602 h 1831291"/>
              <a:gd name="connsiteX9" fmla="*/ 10300086 w 12192000"/>
              <a:gd name="connsiteY9" fmla="*/ 1610430 h 1831291"/>
              <a:gd name="connsiteX10" fmla="*/ 10132608 w 12192000"/>
              <a:gd name="connsiteY10" fmla="*/ 1613934 h 1831291"/>
              <a:gd name="connsiteX11" fmla="*/ 9811596 w 12192000"/>
              <a:gd name="connsiteY11" fmla="*/ 1596121 h 1831291"/>
              <a:gd name="connsiteX12" fmla="*/ 9586202 w 12192000"/>
              <a:gd name="connsiteY12" fmla="*/ 1601130 h 1831291"/>
              <a:gd name="connsiteX13" fmla="*/ 9410402 w 12192000"/>
              <a:gd name="connsiteY13" fmla="*/ 1583423 h 1831291"/>
              <a:gd name="connsiteX14" fmla="*/ 9141234 w 12192000"/>
              <a:gd name="connsiteY14" fmla="*/ 1569719 h 1831291"/>
              <a:gd name="connsiteX15" fmla="*/ 8900114 w 12192000"/>
              <a:gd name="connsiteY15" fmla="*/ 1529484 h 1831291"/>
              <a:gd name="connsiteX16" fmla="*/ 8813316 w 12192000"/>
              <a:gd name="connsiteY16" fmla="*/ 1508554 h 1831291"/>
              <a:gd name="connsiteX17" fmla="*/ 8616434 w 12192000"/>
              <a:gd name="connsiteY17" fmla="*/ 1483418 h 1831291"/>
              <a:gd name="connsiteX18" fmla="*/ 8526176 w 12192000"/>
              <a:gd name="connsiteY18" fmla="*/ 1499729 h 1831291"/>
              <a:gd name="connsiteX19" fmla="*/ 8484664 w 12192000"/>
              <a:gd name="connsiteY19" fmla="*/ 1509526 h 1831291"/>
              <a:gd name="connsiteX20" fmla="*/ 8413784 w 12192000"/>
              <a:gd name="connsiteY20" fmla="*/ 1511129 h 1831291"/>
              <a:gd name="connsiteX21" fmla="*/ 8058480 w 12192000"/>
              <a:gd name="connsiteY21" fmla="*/ 1501010 h 1831291"/>
              <a:gd name="connsiteX22" fmla="*/ 7404089 w 12192000"/>
              <a:gd name="connsiteY22" fmla="*/ 1369993 h 1831291"/>
              <a:gd name="connsiteX23" fmla="*/ 7139022 w 12192000"/>
              <a:gd name="connsiteY23" fmla="*/ 1269575 h 1831291"/>
              <a:gd name="connsiteX24" fmla="*/ 7083165 w 12192000"/>
              <a:gd name="connsiteY24" fmla="*/ 1261358 h 1831291"/>
              <a:gd name="connsiteX25" fmla="*/ 6989501 w 12192000"/>
              <a:gd name="connsiteY25" fmla="*/ 1250309 h 1831291"/>
              <a:gd name="connsiteX26" fmla="*/ 6750086 w 12192000"/>
              <a:gd name="connsiteY26" fmla="*/ 1225673 h 1831291"/>
              <a:gd name="connsiteX27" fmla="*/ 6683846 w 12192000"/>
              <a:gd name="connsiteY27" fmla="*/ 1216453 h 1831291"/>
              <a:gd name="connsiteX28" fmla="*/ 6485414 w 12192000"/>
              <a:gd name="connsiteY28" fmla="*/ 1193557 h 1831291"/>
              <a:gd name="connsiteX29" fmla="*/ 5864027 w 12192000"/>
              <a:gd name="connsiteY29" fmla="*/ 1205617 h 1831291"/>
              <a:gd name="connsiteX30" fmla="*/ 5633027 w 12192000"/>
              <a:gd name="connsiteY30" fmla="*/ 1231428 h 1831291"/>
              <a:gd name="connsiteX31" fmla="*/ 5143560 w 12192000"/>
              <a:gd name="connsiteY31" fmla="*/ 1221314 h 1831291"/>
              <a:gd name="connsiteX32" fmla="*/ 4857451 w 12192000"/>
              <a:gd name="connsiteY32" fmla="*/ 1202119 h 1831291"/>
              <a:gd name="connsiteX33" fmla="*/ 4672517 w 12192000"/>
              <a:gd name="connsiteY33" fmla="*/ 1177747 h 1831291"/>
              <a:gd name="connsiteX34" fmla="*/ 4315985 w 12192000"/>
              <a:gd name="connsiteY34" fmla="*/ 1182528 h 1831291"/>
              <a:gd name="connsiteX35" fmla="*/ 4119102 w 12192000"/>
              <a:gd name="connsiteY35" fmla="*/ 1193187 h 1831291"/>
              <a:gd name="connsiteX36" fmla="*/ 3996261 w 12192000"/>
              <a:gd name="connsiteY36" fmla="*/ 1245377 h 1831291"/>
              <a:gd name="connsiteX37" fmla="*/ 3831685 w 12192000"/>
              <a:gd name="connsiteY37" fmla="*/ 1278499 h 1831291"/>
              <a:gd name="connsiteX38" fmla="*/ 3667850 w 12192000"/>
              <a:gd name="connsiteY38" fmla="*/ 1335496 h 1831291"/>
              <a:gd name="connsiteX39" fmla="*/ 3253027 w 12192000"/>
              <a:gd name="connsiteY39" fmla="*/ 1423218 h 1831291"/>
              <a:gd name="connsiteX40" fmla="*/ 3098634 w 12192000"/>
              <a:gd name="connsiteY40" fmla="*/ 1462154 h 1831291"/>
              <a:gd name="connsiteX41" fmla="*/ 3039431 w 12192000"/>
              <a:gd name="connsiteY41" fmla="*/ 1450396 h 1831291"/>
              <a:gd name="connsiteX42" fmla="*/ 2679939 w 12192000"/>
              <a:gd name="connsiteY42" fmla="*/ 1534194 h 1831291"/>
              <a:gd name="connsiteX43" fmla="*/ 2472963 w 12192000"/>
              <a:gd name="connsiteY43" fmla="*/ 1574229 h 1831291"/>
              <a:gd name="connsiteX44" fmla="*/ 2074392 w 12192000"/>
              <a:gd name="connsiteY44" fmla="*/ 1665223 h 1831291"/>
              <a:gd name="connsiteX45" fmla="*/ 1777096 w 12192000"/>
              <a:gd name="connsiteY45" fmla="*/ 1708112 h 1831291"/>
              <a:gd name="connsiteX46" fmla="*/ 1708777 w 12192000"/>
              <a:gd name="connsiteY46" fmla="*/ 1721187 h 1831291"/>
              <a:gd name="connsiteX47" fmla="*/ 1463656 w 12192000"/>
              <a:gd name="connsiteY47" fmla="*/ 1728668 h 1831291"/>
              <a:gd name="connsiteX48" fmla="*/ 1258262 w 12192000"/>
              <a:gd name="connsiteY48" fmla="*/ 1733490 h 1831291"/>
              <a:gd name="connsiteX49" fmla="*/ 617029 w 12192000"/>
              <a:gd name="connsiteY49" fmla="*/ 1828943 h 1831291"/>
              <a:gd name="connsiteX50" fmla="*/ 531815 w 12192000"/>
              <a:gd name="connsiteY50" fmla="*/ 1826116 h 1831291"/>
              <a:gd name="connsiteX51" fmla="*/ 153850 w 12192000"/>
              <a:gd name="connsiteY51" fmla="*/ 1795647 h 1831291"/>
              <a:gd name="connsiteX52" fmla="*/ 0 w 12192000"/>
              <a:gd name="connsiteY52" fmla="*/ 1792985 h 183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1831291">
                <a:moveTo>
                  <a:pt x="0" y="0"/>
                </a:moveTo>
                <a:lnTo>
                  <a:pt x="12192000" y="0"/>
                </a:lnTo>
                <a:lnTo>
                  <a:pt x="12192000" y="1380648"/>
                </a:lnTo>
                <a:lnTo>
                  <a:pt x="11997819" y="1418997"/>
                </a:lnTo>
                <a:cubicBezTo>
                  <a:pt x="11796635" y="1450691"/>
                  <a:pt x="11957056" y="1489093"/>
                  <a:pt x="11725810" y="1509991"/>
                </a:cubicBezTo>
                <a:cubicBezTo>
                  <a:pt x="11629498" y="1536399"/>
                  <a:pt x="11598258" y="1537478"/>
                  <a:pt x="11557802" y="1548100"/>
                </a:cubicBezTo>
                <a:cubicBezTo>
                  <a:pt x="11522694" y="1557982"/>
                  <a:pt x="11454880" y="1543642"/>
                  <a:pt x="11428514" y="1552879"/>
                </a:cubicBezTo>
                <a:cubicBezTo>
                  <a:pt x="11240821" y="1538118"/>
                  <a:pt x="11200492" y="1571317"/>
                  <a:pt x="11115074" y="1573437"/>
                </a:cubicBezTo>
                <a:cubicBezTo>
                  <a:pt x="11045464" y="1560502"/>
                  <a:pt x="10986068" y="1578237"/>
                  <a:pt x="10916008" y="1565602"/>
                </a:cubicBezTo>
                <a:cubicBezTo>
                  <a:pt x="10533594" y="1584051"/>
                  <a:pt x="10430653" y="1602374"/>
                  <a:pt x="10300086" y="1610430"/>
                </a:cubicBezTo>
                <a:cubicBezTo>
                  <a:pt x="10169519" y="1618486"/>
                  <a:pt x="10176778" y="1612560"/>
                  <a:pt x="10132608" y="1613934"/>
                </a:cubicBezTo>
                <a:cubicBezTo>
                  <a:pt x="10082090" y="1630965"/>
                  <a:pt x="10059490" y="1590110"/>
                  <a:pt x="9811596" y="1596121"/>
                </a:cubicBezTo>
                <a:cubicBezTo>
                  <a:pt x="9760826" y="1614885"/>
                  <a:pt x="9602030" y="1614722"/>
                  <a:pt x="9586202" y="1601130"/>
                </a:cubicBezTo>
                <a:cubicBezTo>
                  <a:pt x="9520018" y="1596310"/>
                  <a:pt x="9460154" y="1580137"/>
                  <a:pt x="9410402" y="1583423"/>
                </a:cubicBezTo>
                <a:lnTo>
                  <a:pt x="9141234" y="1569719"/>
                </a:lnTo>
                <a:cubicBezTo>
                  <a:pt x="9036636" y="1534639"/>
                  <a:pt x="8954702" y="1551887"/>
                  <a:pt x="8900114" y="1529484"/>
                </a:cubicBezTo>
                <a:cubicBezTo>
                  <a:pt x="8892622" y="1527772"/>
                  <a:pt x="8814982" y="1512977"/>
                  <a:pt x="8813316" y="1508554"/>
                </a:cubicBezTo>
                <a:cubicBezTo>
                  <a:pt x="8766036" y="1500874"/>
                  <a:pt x="8664290" y="1484889"/>
                  <a:pt x="8616434" y="1483418"/>
                </a:cubicBezTo>
                <a:cubicBezTo>
                  <a:pt x="8596858" y="1484674"/>
                  <a:pt x="8544722" y="1497008"/>
                  <a:pt x="8526176" y="1499729"/>
                </a:cubicBezTo>
                <a:lnTo>
                  <a:pt x="8484664" y="1509526"/>
                </a:lnTo>
                <a:cubicBezTo>
                  <a:pt x="8476568" y="1511153"/>
                  <a:pt x="8421038" y="1506722"/>
                  <a:pt x="8413784" y="1511129"/>
                </a:cubicBezTo>
                <a:cubicBezTo>
                  <a:pt x="8120762" y="1483619"/>
                  <a:pt x="8441394" y="1538427"/>
                  <a:pt x="8058480" y="1501010"/>
                </a:cubicBezTo>
                <a:cubicBezTo>
                  <a:pt x="7675565" y="1463591"/>
                  <a:pt x="7538759" y="1400030"/>
                  <a:pt x="7404089" y="1369993"/>
                </a:cubicBezTo>
                <a:cubicBezTo>
                  <a:pt x="7250846" y="1331420"/>
                  <a:pt x="7192509" y="1287681"/>
                  <a:pt x="7139022" y="1269575"/>
                </a:cubicBezTo>
                <a:cubicBezTo>
                  <a:pt x="7113985" y="1257497"/>
                  <a:pt x="7102375" y="1267846"/>
                  <a:pt x="7083165" y="1261358"/>
                </a:cubicBezTo>
                <a:lnTo>
                  <a:pt x="6989501" y="1250309"/>
                </a:lnTo>
                <a:lnTo>
                  <a:pt x="6750086" y="1225673"/>
                </a:lnTo>
                <a:lnTo>
                  <a:pt x="6683846" y="1216453"/>
                </a:lnTo>
                <a:lnTo>
                  <a:pt x="6485414" y="1193557"/>
                </a:lnTo>
                <a:cubicBezTo>
                  <a:pt x="6173372" y="1162990"/>
                  <a:pt x="6096432" y="1223621"/>
                  <a:pt x="5864027" y="1205617"/>
                </a:cubicBezTo>
                <a:cubicBezTo>
                  <a:pt x="5806031" y="1208752"/>
                  <a:pt x="5714024" y="1223204"/>
                  <a:pt x="5633027" y="1231428"/>
                </a:cubicBezTo>
                <a:cubicBezTo>
                  <a:pt x="5472932" y="1216365"/>
                  <a:pt x="5471994" y="1266252"/>
                  <a:pt x="5143560" y="1221314"/>
                </a:cubicBezTo>
                <a:cubicBezTo>
                  <a:pt x="5014297" y="1216428"/>
                  <a:pt x="4935958" y="1209381"/>
                  <a:pt x="4857451" y="1202119"/>
                </a:cubicBezTo>
                <a:cubicBezTo>
                  <a:pt x="4837386" y="1194416"/>
                  <a:pt x="4690737" y="1187855"/>
                  <a:pt x="4672517" y="1177747"/>
                </a:cubicBezTo>
                <a:cubicBezTo>
                  <a:pt x="4582273" y="1172373"/>
                  <a:pt x="4408221" y="1179954"/>
                  <a:pt x="4315985" y="1182528"/>
                </a:cubicBezTo>
                <a:cubicBezTo>
                  <a:pt x="4223749" y="1185101"/>
                  <a:pt x="4162965" y="1183833"/>
                  <a:pt x="4119102" y="1193187"/>
                </a:cubicBezTo>
                <a:lnTo>
                  <a:pt x="3996261" y="1245377"/>
                </a:lnTo>
                <a:cubicBezTo>
                  <a:pt x="3915481" y="1228114"/>
                  <a:pt x="3908732" y="1268037"/>
                  <a:pt x="3831685" y="1278499"/>
                </a:cubicBezTo>
                <a:cubicBezTo>
                  <a:pt x="3742025" y="1299415"/>
                  <a:pt x="3768094" y="1307675"/>
                  <a:pt x="3667850" y="1335496"/>
                </a:cubicBezTo>
                <a:cubicBezTo>
                  <a:pt x="3603528" y="1390543"/>
                  <a:pt x="3335151" y="1386935"/>
                  <a:pt x="3253027" y="1423218"/>
                </a:cubicBezTo>
                <a:cubicBezTo>
                  <a:pt x="3177511" y="1441066"/>
                  <a:pt x="3129445" y="1452763"/>
                  <a:pt x="3098634" y="1462154"/>
                </a:cubicBezTo>
                <a:cubicBezTo>
                  <a:pt x="3088588" y="1461256"/>
                  <a:pt x="3049713" y="1453005"/>
                  <a:pt x="3039431" y="1450396"/>
                </a:cubicBezTo>
                <a:cubicBezTo>
                  <a:pt x="2836760" y="1456075"/>
                  <a:pt x="2778569" y="1514609"/>
                  <a:pt x="2679939" y="1534194"/>
                </a:cubicBezTo>
                <a:cubicBezTo>
                  <a:pt x="2619918" y="1546625"/>
                  <a:pt x="2573887" y="1552391"/>
                  <a:pt x="2472963" y="1574229"/>
                </a:cubicBezTo>
                <a:cubicBezTo>
                  <a:pt x="2271779" y="1605923"/>
                  <a:pt x="2305638" y="1644325"/>
                  <a:pt x="2074392" y="1665223"/>
                </a:cubicBezTo>
                <a:cubicBezTo>
                  <a:pt x="1926773" y="1731836"/>
                  <a:pt x="1838032" y="1698786"/>
                  <a:pt x="1777096" y="1708112"/>
                </a:cubicBezTo>
                <a:cubicBezTo>
                  <a:pt x="1744161" y="1711087"/>
                  <a:pt x="1754171" y="1719388"/>
                  <a:pt x="1708777" y="1721187"/>
                </a:cubicBezTo>
                <a:cubicBezTo>
                  <a:pt x="1603045" y="1711355"/>
                  <a:pt x="1537688" y="1728728"/>
                  <a:pt x="1463656" y="1728668"/>
                </a:cubicBezTo>
                <a:cubicBezTo>
                  <a:pt x="1394047" y="1715733"/>
                  <a:pt x="1328322" y="1746126"/>
                  <a:pt x="1258262" y="1733490"/>
                </a:cubicBezTo>
                <a:cubicBezTo>
                  <a:pt x="875848" y="1751939"/>
                  <a:pt x="991225" y="1807178"/>
                  <a:pt x="617029" y="1828943"/>
                </a:cubicBezTo>
                <a:cubicBezTo>
                  <a:pt x="495541" y="1836010"/>
                  <a:pt x="575984" y="1824744"/>
                  <a:pt x="531815" y="1826116"/>
                </a:cubicBezTo>
                <a:cubicBezTo>
                  <a:pt x="481296" y="1843149"/>
                  <a:pt x="401743" y="1789638"/>
                  <a:pt x="153850" y="1795647"/>
                </a:cubicBezTo>
                <a:cubicBezTo>
                  <a:pt x="65214" y="1790125"/>
                  <a:pt x="82594" y="1761996"/>
                  <a:pt x="0" y="1792985"/>
                </a:cubicBezTo>
                <a:close/>
              </a:path>
            </a:pathLst>
          </a:custGeom>
          <a:blipFill>
            <a:blip r:embed="rId3"/>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605339" y="118493"/>
            <a:ext cx="8991601" cy="1708446"/>
          </a:xfrm>
        </p:spPr>
        <p:txBody>
          <a:bodyPr anchor="ctr">
            <a:normAutofit/>
          </a:bodyPr>
          <a:lstStyle/>
          <a:p>
            <a:pPr algn="ctr"/>
            <a:r>
              <a:rPr lang="ro-RO">
                <a:solidFill>
                  <a:schemeClr val="tx1"/>
                </a:solidFill>
                <a:highlight>
                  <a:srgbClr val="000000"/>
                </a:highlight>
                <a:latin typeface="Franklin Gothic Heavy"/>
              </a:rPr>
              <a:t>Sistemele de vot bazate pe blockchain</a:t>
            </a:r>
            <a:endParaRPr lang="ro-RO">
              <a:solidFill>
                <a:schemeClr val="tx1"/>
              </a:solidFill>
            </a:endParaRP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3318752" y="1834840"/>
            <a:ext cx="5555765" cy="796177"/>
          </a:xfrm>
        </p:spPr>
        <p:txBody>
          <a:bodyPr vert="horz" lIns="91440" tIns="45720" rIns="91440" bIns="45720" rtlCol="0" anchor="ctr">
            <a:noAutofit/>
          </a:bodyPr>
          <a:lstStyle/>
          <a:p>
            <a:pPr marL="0" indent="0" algn="ctr">
              <a:buNone/>
            </a:pPr>
            <a:r>
              <a:rPr lang="ro-RO" sz="2400" b="1"/>
              <a:t>Implementări și studii de caz</a:t>
            </a:r>
            <a:endParaRPr lang="ro-RO" b="1"/>
          </a:p>
          <a:p>
            <a:pPr marL="0" indent="0" algn="ctr">
              <a:buNone/>
            </a:pPr>
            <a:r>
              <a:rPr lang="ro-RO">
                <a:solidFill>
                  <a:schemeClr val="bg1"/>
                </a:solidFill>
              </a:rPr>
              <a:t>Analiză finală</a:t>
            </a:r>
          </a:p>
        </p:txBody>
      </p:sp>
      <p:sp>
        <p:nvSpPr>
          <p:cNvPr id="5" name="CasetăText 4">
            <a:extLst>
              <a:ext uri="{FF2B5EF4-FFF2-40B4-BE49-F238E27FC236}">
                <a16:creationId xmlns:a16="http://schemas.microsoft.com/office/drawing/2014/main" id="{08CA6E5F-96C0-24BF-FDD0-444C69689237}"/>
              </a:ext>
            </a:extLst>
          </p:cNvPr>
          <p:cNvSpPr txBox="1"/>
          <p:nvPr/>
        </p:nvSpPr>
        <p:spPr>
          <a:xfrm>
            <a:off x="254814" y="3887339"/>
            <a:ext cx="3793393" cy="8925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o-RO" sz="2000" b="1"/>
              <a:t>Studii de caz</a:t>
            </a:r>
            <a:endParaRPr lang="ro-RO"/>
          </a:p>
          <a:p>
            <a:r>
              <a:rPr lang="ro-RO" sz="1600">
                <a:ea typeface="+mn-lt"/>
                <a:cs typeface="+mn-lt"/>
              </a:rPr>
              <a:t>Studii de caz cu implementări</a:t>
            </a:r>
            <a:endParaRPr lang="ro-RO" sz="1600"/>
          </a:p>
          <a:p>
            <a:r>
              <a:rPr lang="ro-RO" sz="1600">
                <a:ea typeface="+mn-lt"/>
                <a:cs typeface="+mn-lt"/>
              </a:rPr>
              <a:t>Implementări</a:t>
            </a:r>
            <a:endParaRPr lang="ro-RO" sz="1600"/>
          </a:p>
        </p:txBody>
      </p:sp>
      <p:sp>
        <p:nvSpPr>
          <p:cNvPr id="4" name="CasetăText 6">
            <a:extLst>
              <a:ext uri="{FF2B5EF4-FFF2-40B4-BE49-F238E27FC236}">
                <a16:creationId xmlns:a16="http://schemas.microsoft.com/office/drawing/2014/main" id="{9A0FC357-4703-F74E-D836-D13D4FBBAF26}"/>
              </a:ext>
            </a:extLst>
          </p:cNvPr>
          <p:cNvSpPr txBox="1"/>
          <p:nvPr/>
        </p:nvSpPr>
        <p:spPr>
          <a:xfrm>
            <a:off x="4276481" y="3040671"/>
            <a:ext cx="7688058" cy="295465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ro-RO" b="1">
                <a:ea typeface="+mn-lt"/>
                <a:cs typeface="+mn-lt"/>
              </a:rPr>
              <a:t>A </a:t>
            </a:r>
            <a:r>
              <a:rPr lang="ro-RO" b="1" err="1">
                <a:ea typeface="+mn-lt"/>
                <a:cs typeface="+mn-lt"/>
              </a:rPr>
              <a:t>Systematic</a:t>
            </a:r>
            <a:r>
              <a:rPr lang="ro-RO" b="1">
                <a:ea typeface="+mn-lt"/>
                <a:cs typeface="+mn-lt"/>
              </a:rPr>
              <a:t> Review of </a:t>
            </a:r>
            <a:r>
              <a:rPr lang="ro-RO" b="1" err="1">
                <a:ea typeface="+mn-lt"/>
                <a:cs typeface="+mn-lt"/>
              </a:rPr>
              <a:t>Challenges</a:t>
            </a:r>
            <a:r>
              <a:rPr lang="ro-RO" b="1">
                <a:ea typeface="+mn-lt"/>
                <a:cs typeface="+mn-lt"/>
              </a:rPr>
              <a:t> </a:t>
            </a:r>
            <a:r>
              <a:rPr lang="ro-RO" b="1" err="1">
                <a:ea typeface="+mn-lt"/>
                <a:cs typeface="+mn-lt"/>
              </a:rPr>
              <a:t>and</a:t>
            </a:r>
            <a:r>
              <a:rPr lang="ro-RO" b="1">
                <a:ea typeface="+mn-lt"/>
                <a:cs typeface="+mn-lt"/>
              </a:rPr>
              <a:t> </a:t>
            </a:r>
            <a:r>
              <a:rPr lang="ro-RO" b="1" err="1">
                <a:ea typeface="+mn-lt"/>
                <a:cs typeface="+mn-lt"/>
              </a:rPr>
              <a:t>Opportunities</a:t>
            </a:r>
            <a:r>
              <a:rPr lang="ro-RO" b="1">
                <a:ea typeface="+mn-lt"/>
                <a:cs typeface="+mn-lt"/>
              </a:rPr>
              <a:t> of </a:t>
            </a:r>
            <a:r>
              <a:rPr lang="ro-RO" b="1" err="1">
                <a:ea typeface="+mn-lt"/>
                <a:cs typeface="+mn-lt"/>
              </a:rPr>
              <a:t>Blockchain</a:t>
            </a:r>
            <a:r>
              <a:rPr lang="ro-RO" b="1">
                <a:ea typeface="+mn-lt"/>
                <a:cs typeface="+mn-lt"/>
              </a:rPr>
              <a:t> for E-</a:t>
            </a:r>
            <a:r>
              <a:rPr lang="ro-RO" b="1" err="1">
                <a:ea typeface="+mn-lt"/>
                <a:cs typeface="+mn-lt"/>
              </a:rPr>
              <a:t>Voting</a:t>
            </a:r>
            <a:r>
              <a:rPr lang="ro-RO">
                <a:ea typeface="+mn-lt"/>
                <a:cs typeface="+mn-lt"/>
              </a:rPr>
              <a:t> </a:t>
            </a:r>
            <a:endParaRPr lang="ro-RO"/>
          </a:p>
          <a:p>
            <a:r>
              <a:rPr lang="ro-RO" sz="1600">
                <a:ea typeface="+mn-lt"/>
                <a:cs typeface="+mn-lt"/>
              </a:rPr>
              <a:t>(</a:t>
            </a:r>
            <a:r>
              <a:rPr lang="ro-RO" sz="1600" err="1">
                <a:ea typeface="+mn-lt"/>
                <a:cs typeface="+mn-lt"/>
              </a:rPr>
              <a:t>Ruhi</a:t>
            </a:r>
            <a:r>
              <a:rPr lang="ro-RO" sz="1600">
                <a:ea typeface="+mn-lt"/>
                <a:cs typeface="+mn-lt"/>
              </a:rPr>
              <a:t> </a:t>
            </a:r>
            <a:r>
              <a:rPr lang="ro-RO" sz="1600" err="1">
                <a:ea typeface="+mn-lt"/>
                <a:cs typeface="+mn-lt"/>
              </a:rPr>
              <a:t>Taş</a:t>
            </a:r>
            <a:r>
              <a:rPr lang="ro-RO" sz="1600">
                <a:ea typeface="+mn-lt"/>
                <a:cs typeface="+mn-lt"/>
              </a:rPr>
              <a:t> și </a:t>
            </a:r>
            <a:r>
              <a:rPr lang="ro-RO" sz="1600" err="1">
                <a:ea typeface="+mn-lt"/>
                <a:cs typeface="+mn-lt"/>
              </a:rPr>
              <a:t>Ömer</a:t>
            </a:r>
            <a:r>
              <a:rPr lang="ro-RO" sz="1600">
                <a:ea typeface="+mn-lt"/>
                <a:cs typeface="+mn-lt"/>
              </a:rPr>
              <a:t> </a:t>
            </a:r>
            <a:r>
              <a:rPr lang="ro-RO" sz="1600" err="1">
                <a:ea typeface="+mn-lt"/>
                <a:cs typeface="+mn-lt"/>
              </a:rPr>
              <a:t>Özgür</a:t>
            </a:r>
            <a:r>
              <a:rPr lang="ro-RO" sz="1600">
                <a:ea typeface="+mn-lt"/>
                <a:cs typeface="+mn-lt"/>
              </a:rPr>
              <a:t> </a:t>
            </a:r>
            <a:r>
              <a:rPr lang="ro-RO" sz="1600" err="1">
                <a:ea typeface="+mn-lt"/>
                <a:cs typeface="+mn-lt"/>
              </a:rPr>
              <a:t>Tanrıöver</a:t>
            </a:r>
            <a:r>
              <a:rPr lang="ro-RO" sz="1600">
                <a:ea typeface="+mn-lt"/>
                <a:cs typeface="+mn-lt"/>
              </a:rPr>
              <a:t>)</a:t>
            </a:r>
            <a:endParaRPr lang="ro-RO"/>
          </a:p>
          <a:p>
            <a:endParaRPr lang="ro-RO" sz="1600">
              <a:ea typeface="+mn-lt"/>
              <a:cs typeface="+mn-lt"/>
            </a:endParaRPr>
          </a:p>
          <a:p>
            <a:r>
              <a:rPr lang="ro-RO" b="1" err="1">
                <a:ea typeface="+mn-lt"/>
                <a:cs typeface="+mn-lt"/>
              </a:rPr>
              <a:t>Blockchain</a:t>
            </a:r>
            <a:r>
              <a:rPr lang="ro-RO" b="1">
                <a:ea typeface="+mn-lt"/>
                <a:cs typeface="+mn-lt"/>
              </a:rPr>
              <a:t> for Electronic </a:t>
            </a:r>
            <a:r>
              <a:rPr lang="ro-RO" b="1" err="1">
                <a:ea typeface="+mn-lt"/>
                <a:cs typeface="+mn-lt"/>
              </a:rPr>
              <a:t>Voting</a:t>
            </a:r>
            <a:r>
              <a:rPr lang="ro-RO" b="1">
                <a:ea typeface="+mn-lt"/>
                <a:cs typeface="+mn-lt"/>
              </a:rPr>
              <a:t> </a:t>
            </a:r>
            <a:r>
              <a:rPr lang="ro-RO" b="1" err="1">
                <a:ea typeface="+mn-lt"/>
                <a:cs typeface="+mn-lt"/>
              </a:rPr>
              <a:t>System</a:t>
            </a:r>
            <a:r>
              <a:rPr lang="ro-RO" b="1">
                <a:ea typeface="+mn-lt"/>
                <a:cs typeface="+mn-lt"/>
              </a:rPr>
              <a:t>—Review </a:t>
            </a:r>
            <a:r>
              <a:rPr lang="ro-RO" b="1" err="1">
                <a:ea typeface="+mn-lt"/>
                <a:cs typeface="+mn-lt"/>
              </a:rPr>
              <a:t>and</a:t>
            </a:r>
            <a:r>
              <a:rPr lang="ro-RO" b="1">
                <a:ea typeface="+mn-lt"/>
                <a:cs typeface="+mn-lt"/>
              </a:rPr>
              <a:t> Open </a:t>
            </a:r>
            <a:r>
              <a:rPr lang="ro-RO" b="1" err="1">
                <a:ea typeface="+mn-lt"/>
                <a:cs typeface="+mn-lt"/>
              </a:rPr>
              <a:t>Research</a:t>
            </a:r>
            <a:r>
              <a:rPr lang="ro-RO" b="1">
                <a:ea typeface="+mn-lt"/>
                <a:cs typeface="+mn-lt"/>
              </a:rPr>
              <a:t> </a:t>
            </a:r>
            <a:r>
              <a:rPr lang="ro-RO" b="1" err="1">
                <a:ea typeface="+mn-lt"/>
                <a:cs typeface="+mn-lt"/>
              </a:rPr>
              <a:t>Challenges</a:t>
            </a:r>
            <a:r>
              <a:rPr lang="ro-RO" sz="1600" b="1">
                <a:ea typeface="+mn-lt"/>
                <a:cs typeface="+mn-lt"/>
              </a:rPr>
              <a:t> </a:t>
            </a:r>
            <a:endParaRPr lang="ro-RO" b="1">
              <a:ea typeface="+mn-lt"/>
              <a:cs typeface="+mn-lt"/>
            </a:endParaRPr>
          </a:p>
          <a:p>
            <a:r>
              <a:rPr lang="ro-RO" sz="1600">
                <a:ea typeface="+mn-lt"/>
                <a:cs typeface="+mn-lt"/>
              </a:rPr>
              <a:t>(</a:t>
            </a:r>
            <a:r>
              <a:rPr lang="ro-RO" sz="1600" err="1">
                <a:ea typeface="+mn-lt"/>
                <a:cs typeface="+mn-lt"/>
              </a:rPr>
              <a:t>Uzma</a:t>
            </a:r>
            <a:r>
              <a:rPr lang="ro-RO" sz="1600">
                <a:ea typeface="+mn-lt"/>
                <a:cs typeface="+mn-lt"/>
              </a:rPr>
              <a:t> </a:t>
            </a:r>
            <a:r>
              <a:rPr lang="ro-RO" sz="1600" err="1">
                <a:ea typeface="+mn-lt"/>
                <a:cs typeface="+mn-lt"/>
              </a:rPr>
              <a:t>Jafar</a:t>
            </a:r>
            <a:r>
              <a:rPr lang="ro-RO" sz="1600">
                <a:ea typeface="+mn-lt"/>
                <a:cs typeface="+mn-lt"/>
              </a:rPr>
              <a:t>, </a:t>
            </a:r>
            <a:r>
              <a:rPr lang="ro-RO" sz="1600" err="1">
                <a:ea typeface="+mn-lt"/>
                <a:cs typeface="+mn-lt"/>
              </a:rPr>
              <a:t>Mohd</a:t>
            </a:r>
            <a:r>
              <a:rPr lang="ro-RO" sz="1600">
                <a:ea typeface="+mn-lt"/>
                <a:cs typeface="+mn-lt"/>
              </a:rPr>
              <a:t> </a:t>
            </a:r>
            <a:r>
              <a:rPr lang="ro-RO" sz="1600" err="1">
                <a:ea typeface="+mn-lt"/>
                <a:cs typeface="+mn-lt"/>
              </a:rPr>
              <a:t>Juzaiddin</a:t>
            </a:r>
            <a:r>
              <a:rPr lang="ro-RO" sz="1600">
                <a:ea typeface="+mn-lt"/>
                <a:cs typeface="+mn-lt"/>
              </a:rPr>
              <a:t> </a:t>
            </a:r>
            <a:r>
              <a:rPr lang="ro-RO" sz="1600" err="1">
                <a:ea typeface="+mn-lt"/>
                <a:cs typeface="+mn-lt"/>
              </a:rPr>
              <a:t>Ab</a:t>
            </a:r>
            <a:r>
              <a:rPr lang="ro-RO" sz="1600">
                <a:ea typeface="+mn-lt"/>
                <a:cs typeface="+mn-lt"/>
              </a:rPr>
              <a:t> </a:t>
            </a:r>
            <a:r>
              <a:rPr lang="ro-RO" sz="1600" err="1">
                <a:ea typeface="+mn-lt"/>
                <a:cs typeface="+mn-lt"/>
              </a:rPr>
              <a:t>Aziz</a:t>
            </a:r>
            <a:r>
              <a:rPr lang="ro-RO" sz="1600">
                <a:ea typeface="+mn-lt"/>
                <a:cs typeface="+mn-lt"/>
              </a:rPr>
              <a:t> și </a:t>
            </a:r>
            <a:r>
              <a:rPr lang="ro-RO" sz="1600" err="1">
                <a:ea typeface="+mn-lt"/>
                <a:cs typeface="+mn-lt"/>
              </a:rPr>
              <a:t>Zarina</a:t>
            </a:r>
            <a:r>
              <a:rPr lang="ro-RO" sz="1600">
                <a:ea typeface="+mn-lt"/>
                <a:cs typeface="+mn-lt"/>
              </a:rPr>
              <a:t> </a:t>
            </a:r>
            <a:r>
              <a:rPr lang="ro-RO" sz="1600" err="1">
                <a:ea typeface="+mn-lt"/>
                <a:cs typeface="+mn-lt"/>
              </a:rPr>
              <a:t>Shukur</a:t>
            </a:r>
            <a:r>
              <a:rPr lang="ro-RO" sz="1600">
                <a:ea typeface="+mn-lt"/>
                <a:cs typeface="+mn-lt"/>
              </a:rPr>
              <a:t>)</a:t>
            </a:r>
            <a:endParaRPr lang="ro-RO" b="1">
              <a:ea typeface="+mn-lt"/>
              <a:cs typeface="+mn-lt"/>
            </a:endParaRPr>
          </a:p>
          <a:p>
            <a:endParaRPr lang="ro-RO" sz="1600"/>
          </a:p>
          <a:p>
            <a:r>
              <a:rPr lang="ro-RO" b="1" err="1">
                <a:ea typeface="+mn-lt"/>
                <a:cs typeface="+mn-lt"/>
              </a:rPr>
              <a:t>Blockchain-Based</a:t>
            </a:r>
            <a:r>
              <a:rPr lang="ro-RO" b="1">
                <a:ea typeface="+mn-lt"/>
                <a:cs typeface="+mn-lt"/>
              </a:rPr>
              <a:t> E-</a:t>
            </a:r>
            <a:r>
              <a:rPr lang="ro-RO" b="1" err="1">
                <a:ea typeface="+mn-lt"/>
                <a:cs typeface="+mn-lt"/>
              </a:rPr>
              <a:t>Voting</a:t>
            </a:r>
            <a:r>
              <a:rPr lang="ro-RO" b="1">
                <a:ea typeface="+mn-lt"/>
                <a:cs typeface="+mn-lt"/>
              </a:rPr>
              <a:t> </a:t>
            </a:r>
            <a:r>
              <a:rPr lang="ro-RO" b="1" err="1">
                <a:ea typeface="+mn-lt"/>
                <a:cs typeface="+mn-lt"/>
              </a:rPr>
              <a:t>Systems</a:t>
            </a:r>
            <a:r>
              <a:rPr lang="ro-RO" b="1">
                <a:ea typeface="+mn-lt"/>
                <a:cs typeface="+mn-lt"/>
              </a:rPr>
              <a:t>: A Technology Review</a:t>
            </a:r>
            <a:r>
              <a:rPr lang="ro-RO" sz="1600" b="1">
                <a:ea typeface="+mn-lt"/>
                <a:cs typeface="+mn-lt"/>
              </a:rPr>
              <a:t> </a:t>
            </a:r>
            <a:endParaRPr lang="ro-RO">
              <a:ea typeface="+mn-lt"/>
              <a:cs typeface="+mn-lt"/>
            </a:endParaRPr>
          </a:p>
          <a:p>
            <a:r>
              <a:rPr lang="ro-RO" sz="1600" b="1">
                <a:ea typeface="+mn-lt"/>
                <a:cs typeface="+mn-lt"/>
              </a:rPr>
              <a:t>(</a:t>
            </a:r>
            <a:r>
              <a:rPr lang="ro-RO" sz="1600">
                <a:ea typeface="+mn-lt"/>
                <a:cs typeface="+mn-lt"/>
              </a:rPr>
              <a:t>Mohammad </a:t>
            </a:r>
            <a:r>
              <a:rPr lang="ro-RO" sz="1600" err="1">
                <a:ea typeface="+mn-lt"/>
                <a:cs typeface="+mn-lt"/>
              </a:rPr>
              <a:t>Hajian</a:t>
            </a:r>
            <a:r>
              <a:rPr lang="ro-RO" sz="1600">
                <a:ea typeface="+mn-lt"/>
                <a:cs typeface="+mn-lt"/>
              </a:rPr>
              <a:t> </a:t>
            </a:r>
            <a:r>
              <a:rPr lang="ro-RO" sz="1600" err="1">
                <a:ea typeface="+mn-lt"/>
                <a:cs typeface="+mn-lt"/>
              </a:rPr>
              <a:t>Berenjestanaki</a:t>
            </a:r>
            <a:r>
              <a:rPr lang="ro-RO" sz="1600">
                <a:ea typeface="+mn-lt"/>
                <a:cs typeface="+mn-lt"/>
              </a:rPr>
              <a:t>, </a:t>
            </a:r>
            <a:r>
              <a:rPr lang="ro-RO" sz="1600" err="1">
                <a:ea typeface="+mn-lt"/>
                <a:cs typeface="+mn-lt"/>
              </a:rPr>
              <a:t>Hamid</a:t>
            </a:r>
            <a:r>
              <a:rPr lang="ro-RO" sz="1600">
                <a:ea typeface="+mn-lt"/>
                <a:cs typeface="+mn-lt"/>
              </a:rPr>
              <a:t> R. </a:t>
            </a:r>
            <a:r>
              <a:rPr lang="ro-RO" sz="1600" err="1">
                <a:ea typeface="+mn-lt"/>
                <a:cs typeface="+mn-lt"/>
              </a:rPr>
              <a:t>Barzegar</a:t>
            </a:r>
            <a:r>
              <a:rPr lang="ro-RO" sz="1600">
                <a:ea typeface="+mn-lt"/>
                <a:cs typeface="+mn-lt"/>
              </a:rPr>
              <a:t>, Nabil El </a:t>
            </a:r>
            <a:r>
              <a:rPr lang="ro-RO" sz="1600" err="1">
                <a:ea typeface="+mn-lt"/>
                <a:cs typeface="+mn-lt"/>
              </a:rPr>
              <a:t>Ioini</a:t>
            </a:r>
            <a:r>
              <a:rPr lang="ro-RO" sz="1600">
                <a:ea typeface="+mn-lt"/>
                <a:cs typeface="+mn-lt"/>
              </a:rPr>
              <a:t> și </a:t>
            </a:r>
            <a:r>
              <a:rPr lang="ro-RO" sz="1600" err="1">
                <a:ea typeface="+mn-lt"/>
                <a:cs typeface="+mn-lt"/>
              </a:rPr>
              <a:t>Claus</a:t>
            </a:r>
            <a:r>
              <a:rPr lang="ro-RO" sz="1600">
                <a:ea typeface="+mn-lt"/>
                <a:cs typeface="+mn-lt"/>
              </a:rPr>
              <a:t> </a:t>
            </a:r>
            <a:r>
              <a:rPr lang="ro-RO" sz="1600" err="1">
                <a:ea typeface="+mn-lt"/>
                <a:cs typeface="+mn-lt"/>
              </a:rPr>
              <a:t>Pahl</a:t>
            </a:r>
            <a:r>
              <a:rPr lang="ro-RO" sz="1600">
                <a:ea typeface="+mn-lt"/>
                <a:cs typeface="+mn-lt"/>
              </a:rPr>
              <a:t>)</a:t>
            </a:r>
            <a:endParaRPr lang="ro-RO"/>
          </a:p>
        </p:txBody>
      </p:sp>
    </p:spTree>
    <p:extLst>
      <p:ext uri="{BB962C8B-B14F-4D97-AF65-F5344CB8AC3E}">
        <p14:creationId xmlns:p14="http://schemas.microsoft.com/office/powerpoint/2010/main" val="39588823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rPr>
              <a:t>Introducere</a:t>
            </a:r>
            <a:endParaRPr lang="ro-RO"/>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1208617" y="3058866"/>
            <a:ext cx="4751917" cy="1794651"/>
          </a:xfrm>
        </p:spPr>
        <p:txBody>
          <a:bodyPr vert="horz" lIns="91440" tIns="45720" rIns="91440" bIns="45720" rtlCol="0" anchor="t">
            <a:normAutofit/>
          </a:bodyPr>
          <a:lstStyle/>
          <a:p>
            <a:pPr marL="0" indent="0">
              <a:buNone/>
            </a:pPr>
            <a:r>
              <a:rPr lang="ro-RO" sz="2000">
                <a:ea typeface="+mn-lt"/>
                <a:cs typeface="+mn-lt"/>
              </a:rPr>
              <a:t>Sistemele de vot tradiționale prezintă dualitate dintr-o perspectivă negativă, a slăbiciunilor.</a:t>
            </a:r>
            <a:endParaRPr lang="ro-RO" sz="2000"/>
          </a:p>
        </p:txBody>
      </p:sp>
      <p:graphicFrame>
        <p:nvGraphicFramePr>
          <p:cNvPr id="4" name="Nomogramă 3">
            <a:extLst>
              <a:ext uri="{FF2B5EF4-FFF2-40B4-BE49-F238E27FC236}">
                <a16:creationId xmlns:a16="http://schemas.microsoft.com/office/drawing/2014/main" id="{835404D3-EF77-DD52-FB3C-F5ABD6E03A00}"/>
              </a:ext>
            </a:extLst>
          </p:cNvPr>
          <p:cNvGraphicFramePr/>
          <p:nvPr>
            <p:extLst>
              <p:ext uri="{D42A27DB-BD31-4B8C-83A1-F6EECF244321}">
                <p14:modId xmlns:p14="http://schemas.microsoft.com/office/powerpoint/2010/main" val="1047382849"/>
              </p:ext>
            </p:extLst>
          </p:nvPr>
        </p:nvGraphicFramePr>
        <p:xfrm>
          <a:off x="5958417" y="1716617"/>
          <a:ext cx="5207000" cy="41867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21679841"/>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E1DD8A-FA62-44F6-ADF0-705D9C737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51EBB85-DB2E-4D8A-AE65-08E4F93EB4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831291"/>
          </a:xfrm>
          <a:custGeom>
            <a:avLst/>
            <a:gdLst>
              <a:gd name="connsiteX0" fmla="*/ 0 w 12192000"/>
              <a:gd name="connsiteY0" fmla="*/ 0 h 1831291"/>
              <a:gd name="connsiteX1" fmla="*/ 12192000 w 12192000"/>
              <a:gd name="connsiteY1" fmla="*/ 0 h 1831291"/>
              <a:gd name="connsiteX2" fmla="*/ 12192000 w 12192000"/>
              <a:gd name="connsiteY2" fmla="*/ 1380648 h 1831291"/>
              <a:gd name="connsiteX3" fmla="*/ 11997819 w 12192000"/>
              <a:gd name="connsiteY3" fmla="*/ 1418997 h 1831291"/>
              <a:gd name="connsiteX4" fmla="*/ 11725810 w 12192000"/>
              <a:gd name="connsiteY4" fmla="*/ 1509991 h 1831291"/>
              <a:gd name="connsiteX5" fmla="*/ 11557802 w 12192000"/>
              <a:gd name="connsiteY5" fmla="*/ 1548100 h 1831291"/>
              <a:gd name="connsiteX6" fmla="*/ 11428514 w 12192000"/>
              <a:gd name="connsiteY6" fmla="*/ 1552879 h 1831291"/>
              <a:gd name="connsiteX7" fmla="*/ 11115074 w 12192000"/>
              <a:gd name="connsiteY7" fmla="*/ 1573437 h 1831291"/>
              <a:gd name="connsiteX8" fmla="*/ 10916008 w 12192000"/>
              <a:gd name="connsiteY8" fmla="*/ 1565602 h 1831291"/>
              <a:gd name="connsiteX9" fmla="*/ 10300086 w 12192000"/>
              <a:gd name="connsiteY9" fmla="*/ 1610430 h 1831291"/>
              <a:gd name="connsiteX10" fmla="*/ 10132608 w 12192000"/>
              <a:gd name="connsiteY10" fmla="*/ 1613934 h 1831291"/>
              <a:gd name="connsiteX11" fmla="*/ 9811596 w 12192000"/>
              <a:gd name="connsiteY11" fmla="*/ 1596121 h 1831291"/>
              <a:gd name="connsiteX12" fmla="*/ 9586202 w 12192000"/>
              <a:gd name="connsiteY12" fmla="*/ 1601130 h 1831291"/>
              <a:gd name="connsiteX13" fmla="*/ 9410402 w 12192000"/>
              <a:gd name="connsiteY13" fmla="*/ 1583423 h 1831291"/>
              <a:gd name="connsiteX14" fmla="*/ 9141234 w 12192000"/>
              <a:gd name="connsiteY14" fmla="*/ 1569719 h 1831291"/>
              <a:gd name="connsiteX15" fmla="*/ 8900114 w 12192000"/>
              <a:gd name="connsiteY15" fmla="*/ 1529484 h 1831291"/>
              <a:gd name="connsiteX16" fmla="*/ 8813316 w 12192000"/>
              <a:gd name="connsiteY16" fmla="*/ 1508554 h 1831291"/>
              <a:gd name="connsiteX17" fmla="*/ 8616434 w 12192000"/>
              <a:gd name="connsiteY17" fmla="*/ 1483418 h 1831291"/>
              <a:gd name="connsiteX18" fmla="*/ 8526176 w 12192000"/>
              <a:gd name="connsiteY18" fmla="*/ 1499729 h 1831291"/>
              <a:gd name="connsiteX19" fmla="*/ 8484664 w 12192000"/>
              <a:gd name="connsiteY19" fmla="*/ 1509526 h 1831291"/>
              <a:gd name="connsiteX20" fmla="*/ 8413784 w 12192000"/>
              <a:gd name="connsiteY20" fmla="*/ 1511129 h 1831291"/>
              <a:gd name="connsiteX21" fmla="*/ 8058480 w 12192000"/>
              <a:gd name="connsiteY21" fmla="*/ 1501010 h 1831291"/>
              <a:gd name="connsiteX22" fmla="*/ 7404089 w 12192000"/>
              <a:gd name="connsiteY22" fmla="*/ 1369993 h 1831291"/>
              <a:gd name="connsiteX23" fmla="*/ 7139022 w 12192000"/>
              <a:gd name="connsiteY23" fmla="*/ 1269575 h 1831291"/>
              <a:gd name="connsiteX24" fmla="*/ 7083165 w 12192000"/>
              <a:gd name="connsiteY24" fmla="*/ 1261358 h 1831291"/>
              <a:gd name="connsiteX25" fmla="*/ 6989501 w 12192000"/>
              <a:gd name="connsiteY25" fmla="*/ 1250309 h 1831291"/>
              <a:gd name="connsiteX26" fmla="*/ 6750086 w 12192000"/>
              <a:gd name="connsiteY26" fmla="*/ 1225673 h 1831291"/>
              <a:gd name="connsiteX27" fmla="*/ 6683846 w 12192000"/>
              <a:gd name="connsiteY27" fmla="*/ 1216453 h 1831291"/>
              <a:gd name="connsiteX28" fmla="*/ 6485414 w 12192000"/>
              <a:gd name="connsiteY28" fmla="*/ 1193557 h 1831291"/>
              <a:gd name="connsiteX29" fmla="*/ 5864027 w 12192000"/>
              <a:gd name="connsiteY29" fmla="*/ 1205617 h 1831291"/>
              <a:gd name="connsiteX30" fmla="*/ 5633027 w 12192000"/>
              <a:gd name="connsiteY30" fmla="*/ 1231428 h 1831291"/>
              <a:gd name="connsiteX31" fmla="*/ 5143560 w 12192000"/>
              <a:gd name="connsiteY31" fmla="*/ 1221314 h 1831291"/>
              <a:gd name="connsiteX32" fmla="*/ 4857451 w 12192000"/>
              <a:gd name="connsiteY32" fmla="*/ 1202119 h 1831291"/>
              <a:gd name="connsiteX33" fmla="*/ 4672517 w 12192000"/>
              <a:gd name="connsiteY33" fmla="*/ 1177747 h 1831291"/>
              <a:gd name="connsiteX34" fmla="*/ 4315985 w 12192000"/>
              <a:gd name="connsiteY34" fmla="*/ 1182528 h 1831291"/>
              <a:gd name="connsiteX35" fmla="*/ 4119102 w 12192000"/>
              <a:gd name="connsiteY35" fmla="*/ 1193187 h 1831291"/>
              <a:gd name="connsiteX36" fmla="*/ 3996261 w 12192000"/>
              <a:gd name="connsiteY36" fmla="*/ 1245377 h 1831291"/>
              <a:gd name="connsiteX37" fmla="*/ 3831685 w 12192000"/>
              <a:gd name="connsiteY37" fmla="*/ 1278499 h 1831291"/>
              <a:gd name="connsiteX38" fmla="*/ 3667850 w 12192000"/>
              <a:gd name="connsiteY38" fmla="*/ 1335496 h 1831291"/>
              <a:gd name="connsiteX39" fmla="*/ 3253027 w 12192000"/>
              <a:gd name="connsiteY39" fmla="*/ 1423218 h 1831291"/>
              <a:gd name="connsiteX40" fmla="*/ 3098634 w 12192000"/>
              <a:gd name="connsiteY40" fmla="*/ 1462154 h 1831291"/>
              <a:gd name="connsiteX41" fmla="*/ 3039431 w 12192000"/>
              <a:gd name="connsiteY41" fmla="*/ 1450396 h 1831291"/>
              <a:gd name="connsiteX42" fmla="*/ 2679939 w 12192000"/>
              <a:gd name="connsiteY42" fmla="*/ 1534194 h 1831291"/>
              <a:gd name="connsiteX43" fmla="*/ 2472963 w 12192000"/>
              <a:gd name="connsiteY43" fmla="*/ 1574229 h 1831291"/>
              <a:gd name="connsiteX44" fmla="*/ 2074392 w 12192000"/>
              <a:gd name="connsiteY44" fmla="*/ 1665223 h 1831291"/>
              <a:gd name="connsiteX45" fmla="*/ 1777096 w 12192000"/>
              <a:gd name="connsiteY45" fmla="*/ 1708112 h 1831291"/>
              <a:gd name="connsiteX46" fmla="*/ 1708777 w 12192000"/>
              <a:gd name="connsiteY46" fmla="*/ 1721187 h 1831291"/>
              <a:gd name="connsiteX47" fmla="*/ 1463656 w 12192000"/>
              <a:gd name="connsiteY47" fmla="*/ 1728668 h 1831291"/>
              <a:gd name="connsiteX48" fmla="*/ 1258262 w 12192000"/>
              <a:gd name="connsiteY48" fmla="*/ 1733490 h 1831291"/>
              <a:gd name="connsiteX49" fmla="*/ 617029 w 12192000"/>
              <a:gd name="connsiteY49" fmla="*/ 1828943 h 1831291"/>
              <a:gd name="connsiteX50" fmla="*/ 531815 w 12192000"/>
              <a:gd name="connsiteY50" fmla="*/ 1826116 h 1831291"/>
              <a:gd name="connsiteX51" fmla="*/ 153850 w 12192000"/>
              <a:gd name="connsiteY51" fmla="*/ 1795647 h 1831291"/>
              <a:gd name="connsiteX52" fmla="*/ 0 w 12192000"/>
              <a:gd name="connsiteY52" fmla="*/ 1792985 h 183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1831291">
                <a:moveTo>
                  <a:pt x="0" y="0"/>
                </a:moveTo>
                <a:lnTo>
                  <a:pt x="12192000" y="0"/>
                </a:lnTo>
                <a:lnTo>
                  <a:pt x="12192000" y="1380648"/>
                </a:lnTo>
                <a:lnTo>
                  <a:pt x="11997819" y="1418997"/>
                </a:lnTo>
                <a:cubicBezTo>
                  <a:pt x="11796635" y="1450691"/>
                  <a:pt x="11957056" y="1489093"/>
                  <a:pt x="11725810" y="1509991"/>
                </a:cubicBezTo>
                <a:cubicBezTo>
                  <a:pt x="11629498" y="1536399"/>
                  <a:pt x="11598258" y="1537478"/>
                  <a:pt x="11557802" y="1548100"/>
                </a:cubicBezTo>
                <a:cubicBezTo>
                  <a:pt x="11522694" y="1557982"/>
                  <a:pt x="11454880" y="1543642"/>
                  <a:pt x="11428514" y="1552879"/>
                </a:cubicBezTo>
                <a:cubicBezTo>
                  <a:pt x="11240821" y="1538118"/>
                  <a:pt x="11200492" y="1571317"/>
                  <a:pt x="11115074" y="1573437"/>
                </a:cubicBezTo>
                <a:cubicBezTo>
                  <a:pt x="11045464" y="1560502"/>
                  <a:pt x="10986068" y="1578237"/>
                  <a:pt x="10916008" y="1565602"/>
                </a:cubicBezTo>
                <a:cubicBezTo>
                  <a:pt x="10533594" y="1584051"/>
                  <a:pt x="10430653" y="1602374"/>
                  <a:pt x="10300086" y="1610430"/>
                </a:cubicBezTo>
                <a:cubicBezTo>
                  <a:pt x="10169519" y="1618486"/>
                  <a:pt x="10176778" y="1612560"/>
                  <a:pt x="10132608" y="1613934"/>
                </a:cubicBezTo>
                <a:cubicBezTo>
                  <a:pt x="10082090" y="1630965"/>
                  <a:pt x="10059490" y="1590110"/>
                  <a:pt x="9811596" y="1596121"/>
                </a:cubicBezTo>
                <a:cubicBezTo>
                  <a:pt x="9760826" y="1614885"/>
                  <a:pt x="9602030" y="1614722"/>
                  <a:pt x="9586202" y="1601130"/>
                </a:cubicBezTo>
                <a:cubicBezTo>
                  <a:pt x="9520018" y="1596310"/>
                  <a:pt x="9460154" y="1580137"/>
                  <a:pt x="9410402" y="1583423"/>
                </a:cubicBezTo>
                <a:lnTo>
                  <a:pt x="9141234" y="1569719"/>
                </a:lnTo>
                <a:cubicBezTo>
                  <a:pt x="9036636" y="1534639"/>
                  <a:pt x="8954702" y="1551887"/>
                  <a:pt x="8900114" y="1529484"/>
                </a:cubicBezTo>
                <a:cubicBezTo>
                  <a:pt x="8892622" y="1527772"/>
                  <a:pt x="8814982" y="1512977"/>
                  <a:pt x="8813316" y="1508554"/>
                </a:cubicBezTo>
                <a:cubicBezTo>
                  <a:pt x="8766036" y="1500874"/>
                  <a:pt x="8664290" y="1484889"/>
                  <a:pt x="8616434" y="1483418"/>
                </a:cubicBezTo>
                <a:cubicBezTo>
                  <a:pt x="8596858" y="1484674"/>
                  <a:pt x="8544722" y="1497008"/>
                  <a:pt x="8526176" y="1499729"/>
                </a:cubicBezTo>
                <a:lnTo>
                  <a:pt x="8484664" y="1509526"/>
                </a:lnTo>
                <a:cubicBezTo>
                  <a:pt x="8476568" y="1511153"/>
                  <a:pt x="8421038" y="1506722"/>
                  <a:pt x="8413784" y="1511129"/>
                </a:cubicBezTo>
                <a:cubicBezTo>
                  <a:pt x="8120762" y="1483619"/>
                  <a:pt x="8441394" y="1538427"/>
                  <a:pt x="8058480" y="1501010"/>
                </a:cubicBezTo>
                <a:cubicBezTo>
                  <a:pt x="7675565" y="1463591"/>
                  <a:pt x="7538759" y="1400030"/>
                  <a:pt x="7404089" y="1369993"/>
                </a:cubicBezTo>
                <a:cubicBezTo>
                  <a:pt x="7250846" y="1331420"/>
                  <a:pt x="7192509" y="1287681"/>
                  <a:pt x="7139022" y="1269575"/>
                </a:cubicBezTo>
                <a:cubicBezTo>
                  <a:pt x="7113985" y="1257497"/>
                  <a:pt x="7102375" y="1267846"/>
                  <a:pt x="7083165" y="1261358"/>
                </a:cubicBezTo>
                <a:lnTo>
                  <a:pt x="6989501" y="1250309"/>
                </a:lnTo>
                <a:lnTo>
                  <a:pt x="6750086" y="1225673"/>
                </a:lnTo>
                <a:lnTo>
                  <a:pt x="6683846" y="1216453"/>
                </a:lnTo>
                <a:lnTo>
                  <a:pt x="6485414" y="1193557"/>
                </a:lnTo>
                <a:cubicBezTo>
                  <a:pt x="6173372" y="1162990"/>
                  <a:pt x="6096432" y="1223621"/>
                  <a:pt x="5864027" y="1205617"/>
                </a:cubicBezTo>
                <a:cubicBezTo>
                  <a:pt x="5806031" y="1208752"/>
                  <a:pt x="5714024" y="1223204"/>
                  <a:pt x="5633027" y="1231428"/>
                </a:cubicBezTo>
                <a:cubicBezTo>
                  <a:pt x="5472932" y="1216365"/>
                  <a:pt x="5471994" y="1266252"/>
                  <a:pt x="5143560" y="1221314"/>
                </a:cubicBezTo>
                <a:cubicBezTo>
                  <a:pt x="5014297" y="1216428"/>
                  <a:pt x="4935958" y="1209381"/>
                  <a:pt x="4857451" y="1202119"/>
                </a:cubicBezTo>
                <a:cubicBezTo>
                  <a:pt x="4837386" y="1194416"/>
                  <a:pt x="4690737" y="1187855"/>
                  <a:pt x="4672517" y="1177747"/>
                </a:cubicBezTo>
                <a:cubicBezTo>
                  <a:pt x="4582273" y="1172373"/>
                  <a:pt x="4408221" y="1179954"/>
                  <a:pt x="4315985" y="1182528"/>
                </a:cubicBezTo>
                <a:cubicBezTo>
                  <a:pt x="4223749" y="1185101"/>
                  <a:pt x="4162965" y="1183833"/>
                  <a:pt x="4119102" y="1193187"/>
                </a:cubicBezTo>
                <a:lnTo>
                  <a:pt x="3996261" y="1245377"/>
                </a:lnTo>
                <a:cubicBezTo>
                  <a:pt x="3915481" y="1228114"/>
                  <a:pt x="3908732" y="1268037"/>
                  <a:pt x="3831685" y="1278499"/>
                </a:cubicBezTo>
                <a:cubicBezTo>
                  <a:pt x="3742025" y="1299415"/>
                  <a:pt x="3768094" y="1307675"/>
                  <a:pt x="3667850" y="1335496"/>
                </a:cubicBezTo>
                <a:cubicBezTo>
                  <a:pt x="3603528" y="1390543"/>
                  <a:pt x="3335151" y="1386935"/>
                  <a:pt x="3253027" y="1423218"/>
                </a:cubicBezTo>
                <a:cubicBezTo>
                  <a:pt x="3177511" y="1441066"/>
                  <a:pt x="3129445" y="1452763"/>
                  <a:pt x="3098634" y="1462154"/>
                </a:cubicBezTo>
                <a:cubicBezTo>
                  <a:pt x="3088588" y="1461256"/>
                  <a:pt x="3049713" y="1453005"/>
                  <a:pt x="3039431" y="1450396"/>
                </a:cubicBezTo>
                <a:cubicBezTo>
                  <a:pt x="2836760" y="1456075"/>
                  <a:pt x="2778569" y="1514609"/>
                  <a:pt x="2679939" y="1534194"/>
                </a:cubicBezTo>
                <a:cubicBezTo>
                  <a:pt x="2619918" y="1546625"/>
                  <a:pt x="2573887" y="1552391"/>
                  <a:pt x="2472963" y="1574229"/>
                </a:cubicBezTo>
                <a:cubicBezTo>
                  <a:pt x="2271779" y="1605923"/>
                  <a:pt x="2305638" y="1644325"/>
                  <a:pt x="2074392" y="1665223"/>
                </a:cubicBezTo>
                <a:cubicBezTo>
                  <a:pt x="1926773" y="1731836"/>
                  <a:pt x="1838032" y="1698786"/>
                  <a:pt x="1777096" y="1708112"/>
                </a:cubicBezTo>
                <a:cubicBezTo>
                  <a:pt x="1744161" y="1711087"/>
                  <a:pt x="1754171" y="1719388"/>
                  <a:pt x="1708777" y="1721187"/>
                </a:cubicBezTo>
                <a:cubicBezTo>
                  <a:pt x="1603045" y="1711355"/>
                  <a:pt x="1537688" y="1728728"/>
                  <a:pt x="1463656" y="1728668"/>
                </a:cubicBezTo>
                <a:cubicBezTo>
                  <a:pt x="1394047" y="1715733"/>
                  <a:pt x="1328322" y="1746126"/>
                  <a:pt x="1258262" y="1733490"/>
                </a:cubicBezTo>
                <a:cubicBezTo>
                  <a:pt x="875848" y="1751939"/>
                  <a:pt x="991225" y="1807178"/>
                  <a:pt x="617029" y="1828943"/>
                </a:cubicBezTo>
                <a:cubicBezTo>
                  <a:pt x="495541" y="1836010"/>
                  <a:pt x="575984" y="1824744"/>
                  <a:pt x="531815" y="1826116"/>
                </a:cubicBezTo>
                <a:cubicBezTo>
                  <a:pt x="481296" y="1843149"/>
                  <a:pt x="401743" y="1789638"/>
                  <a:pt x="153850" y="1795647"/>
                </a:cubicBezTo>
                <a:cubicBezTo>
                  <a:pt x="65214" y="1790125"/>
                  <a:pt x="82594" y="1761996"/>
                  <a:pt x="0" y="1792985"/>
                </a:cubicBezTo>
                <a:close/>
              </a:path>
            </a:pathLst>
          </a:custGeom>
          <a:blipFill>
            <a:blip r:embed="rId3"/>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605339" y="118493"/>
            <a:ext cx="8991601" cy="1708446"/>
          </a:xfrm>
        </p:spPr>
        <p:txBody>
          <a:bodyPr anchor="ctr">
            <a:normAutofit/>
          </a:bodyPr>
          <a:lstStyle/>
          <a:p>
            <a:pPr algn="ctr"/>
            <a:r>
              <a:rPr lang="ro-RO">
                <a:solidFill>
                  <a:schemeClr val="tx1"/>
                </a:solidFill>
                <a:highlight>
                  <a:srgbClr val="000000"/>
                </a:highlight>
                <a:latin typeface="Franklin Gothic Heavy"/>
              </a:rPr>
              <a:t>Sistemele de vot bazate pe blockchain</a:t>
            </a:r>
            <a:endParaRPr lang="ro-RO">
              <a:solidFill>
                <a:schemeClr val="tx1"/>
              </a:solidFill>
            </a:endParaRP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3318752" y="1834840"/>
            <a:ext cx="5555765" cy="796177"/>
          </a:xfrm>
        </p:spPr>
        <p:txBody>
          <a:bodyPr vert="horz" lIns="91440" tIns="45720" rIns="91440" bIns="45720" rtlCol="0" anchor="ctr">
            <a:noAutofit/>
          </a:bodyPr>
          <a:lstStyle/>
          <a:p>
            <a:pPr marL="0" indent="0" algn="ctr">
              <a:buNone/>
            </a:pPr>
            <a:r>
              <a:rPr lang="ro-RO" sz="2400" b="1"/>
              <a:t>Implementări și studii de caz</a:t>
            </a:r>
            <a:endParaRPr lang="ro-RO" b="1"/>
          </a:p>
          <a:p>
            <a:pPr marL="0" indent="0" algn="ctr">
              <a:buNone/>
            </a:pPr>
            <a:r>
              <a:rPr lang="ro-RO">
                <a:solidFill>
                  <a:schemeClr val="bg1"/>
                </a:solidFill>
              </a:rPr>
              <a:t>Analiză finală</a:t>
            </a:r>
          </a:p>
        </p:txBody>
      </p:sp>
      <p:sp>
        <p:nvSpPr>
          <p:cNvPr id="5" name="CasetăText 4">
            <a:extLst>
              <a:ext uri="{FF2B5EF4-FFF2-40B4-BE49-F238E27FC236}">
                <a16:creationId xmlns:a16="http://schemas.microsoft.com/office/drawing/2014/main" id="{08CA6E5F-96C0-24BF-FDD0-444C69689237}"/>
              </a:ext>
            </a:extLst>
          </p:cNvPr>
          <p:cNvSpPr txBox="1"/>
          <p:nvPr/>
        </p:nvSpPr>
        <p:spPr>
          <a:xfrm>
            <a:off x="254814" y="3887339"/>
            <a:ext cx="4714142" cy="8925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o-RO" sz="1600"/>
              <a:t>Studii de caz</a:t>
            </a:r>
            <a:endParaRPr lang="ro-RO"/>
          </a:p>
          <a:p>
            <a:r>
              <a:rPr lang="ro-RO" sz="2000" b="1">
                <a:ea typeface="+mn-lt"/>
                <a:cs typeface="+mn-lt"/>
              </a:rPr>
              <a:t>Studii de caz cu implementări</a:t>
            </a:r>
            <a:endParaRPr lang="ro-RO" sz="2000" b="1"/>
          </a:p>
          <a:p>
            <a:r>
              <a:rPr lang="ro-RO" sz="1600">
                <a:ea typeface="+mn-lt"/>
                <a:cs typeface="+mn-lt"/>
              </a:rPr>
              <a:t>Implementări</a:t>
            </a:r>
            <a:endParaRPr lang="ro-RO" sz="1600"/>
          </a:p>
        </p:txBody>
      </p:sp>
      <p:sp>
        <p:nvSpPr>
          <p:cNvPr id="4" name="CasetăText 6">
            <a:extLst>
              <a:ext uri="{FF2B5EF4-FFF2-40B4-BE49-F238E27FC236}">
                <a16:creationId xmlns:a16="http://schemas.microsoft.com/office/drawing/2014/main" id="{9A0FC357-4703-F74E-D836-D13D4FBBAF26}"/>
              </a:ext>
            </a:extLst>
          </p:cNvPr>
          <p:cNvSpPr txBox="1"/>
          <p:nvPr/>
        </p:nvSpPr>
        <p:spPr>
          <a:xfrm>
            <a:off x="5049063" y="2310421"/>
            <a:ext cx="6915476" cy="452431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ro-RO" sz="1600" b="1">
                <a:ea typeface="+mn-lt"/>
                <a:cs typeface="+mn-lt"/>
              </a:rPr>
              <a:t>On Secure E-</a:t>
            </a:r>
            <a:r>
              <a:rPr lang="ro-RO" sz="1600" b="1" err="1">
                <a:ea typeface="+mn-lt"/>
                <a:cs typeface="+mn-lt"/>
              </a:rPr>
              <a:t>Voting</a:t>
            </a:r>
            <a:r>
              <a:rPr lang="ro-RO" sz="1600" b="1">
                <a:ea typeface="+mn-lt"/>
                <a:cs typeface="+mn-lt"/>
              </a:rPr>
              <a:t> over </a:t>
            </a:r>
            <a:r>
              <a:rPr lang="ro-RO" sz="1600" b="1" err="1">
                <a:ea typeface="+mn-lt"/>
                <a:cs typeface="+mn-lt"/>
              </a:rPr>
              <a:t>Blockchain</a:t>
            </a:r>
            <a:r>
              <a:rPr lang="ro-RO" sz="1600" b="1">
                <a:ea typeface="+mn-lt"/>
                <a:cs typeface="+mn-lt"/>
              </a:rPr>
              <a:t> </a:t>
            </a:r>
            <a:endParaRPr lang="ro-RO" sz="1600" b="1"/>
          </a:p>
          <a:p>
            <a:r>
              <a:rPr lang="ro-RO" sz="1600">
                <a:ea typeface="+mn-lt"/>
                <a:cs typeface="+mn-lt"/>
              </a:rPr>
              <a:t>(Patrick </a:t>
            </a:r>
            <a:r>
              <a:rPr lang="ro-RO" sz="1600" err="1">
                <a:ea typeface="+mn-lt"/>
                <a:cs typeface="+mn-lt"/>
              </a:rPr>
              <a:t>Mccorry</a:t>
            </a:r>
            <a:r>
              <a:rPr lang="ro-RO" sz="1600">
                <a:ea typeface="+mn-lt"/>
                <a:cs typeface="+mn-lt"/>
              </a:rPr>
              <a:t>, </a:t>
            </a:r>
            <a:r>
              <a:rPr lang="ro-RO" sz="1600" err="1">
                <a:ea typeface="+mn-lt"/>
                <a:cs typeface="+mn-lt"/>
              </a:rPr>
              <a:t>Maryam</a:t>
            </a:r>
            <a:r>
              <a:rPr lang="ro-RO" sz="1600">
                <a:ea typeface="+mn-lt"/>
                <a:cs typeface="+mn-lt"/>
              </a:rPr>
              <a:t> </a:t>
            </a:r>
            <a:r>
              <a:rPr lang="ro-RO" sz="1600" err="1">
                <a:ea typeface="+mn-lt"/>
                <a:cs typeface="+mn-lt"/>
              </a:rPr>
              <a:t>Mehrnezhad</a:t>
            </a:r>
            <a:r>
              <a:rPr lang="ro-RO" sz="1600">
                <a:ea typeface="+mn-lt"/>
                <a:cs typeface="+mn-lt"/>
              </a:rPr>
              <a:t>, </a:t>
            </a:r>
            <a:r>
              <a:rPr lang="ro-RO" sz="1600" err="1">
                <a:ea typeface="+mn-lt"/>
                <a:cs typeface="+mn-lt"/>
              </a:rPr>
              <a:t>Ehsan</a:t>
            </a:r>
            <a:r>
              <a:rPr lang="ro-RO" sz="1600">
                <a:ea typeface="+mn-lt"/>
                <a:cs typeface="+mn-lt"/>
              </a:rPr>
              <a:t> </a:t>
            </a:r>
            <a:r>
              <a:rPr lang="ro-RO" sz="1600" err="1">
                <a:ea typeface="+mn-lt"/>
                <a:cs typeface="+mn-lt"/>
              </a:rPr>
              <a:t>Toreini</a:t>
            </a:r>
            <a:r>
              <a:rPr lang="ro-RO" sz="1600">
                <a:ea typeface="+mn-lt"/>
                <a:cs typeface="+mn-lt"/>
              </a:rPr>
              <a:t>, </a:t>
            </a:r>
            <a:r>
              <a:rPr lang="ro-RO" sz="1600" err="1">
                <a:ea typeface="+mn-lt"/>
                <a:cs typeface="+mn-lt"/>
              </a:rPr>
              <a:t>Siamak</a:t>
            </a:r>
            <a:r>
              <a:rPr lang="ro-RO" sz="1600">
                <a:ea typeface="+mn-lt"/>
                <a:cs typeface="+mn-lt"/>
              </a:rPr>
              <a:t> F. </a:t>
            </a:r>
            <a:r>
              <a:rPr lang="ro-RO" sz="1600" err="1">
                <a:ea typeface="+mn-lt"/>
                <a:cs typeface="+mn-lt"/>
              </a:rPr>
              <a:t>Shahandashti</a:t>
            </a:r>
            <a:r>
              <a:rPr lang="ro-RO" sz="1600">
                <a:ea typeface="+mn-lt"/>
                <a:cs typeface="+mn-lt"/>
              </a:rPr>
              <a:t> și </a:t>
            </a:r>
            <a:r>
              <a:rPr lang="ro-RO" sz="1600" err="1">
                <a:ea typeface="+mn-lt"/>
                <a:cs typeface="+mn-lt"/>
              </a:rPr>
              <a:t>Feng</a:t>
            </a:r>
            <a:r>
              <a:rPr lang="ro-RO" sz="1600">
                <a:ea typeface="+mn-lt"/>
                <a:cs typeface="+mn-lt"/>
              </a:rPr>
              <a:t> </a:t>
            </a:r>
            <a:r>
              <a:rPr lang="ro-RO" sz="1600" err="1">
                <a:ea typeface="+mn-lt"/>
                <a:cs typeface="+mn-lt"/>
              </a:rPr>
              <a:t>Hao</a:t>
            </a:r>
            <a:r>
              <a:rPr lang="ro-RO" sz="1600">
                <a:ea typeface="+mn-lt"/>
                <a:cs typeface="+mn-lt"/>
              </a:rPr>
              <a:t>)​</a:t>
            </a:r>
            <a:endParaRPr lang="ro-RO" sz="1600"/>
          </a:p>
          <a:p>
            <a:endParaRPr lang="ro-RO" sz="1600">
              <a:ea typeface="+mn-lt"/>
              <a:cs typeface="+mn-lt"/>
            </a:endParaRPr>
          </a:p>
          <a:p>
            <a:r>
              <a:rPr lang="ro-RO" sz="1600" b="1" err="1">
                <a:ea typeface="+mn-lt"/>
                <a:cs typeface="+mn-lt"/>
              </a:rPr>
              <a:t>Towards</a:t>
            </a:r>
            <a:r>
              <a:rPr lang="ro-RO" sz="1600" b="1">
                <a:ea typeface="+mn-lt"/>
                <a:cs typeface="+mn-lt"/>
              </a:rPr>
              <a:t> Secure E-</a:t>
            </a:r>
            <a:r>
              <a:rPr lang="ro-RO" sz="1600" b="1" err="1">
                <a:ea typeface="+mn-lt"/>
                <a:cs typeface="+mn-lt"/>
              </a:rPr>
              <a:t>Voting</a:t>
            </a:r>
            <a:r>
              <a:rPr lang="ro-RO" sz="1600" b="1">
                <a:ea typeface="+mn-lt"/>
                <a:cs typeface="+mn-lt"/>
              </a:rPr>
              <a:t> </a:t>
            </a:r>
            <a:r>
              <a:rPr lang="ro-RO" sz="1600" b="1" err="1">
                <a:ea typeface="+mn-lt"/>
                <a:cs typeface="+mn-lt"/>
              </a:rPr>
              <a:t>Using</a:t>
            </a:r>
            <a:r>
              <a:rPr lang="ro-RO" sz="1600" b="1">
                <a:ea typeface="+mn-lt"/>
                <a:cs typeface="+mn-lt"/>
              </a:rPr>
              <a:t> </a:t>
            </a:r>
            <a:r>
              <a:rPr lang="ro-RO" sz="1600" b="1" err="1">
                <a:ea typeface="+mn-lt"/>
                <a:cs typeface="+mn-lt"/>
              </a:rPr>
              <a:t>Ethereum</a:t>
            </a:r>
            <a:r>
              <a:rPr lang="ro-RO" sz="1600" b="1">
                <a:ea typeface="+mn-lt"/>
                <a:cs typeface="+mn-lt"/>
              </a:rPr>
              <a:t> </a:t>
            </a:r>
            <a:r>
              <a:rPr lang="ro-RO" sz="1600" b="1" err="1">
                <a:ea typeface="+mn-lt"/>
                <a:cs typeface="+mn-lt"/>
              </a:rPr>
              <a:t>Blockchain</a:t>
            </a:r>
            <a:endParaRPr lang="ro-RO" sz="1600" b="1">
              <a:ea typeface="+mn-lt"/>
              <a:cs typeface="+mn-lt"/>
            </a:endParaRPr>
          </a:p>
          <a:p>
            <a:r>
              <a:rPr lang="ro-RO" sz="1600">
                <a:ea typeface="+mn-lt"/>
                <a:cs typeface="+mn-lt"/>
              </a:rPr>
              <a:t>(</a:t>
            </a:r>
            <a:r>
              <a:rPr lang="ro-RO" sz="1600" err="1">
                <a:ea typeface="+mn-lt"/>
                <a:cs typeface="+mn-lt"/>
              </a:rPr>
              <a:t>Emre</a:t>
            </a:r>
            <a:r>
              <a:rPr lang="ro-RO" sz="1600">
                <a:ea typeface="+mn-lt"/>
                <a:cs typeface="+mn-lt"/>
              </a:rPr>
              <a:t> </a:t>
            </a:r>
            <a:r>
              <a:rPr lang="ro-RO" sz="1600" err="1">
                <a:ea typeface="+mn-lt"/>
                <a:cs typeface="+mn-lt"/>
              </a:rPr>
              <a:t>Yavuz</a:t>
            </a:r>
            <a:r>
              <a:rPr lang="ro-RO" sz="1600">
                <a:ea typeface="+mn-lt"/>
                <a:cs typeface="+mn-lt"/>
              </a:rPr>
              <a:t>, Ali </a:t>
            </a:r>
            <a:r>
              <a:rPr lang="ro-RO" sz="1600" err="1">
                <a:ea typeface="+mn-lt"/>
                <a:cs typeface="+mn-lt"/>
              </a:rPr>
              <a:t>Kaan</a:t>
            </a:r>
            <a:r>
              <a:rPr lang="ro-RO" sz="1600">
                <a:ea typeface="+mn-lt"/>
                <a:cs typeface="+mn-lt"/>
              </a:rPr>
              <a:t> </a:t>
            </a:r>
            <a:r>
              <a:rPr lang="ro-RO" sz="1600" err="1">
                <a:ea typeface="+mn-lt"/>
                <a:cs typeface="+mn-lt"/>
              </a:rPr>
              <a:t>Koç</a:t>
            </a:r>
            <a:r>
              <a:rPr lang="ro-RO" sz="1600">
                <a:ea typeface="+mn-lt"/>
                <a:cs typeface="+mn-lt"/>
              </a:rPr>
              <a:t>, </a:t>
            </a:r>
            <a:r>
              <a:rPr lang="ro-RO" sz="1600" err="1">
                <a:ea typeface="+mn-lt"/>
                <a:cs typeface="+mn-lt"/>
              </a:rPr>
              <a:t>Umut</a:t>
            </a:r>
            <a:r>
              <a:rPr lang="ro-RO" sz="1600">
                <a:ea typeface="+mn-lt"/>
                <a:cs typeface="+mn-lt"/>
              </a:rPr>
              <a:t> </a:t>
            </a:r>
            <a:r>
              <a:rPr lang="ro-RO" sz="1600" err="1">
                <a:ea typeface="+mn-lt"/>
                <a:cs typeface="+mn-lt"/>
              </a:rPr>
              <a:t>Can</a:t>
            </a:r>
            <a:r>
              <a:rPr lang="ro-RO" sz="1600">
                <a:ea typeface="+mn-lt"/>
                <a:cs typeface="+mn-lt"/>
              </a:rPr>
              <a:t> </a:t>
            </a:r>
            <a:r>
              <a:rPr lang="ro-RO" sz="1600" err="1">
                <a:ea typeface="+mn-lt"/>
                <a:cs typeface="+mn-lt"/>
              </a:rPr>
              <a:t>Çabuk</a:t>
            </a:r>
            <a:r>
              <a:rPr lang="ro-RO" sz="1600">
                <a:ea typeface="+mn-lt"/>
                <a:cs typeface="+mn-lt"/>
              </a:rPr>
              <a:t> și </a:t>
            </a:r>
            <a:r>
              <a:rPr lang="ro-RO" sz="1600" err="1">
                <a:ea typeface="+mn-lt"/>
                <a:cs typeface="+mn-lt"/>
              </a:rPr>
              <a:t>Gökhan</a:t>
            </a:r>
            <a:r>
              <a:rPr lang="ro-RO" sz="1600">
                <a:ea typeface="+mn-lt"/>
                <a:cs typeface="+mn-lt"/>
              </a:rPr>
              <a:t> </a:t>
            </a:r>
            <a:r>
              <a:rPr lang="ro-RO" sz="1600" err="1">
                <a:ea typeface="+mn-lt"/>
                <a:cs typeface="+mn-lt"/>
              </a:rPr>
              <a:t>Dalkılıç</a:t>
            </a:r>
            <a:r>
              <a:rPr lang="ro-RO" sz="1600">
                <a:ea typeface="+mn-lt"/>
                <a:cs typeface="+mn-lt"/>
              </a:rPr>
              <a:t>)</a:t>
            </a:r>
            <a:endParaRPr lang="ro-RO" sz="1600" b="1">
              <a:ea typeface="+mn-lt"/>
              <a:cs typeface="+mn-lt"/>
            </a:endParaRPr>
          </a:p>
          <a:p>
            <a:endParaRPr lang="ro-RO" sz="1600"/>
          </a:p>
          <a:p>
            <a:r>
              <a:rPr lang="ro-RO" sz="1600" b="1" err="1">
                <a:ea typeface="+mn-lt"/>
                <a:cs typeface="+mn-lt"/>
              </a:rPr>
              <a:t>Blockchain-Based</a:t>
            </a:r>
            <a:r>
              <a:rPr lang="ro-RO" sz="1600" b="1">
                <a:ea typeface="+mn-lt"/>
                <a:cs typeface="+mn-lt"/>
              </a:rPr>
              <a:t> E-</a:t>
            </a:r>
            <a:r>
              <a:rPr lang="ro-RO" sz="1600" b="1" err="1">
                <a:ea typeface="+mn-lt"/>
                <a:cs typeface="+mn-lt"/>
              </a:rPr>
              <a:t>Voting</a:t>
            </a:r>
            <a:r>
              <a:rPr lang="ro-RO" sz="1600" b="1">
                <a:ea typeface="+mn-lt"/>
                <a:cs typeface="+mn-lt"/>
              </a:rPr>
              <a:t> </a:t>
            </a:r>
            <a:r>
              <a:rPr lang="ro-RO" sz="1600" b="1" err="1">
                <a:ea typeface="+mn-lt"/>
                <a:cs typeface="+mn-lt"/>
              </a:rPr>
              <a:t>System</a:t>
            </a:r>
            <a:r>
              <a:rPr lang="ro-RO" sz="1600" b="1">
                <a:ea typeface="+mn-lt"/>
                <a:cs typeface="+mn-lt"/>
              </a:rPr>
              <a:t> </a:t>
            </a:r>
            <a:endParaRPr lang="ro-RO" sz="1600">
              <a:ea typeface="+mn-lt"/>
              <a:cs typeface="+mn-lt"/>
            </a:endParaRPr>
          </a:p>
          <a:p>
            <a:r>
              <a:rPr lang="ro-RO" sz="1600" b="1">
                <a:ea typeface="+mn-lt"/>
                <a:cs typeface="+mn-lt"/>
              </a:rPr>
              <a:t>(</a:t>
            </a:r>
            <a:r>
              <a:rPr lang="ro-RO" sz="1600" err="1">
                <a:ea typeface="+mn-lt"/>
                <a:cs typeface="+mn-lt"/>
              </a:rPr>
              <a:t>Friðrik</a:t>
            </a:r>
            <a:r>
              <a:rPr lang="ro-RO" sz="1600">
                <a:ea typeface="+mn-lt"/>
                <a:cs typeface="+mn-lt"/>
              </a:rPr>
              <a:t> Þ </a:t>
            </a:r>
            <a:r>
              <a:rPr lang="ro-RO" sz="1600" err="1">
                <a:ea typeface="+mn-lt"/>
                <a:cs typeface="+mn-lt"/>
              </a:rPr>
              <a:t>Hjálmarsson</a:t>
            </a:r>
            <a:r>
              <a:rPr lang="ro-RO" sz="1600">
                <a:ea typeface="+mn-lt"/>
                <a:cs typeface="+mn-lt"/>
              </a:rPr>
              <a:t>, </a:t>
            </a:r>
            <a:r>
              <a:rPr lang="ro-RO" sz="1600" err="1">
                <a:ea typeface="+mn-lt"/>
                <a:cs typeface="+mn-lt"/>
              </a:rPr>
              <a:t>Gunnlaugur</a:t>
            </a:r>
            <a:r>
              <a:rPr lang="ro-RO" sz="1600">
                <a:ea typeface="+mn-lt"/>
                <a:cs typeface="+mn-lt"/>
              </a:rPr>
              <a:t> K </a:t>
            </a:r>
            <a:r>
              <a:rPr lang="ro-RO" sz="1600" err="1">
                <a:ea typeface="+mn-lt"/>
                <a:cs typeface="+mn-lt"/>
              </a:rPr>
              <a:t>Hreiðarsson</a:t>
            </a:r>
            <a:r>
              <a:rPr lang="ro-RO" sz="1600">
                <a:ea typeface="+mn-lt"/>
                <a:cs typeface="+mn-lt"/>
              </a:rPr>
              <a:t>, Mohammad </a:t>
            </a:r>
            <a:r>
              <a:rPr lang="ro-RO" sz="1600" err="1">
                <a:ea typeface="+mn-lt"/>
                <a:cs typeface="+mn-lt"/>
              </a:rPr>
              <a:t>Hamdaqa</a:t>
            </a:r>
            <a:r>
              <a:rPr lang="ro-RO" sz="1600">
                <a:ea typeface="+mn-lt"/>
                <a:cs typeface="+mn-lt"/>
              </a:rPr>
              <a:t> și </a:t>
            </a:r>
            <a:r>
              <a:rPr lang="ro-RO" sz="1600" err="1">
                <a:ea typeface="+mn-lt"/>
                <a:cs typeface="+mn-lt"/>
              </a:rPr>
              <a:t>Gísli</a:t>
            </a:r>
            <a:r>
              <a:rPr lang="ro-RO" sz="1600">
                <a:ea typeface="+mn-lt"/>
                <a:cs typeface="+mn-lt"/>
              </a:rPr>
              <a:t> </a:t>
            </a:r>
            <a:r>
              <a:rPr lang="ro-RO" sz="1600" err="1">
                <a:ea typeface="+mn-lt"/>
                <a:cs typeface="+mn-lt"/>
              </a:rPr>
              <a:t>Hjálmtỳsson</a:t>
            </a:r>
            <a:r>
              <a:rPr lang="ro-RO" sz="1600">
                <a:ea typeface="+mn-lt"/>
                <a:cs typeface="+mn-lt"/>
              </a:rPr>
              <a:t>,)</a:t>
            </a:r>
          </a:p>
          <a:p>
            <a:endParaRPr lang="ro-RO" sz="1600"/>
          </a:p>
          <a:p>
            <a:r>
              <a:rPr lang="ro-RO" sz="1600" b="1" err="1">
                <a:ea typeface="+mn-lt"/>
                <a:cs typeface="+mn-lt"/>
              </a:rPr>
              <a:t>Decentralized</a:t>
            </a:r>
            <a:r>
              <a:rPr lang="ro-RO" sz="1600" b="1">
                <a:ea typeface="+mn-lt"/>
                <a:cs typeface="+mn-lt"/>
              </a:rPr>
              <a:t> </a:t>
            </a:r>
            <a:r>
              <a:rPr lang="ro-RO" sz="1600" b="1" err="1">
                <a:ea typeface="+mn-lt"/>
                <a:cs typeface="+mn-lt"/>
              </a:rPr>
              <a:t>Voting</a:t>
            </a:r>
            <a:r>
              <a:rPr lang="ro-RO" sz="1600" b="1">
                <a:ea typeface="+mn-lt"/>
                <a:cs typeface="+mn-lt"/>
              </a:rPr>
              <a:t> </a:t>
            </a:r>
            <a:r>
              <a:rPr lang="ro-RO" sz="1600" b="1" err="1">
                <a:ea typeface="+mn-lt"/>
                <a:cs typeface="+mn-lt"/>
              </a:rPr>
              <a:t>Platform</a:t>
            </a:r>
            <a:r>
              <a:rPr lang="ro-RO" sz="1600" b="1">
                <a:ea typeface="+mn-lt"/>
                <a:cs typeface="+mn-lt"/>
              </a:rPr>
              <a:t> </a:t>
            </a:r>
            <a:r>
              <a:rPr lang="ro-RO" sz="1600" b="1" err="1">
                <a:ea typeface="+mn-lt"/>
                <a:cs typeface="+mn-lt"/>
              </a:rPr>
              <a:t>Based</a:t>
            </a:r>
            <a:r>
              <a:rPr lang="ro-RO" sz="1600" b="1">
                <a:ea typeface="+mn-lt"/>
                <a:cs typeface="+mn-lt"/>
              </a:rPr>
              <a:t> on </a:t>
            </a:r>
            <a:r>
              <a:rPr lang="ro-RO" sz="1600" b="1" err="1">
                <a:ea typeface="+mn-lt"/>
                <a:cs typeface="+mn-lt"/>
              </a:rPr>
              <a:t>Ethereum</a:t>
            </a:r>
            <a:r>
              <a:rPr lang="ro-RO" sz="1600" b="1">
                <a:ea typeface="+mn-lt"/>
                <a:cs typeface="+mn-lt"/>
              </a:rPr>
              <a:t> </a:t>
            </a:r>
            <a:r>
              <a:rPr lang="ro-RO" sz="1600" b="1" err="1">
                <a:ea typeface="+mn-lt"/>
                <a:cs typeface="+mn-lt"/>
              </a:rPr>
              <a:t>Blockchain</a:t>
            </a:r>
            <a:endParaRPr lang="ro-RO" sz="1600" b="1"/>
          </a:p>
          <a:p>
            <a:r>
              <a:rPr lang="ro-RO" sz="1600"/>
              <a:t>(</a:t>
            </a:r>
            <a:r>
              <a:rPr lang="ro-RO" sz="1600">
                <a:ea typeface="+mn-lt"/>
                <a:cs typeface="+mn-lt"/>
              </a:rPr>
              <a:t>David </a:t>
            </a:r>
            <a:r>
              <a:rPr lang="ro-RO" sz="1600" err="1">
                <a:ea typeface="+mn-lt"/>
                <a:cs typeface="+mn-lt"/>
              </a:rPr>
              <a:t>Khoury</a:t>
            </a:r>
            <a:r>
              <a:rPr lang="ro-RO" sz="1600">
                <a:ea typeface="+mn-lt"/>
                <a:cs typeface="+mn-lt"/>
              </a:rPr>
              <a:t>, Elie F </a:t>
            </a:r>
            <a:r>
              <a:rPr lang="ro-RO" sz="1600" err="1">
                <a:ea typeface="+mn-lt"/>
                <a:cs typeface="+mn-lt"/>
              </a:rPr>
              <a:t>Kfoury</a:t>
            </a:r>
            <a:r>
              <a:rPr lang="ro-RO" sz="1600">
                <a:ea typeface="+mn-lt"/>
                <a:cs typeface="+mn-lt"/>
              </a:rPr>
              <a:t>, Ali </a:t>
            </a:r>
            <a:r>
              <a:rPr lang="ro-RO" sz="1600" err="1">
                <a:ea typeface="+mn-lt"/>
                <a:cs typeface="+mn-lt"/>
              </a:rPr>
              <a:t>Kassem</a:t>
            </a:r>
            <a:r>
              <a:rPr lang="ro-RO" sz="1600">
                <a:ea typeface="+mn-lt"/>
                <a:cs typeface="+mn-lt"/>
              </a:rPr>
              <a:t> și </a:t>
            </a:r>
            <a:r>
              <a:rPr lang="ro-RO" sz="1600" err="1">
                <a:ea typeface="+mn-lt"/>
                <a:cs typeface="+mn-lt"/>
              </a:rPr>
              <a:t>Hamza</a:t>
            </a:r>
            <a:r>
              <a:rPr lang="ro-RO" sz="1600">
                <a:ea typeface="+mn-lt"/>
                <a:cs typeface="+mn-lt"/>
              </a:rPr>
              <a:t> </a:t>
            </a:r>
            <a:r>
              <a:rPr lang="ro-RO" sz="1600" err="1">
                <a:ea typeface="+mn-lt"/>
                <a:cs typeface="+mn-lt"/>
              </a:rPr>
              <a:t>Harb</a:t>
            </a:r>
            <a:r>
              <a:rPr lang="ro-RO" sz="1600">
                <a:ea typeface="+mn-lt"/>
                <a:cs typeface="+mn-lt"/>
              </a:rPr>
              <a:t>)</a:t>
            </a:r>
            <a:endParaRPr lang="ro-RO" sz="1600"/>
          </a:p>
          <a:p>
            <a:endParaRPr lang="ro-RO" sz="1600" b="1">
              <a:ea typeface="+mn-lt"/>
              <a:cs typeface="+mn-lt"/>
            </a:endParaRPr>
          </a:p>
          <a:p>
            <a:r>
              <a:rPr lang="ro-RO" sz="1600" b="1">
                <a:ea typeface="+mn-lt"/>
                <a:cs typeface="+mn-lt"/>
              </a:rPr>
              <a:t>Online </a:t>
            </a:r>
            <a:r>
              <a:rPr lang="ro-RO" sz="1600" b="1" err="1">
                <a:ea typeface="+mn-lt"/>
                <a:cs typeface="+mn-lt"/>
              </a:rPr>
              <a:t>Voting</a:t>
            </a:r>
            <a:r>
              <a:rPr lang="ro-RO" sz="1600" b="1">
                <a:ea typeface="+mn-lt"/>
                <a:cs typeface="+mn-lt"/>
              </a:rPr>
              <a:t> </a:t>
            </a:r>
            <a:r>
              <a:rPr lang="ro-RO" sz="1600" b="1" err="1">
                <a:ea typeface="+mn-lt"/>
                <a:cs typeface="+mn-lt"/>
              </a:rPr>
              <a:t>Application</a:t>
            </a:r>
            <a:r>
              <a:rPr lang="ro-RO" sz="1600" b="1">
                <a:ea typeface="+mn-lt"/>
                <a:cs typeface="+mn-lt"/>
              </a:rPr>
              <a:t> </a:t>
            </a:r>
            <a:r>
              <a:rPr lang="ro-RO" sz="1600" b="1" err="1">
                <a:ea typeface="+mn-lt"/>
                <a:cs typeface="+mn-lt"/>
              </a:rPr>
              <a:t>Using</a:t>
            </a:r>
            <a:r>
              <a:rPr lang="ro-RO" sz="1600" b="1">
                <a:ea typeface="+mn-lt"/>
                <a:cs typeface="+mn-lt"/>
              </a:rPr>
              <a:t> </a:t>
            </a:r>
            <a:r>
              <a:rPr lang="ro-RO" sz="1600" b="1" err="1">
                <a:ea typeface="+mn-lt"/>
                <a:cs typeface="+mn-lt"/>
              </a:rPr>
              <a:t>Ethereum</a:t>
            </a:r>
            <a:r>
              <a:rPr lang="ro-RO" sz="1600" b="1">
                <a:ea typeface="+mn-lt"/>
                <a:cs typeface="+mn-lt"/>
              </a:rPr>
              <a:t> </a:t>
            </a:r>
            <a:r>
              <a:rPr lang="ro-RO" sz="1600" b="1" err="1">
                <a:ea typeface="+mn-lt"/>
                <a:cs typeface="+mn-lt"/>
              </a:rPr>
              <a:t>Blockchain</a:t>
            </a:r>
            <a:endParaRPr lang="ro-RO" sz="1600" b="1">
              <a:ea typeface="+mn-lt"/>
              <a:cs typeface="+mn-lt"/>
            </a:endParaRPr>
          </a:p>
          <a:p>
            <a:r>
              <a:rPr lang="ro-RO" sz="1600"/>
              <a:t>(</a:t>
            </a:r>
            <a:r>
              <a:rPr lang="ro-RO" sz="1600" err="1">
                <a:ea typeface="+mn-lt"/>
                <a:cs typeface="+mn-lt"/>
              </a:rPr>
              <a:t>Friðrik</a:t>
            </a:r>
            <a:r>
              <a:rPr lang="ro-RO" sz="1600">
                <a:ea typeface="+mn-lt"/>
                <a:cs typeface="+mn-lt"/>
              </a:rPr>
              <a:t> Þ </a:t>
            </a:r>
            <a:r>
              <a:rPr lang="ro-RO" sz="1600" err="1">
                <a:ea typeface="+mn-lt"/>
                <a:cs typeface="+mn-lt"/>
              </a:rPr>
              <a:t>Hjálmarsson</a:t>
            </a:r>
            <a:r>
              <a:rPr lang="ro-RO" sz="1600">
                <a:ea typeface="+mn-lt"/>
                <a:cs typeface="+mn-lt"/>
              </a:rPr>
              <a:t>, </a:t>
            </a:r>
            <a:r>
              <a:rPr lang="ro-RO" sz="1600" err="1">
                <a:ea typeface="+mn-lt"/>
                <a:cs typeface="+mn-lt"/>
              </a:rPr>
              <a:t>Gunnlaugur</a:t>
            </a:r>
            <a:r>
              <a:rPr lang="ro-RO" sz="1600">
                <a:ea typeface="+mn-lt"/>
                <a:cs typeface="+mn-lt"/>
              </a:rPr>
              <a:t> K </a:t>
            </a:r>
            <a:r>
              <a:rPr lang="ro-RO" sz="1600" err="1">
                <a:ea typeface="+mn-lt"/>
                <a:cs typeface="+mn-lt"/>
              </a:rPr>
              <a:t>Hreiðarsson</a:t>
            </a:r>
            <a:r>
              <a:rPr lang="ro-RO" sz="1600">
                <a:ea typeface="+mn-lt"/>
                <a:cs typeface="+mn-lt"/>
              </a:rPr>
              <a:t>, Mohammad </a:t>
            </a:r>
            <a:r>
              <a:rPr lang="ro-RO" sz="1600" err="1">
                <a:ea typeface="+mn-lt"/>
                <a:cs typeface="+mn-lt"/>
              </a:rPr>
              <a:t>Hamdaqa</a:t>
            </a:r>
            <a:r>
              <a:rPr lang="ro-RO" sz="1600">
                <a:ea typeface="+mn-lt"/>
                <a:cs typeface="+mn-lt"/>
              </a:rPr>
              <a:t> și </a:t>
            </a:r>
            <a:r>
              <a:rPr lang="ro-RO" sz="1600" err="1">
                <a:ea typeface="+mn-lt"/>
                <a:cs typeface="+mn-lt"/>
              </a:rPr>
              <a:t>Gísli</a:t>
            </a:r>
            <a:r>
              <a:rPr lang="ro-RO" sz="1600">
                <a:ea typeface="+mn-lt"/>
                <a:cs typeface="+mn-lt"/>
              </a:rPr>
              <a:t> </a:t>
            </a:r>
            <a:r>
              <a:rPr lang="ro-RO" sz="1600" err="1">
                <a:ea typeface="+mn-lt"/>
                <a:cs typeface="+mn-lt"/>
              </a:rPr>
              <a:t>Hjálmtỳsson</a:t>
            </a:r>
            <a:r>
              <a:rPr lang="ro-RO" sz="1600">
                <a:ea typeface="+mn-lt"/>
                <a:cs typeface="+mn-lt"/>
              </a:rPr>
              <a:t>)</a:t>
            </a:r>
            <a:endParaRPr lang="ro-RO" sz="1600"/>
          </a:p>
        </p:txBody>
      </p:sp>
    </p:spTree>
    <p:extLst>
      <p:ext uri="{BB962C8B-B14F-4D97-AF65-F5344CB8AC3E}">
        <p14:creationId xmlns:p14="http://schemas.microsoft.com/office/powerpoint/2010/main" val="33121780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E1DD8A-FA62-44F6-ADF0-705D9C737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51EBB85-DB2E-4D8A-AE65-08E4F93EB4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831291"/>
          </a:xfrm>
          <a:custGeom>
            <a:avLst/>
            <a:gdLst>
              <a:gd name="connsiteX0" fmla="*/ 0 w 12192000"/>
              <a:gd name="connsiteY0" fmla="*/ 0 h 1831291"/>
              <a:gd name="connsiteX1" fmla="*/ 12192000 w 12192000"/>
              <a:gd name="connsiteY1" fmla="*/ 0 h 1831291"/>
              <a:gd name="connsiteX2" fmla="*/ 12192000 w 12192000"/>
              <a:gd name="connsiteY2" fmla="*/ 1380648 h 1831291"/>
              <a:gd name="connsiteX3" fmla="*/ 11997819 w 12192000"/>
              <a:gd name="connsiteY3" fmla="*/ 1418997 h 1831291"/>
              <a:gd name="connsiteX4" fmla="*/ 11725810 w 12192000"/>
              <a:gd name="connsiteY4" fmla="*/ 1509991 h 1831291"/>
              <a:gd name="connsiteX5" fmla="*/ 11557802 w 12192000"/>
              <a:gd name="connsiteY5" fmla="*/ 1548100 h 1831291"/>
              <a:gd name="connsiteX6" fmla="*/ 11428514 w 12192000"/>
              <a:gd name="connsiteY6" fmla="*/ 1552879 h 1831291"/>
              <a:gd name="connsiteX7" fmla="*/ 11115074 w 12192000"/>
              <a:gd name="connsiteY7" fmla="*/ 1573437 h 1831291"/>
              <a:gd name="connsiteX8" fmla="*/ 10916008 w 12192000"/>
              <a:gd name="connsiteY8" fmla="*/ 1565602 h 1831291"/>
              <a:gd name="connsiteX9" fmla="*/ 10300086 w 12192000"/>
              <a:gd name="connsiteY9" fmla="*/ 1610430 h 1831291"/>
              <a:gd name="connsiteX10" fmla="*/ 10132608 w 12192000"/>
              <a:gd name="connsiteY10" fmla="*/ 1613934 h 1831291"/>
              <a:gd name="connsiteX11" fmla="*/ 9811596 w 12192000"/>
              <a:gd name="connsiteY11" fmla="*/ 1596121 h 1831291"/>
              <a:gd name="connsiteX12" fmla="*/ 9586202 w 12192000"/>
              <a:gd name="connsiteY12" fmla="*/ 1601130 h 1831291"/>
              <a:gd name="connsiteX13" fmla="*/ 9410402 w 12192000"/>
              <a:gd name="connsiteY13" fmla="*/ 1583423 h 1831291"/>
              <a:gd name="connsiteX14" fmla="*/ 9141234 w 12192000"/>
              <a:gd name="connsiteY14" fmla="*/ 1569719 h 1831291"/>
              <a:gd name="connsiteX15" fmla="*/ 8900114 w 12192000"/>
              <a:gd name="connsiteY15" fmla="*/ 1529484 h 1831291"/>
              <a:gd name="connsiteX16" fmla="*/ 8813316 w 12192000"/>
              <a:gd name="connsiteY16" fmla="*/ 1508554 h 1831291"/>
              <a:gd name="connsiteX17" fmla="*/ 8616434 w 12192000"/>
              <a:gd name="connsiteY17" fmla="*/ 1483418 h 1831291"/>
              <a:gd name="connsiteX18" fmla="*/ 8526176 w 12192000"/>
              <a:gd name="connsiteY18" fmla="*/ 1499729 h 1831291"/>
              <a:gd name="connsiteX19" fmla="*/ 8484664 w 12192000"/>
              <a:gd name="connsiteY19" fmla="*/ 1509526 h 1831291"/>
              <a:gd name="connsiteX20" fmla="*/ 8413784 w 12192000"/>
              <a:gd name="connsiteY20" fmla="*/ 1511129 h 1831291"/>
              <a:gd name="connsiteX21" fmla="*/ 8058480 w 12192000"/>
              <a:gd name="connsiteY21" fmla="*/ 1501010 h 1831291"/>
              <a:gd name="connsiteX22" fmla="*/ 7404089 w 12192000"/>
              <a:gd name="connsiteY22" fmla="*/ 1369993 h 1831291"/>
              <a:gd name="connsiteX23" fmla="*/ 7139022 w 12192000"/>
              <a:gd name="connsiteY23" fmla="*/ 1269575 h 1831291"/>
              <a:gd name="connsiteX24" fmla="*/ 7083165 w 12192000"/>
              <a:gd name="connsiteY24" fmla="*/ 1261358 h 1831291"/>
              <a:gd name="connsiteX25" fmla="*/ 6989501 w 12192000"/>
              <a:gd name="connsiteY25" fmla="*/ 1250309 h 1831291"/>
              <a:gd name="connsiteX26" fmla="*/ 6750086 w 12192000"/>
              <a:gd name="connsiteY26" fmla="*/ 1225673 h 1831291"/>
              <a:gd name="connsiteX27" fmla="*/ 6683846 w 12192000"/>
              <a:gd name="connsiteY27" fmla="*/ 1216453 h 1831291"/>
              <a:gd name="connsiteX28" fmla="*/ 6485414 w 12192000"/>
              <a:gd name="connsiteY28" fmla="*/ 1193557 h 1831291"/>
              <a:gd name="connsiteX29" fmla="*/ 5864027 w 12192000"/>
              <a:gd name="connsiteY29" fmla="*/ 1205617 h 1831291"/>
              <a:gd name="connsiteX30" fmla="*/ 5633027 w 12192000"/>
              <a:gd name="connsiteY30" fmla="*/ 1231428 h 1831291"/>
              <a:gd name="connsiteX31" fmla="*/ 5143560 w 12192000"/>
              <a:gd name="connsiteY31" fmla="*/ 1221314 h 1831291"/>
              <a:gd name="connsiteX32" fmla="*/ 4857451 w 12192000"/>
              <a:gd name="connsiteY32" fmla="*/ 1202119 h 1831291"/>
              <a:gd name="connsiteX33" fmla="*/ 4672517 w 12192000"/>
              <a:gd name="connsiteY33" fmla="*/ 1177747 h 1831291"/>
              <a:gd name="connsiteX34" fmla="*/ 4315985 w 12192000"/>
              <a:gd name="connsiteY34" fmla="*/ 1182528 h 1831291"/>
              <a:gd name="connsiteX35" fmla="*/ 4119102 w 12192000"/>
              <a:gd name="connsiteY35" fmla="*/ 1193187 h 1831291"/>
              <a:gd name="connsiteX36" fmla="*/ 3996261 w 12192000"/>
              <a:gd name="connsiteY36" fmla="*/ 1245377 h 1831291"/>
              <a:gd name="connsiteX37" fmla="*/ 3831685 w 12192000"/>
              <a:gd name="connsiteY37" fmla="*/ 1278499 h 1831291"/>
              <a:gd name="connsiteX38" fmla="*/ 3667850 w 12192000"/>
              <a:gd name="connsiteY38" fmla="*/ 1335496 h 1831291"/>
              <a:gd name="connsiteX39" fmla="*/ 3253027 w 12192000"/>
              <a:gd name="connsiteY39" fmla="*/ 1423218 h 1831291"/>
              <a:gd name="connsiteX40" fmla="*/ 3098634 w 12192000"/>
              <a:gd name="connsiteY40" fmla="*/ 1462154 h 1831291"/>
              <a:gd name="connsiteX41" fmla="*/ 3039431 w 12192000"/>
              <a:gd name="connsiteY41" fmla="*/ 1450396 h 1831291"/>
              <a:gd name="connsiteX42" fmla="*/ 2679939 w 12192000"/>
              <a:gd name="connsiteY42" fmla="*/ 1534194 h 1831291"/>
              <a:gd name="connsiteX43" fmla="*/ 2472963 w 12192000"/>
              <a:gd name="connsiteY43" fmla="*/ 1574229 h 1831291"/>
              <a:gd name="connsiteX44" fmla="*/ 2074392 w 12192000"/>
              <a:gd name="connsiteY44" fmla="*/ 1665223 h 1831291"/>
              <a:gd name="connsiteX45" fmla="*/ 1777096 w 12192000"/>
              <a:gd name="connsiteY45" fmla="*/ 1708112 h 1831291"/>
              <a:gd name="connsiteX46" fmla="*/ 1708777 w 12192000"/>
              <a:gd name="connsiteY46" fmla="*/ 1721187 h 1831291"/>
              <a:gd name="connsiteX47" fmla="*/ 1463656 w 12192000"/>
              <a:gd name="connsiteY47" fmla="*/ 1728668 h 1831291"/>
              <a:gd name="connsiteX48" fmla="*/ 1258262 w 12192000"/>
              <a:gd name="connsiteY48" fmla="*/ 1733490 h 1831291"/>
              <a:gd name="connsiteX49" fmla="*/ 617029 w 12192000"/>
              <a:gd name="connsiteY49" fmla="*/ 1828943 h 1831291"/>
              <a:gd name="connsiteX50" fmla="*/ 531815 w 12192000"/>
              <a:gd name="connsiteY50" fmla="*/ 1826116 h 1831291"/>
              <a:gd name="connsiteX51" fmla="*/ 153850 w 12192000"/>
              <a:gd name="connsiteY51" fmla="*/ 1795647 h 1831291"/>
              <a:gd name="connsiteX52" fmla="*/ 0 w 12192000"/>
              <a:gd name="connsiteY52" fmla="*/ 1792985 h 183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1831291">
                <a:moveTo>
                  <a:pt x="0" y="0"/>
                </a:moveTo>
                <a:lnTo>
                  <a:pt x="12192000" y="0"/>
                </a:lnTo>
                <a:lnTo>
                  <a:pt x="12192000" y="1380648"/>
                </a:lnTo>
                <a:lnTo>
                  <a:pt x="11997819" y="1418997"/>
                </a:lnTo>
                <a:cubicBezTo>
                  <a:pt x="11796635" y="1450691"/>
                  <a:pt x="11957056" y="1489093"/>
                  <a:pt x="11725810" y="1509991"/>
                </a:cubicBezTo>
                <a:cubicBezTo>
                  <a:pt x="11629498" y="1536399"/>
                  <a:pt x="11598258" y="1537478"/>
                  <a:pt x="11557802" y="1548100"/>
                </a:cubicBezTo>
                <a:cubicBezTo>
                  <a:pt x="11522694" y="1557982"/>
                  <a:pt x="11454880" y="1543642"/>
                  <a:pt x="11428514" y="1552879"/>
                </a:cubicBezTo>
                <a:cubicBezTo>
                  <a:pt x="11240821" y="1538118"/>
                  <a:pt x="11200492" y="1571317"/>
                  <a:pt x="11115074" y="1573437"/>
                </a:cubicBezTo>
                <a:cubicBezTo>
                  <a:pt x="11045464" y="1560502"/>
                  <a:pt x="10986068" y="1578237"/>
                  <a:pt x="10916008" y="1565602"/>
                </a:cubicBezTo>
                <a:cubicBezTo>
                  <a:pt x="10533594" y="1584051"/>
                  <a:pt x="10430653" y="1602374"/>
                  <a:pt x="10300086" y="1610430"/>
                </a:cubicBezTo>
                <a:cubicBezTo>
                  <a:pt x="10169519" y="1618486"/>
                  <a:pt x="10176778" y="1612560"/>
                  <a:pt x="10132608" y="1613934"/>
                </a:cubicBezTo>
                <a:cubicBezTo>
                  <a:pt x="10082090" y="1630965"/>
                  <a:pt x="10059490" y="1590110"/>
                  <a:pt x="9811596" y="1596121"/>
                </a:cubicBezTo>
                <a:cubicBezTo>
                  <a:pt x="9760826" y="1614885"/>
                  <a:pt x="9602030" y="1614722"/>
                  <a:pt x="9586202" y="1601130"/>
                </a:cubicBezTo>
                <a:cubicBezTo>
                  <a:pt x="9520018" y="1596310"/>
                  <a:pt x="9460154" y="1580137"/>
                  <a:pt x="9410402" y="1583423"/>
                </a:cubicBezTo>
                <a:lnTo>
                  <a:pt x="9141234" y="1569719"/>
                </a:lnTo>
                <a:cubicBezTo>
                  <a:pt x="9036636" y="1534639"/>
                  <a:pt x="8954702" y="1551887"/>
                  <a:pt x="8900114" y="1529484"/>
                </a:cubicBezTo>
                <a:cubicBezTo>
                  <a:pt x="8892622" y="1527772"/>
                  <a:pt x="8814982" y="1512977"/>
                  <a:pt x="8813316" y="1508554"/>
                </a:cubicBezTo>
                <a:cubicBezTo>
                  <a:pt x="8766036" y="1500874"/>
                  <a:pt x="8664290" y="1484889"/>
                  <a:pt x="8616434" y="1483418"/>
                </a:cubicBezTo>
                <a:cubicBezTo>
                  <a:pt x="8596858" y="1484674"/>
                  <a:pt x="8544722" y="1497008"/>
                  <a:pt x="8526176" y="1499729"/>
                </a:cubicBezTo>
                <a:lnTo>
                  <a:pt x="8484664" y="1509526"/>
                </a:lnTo>
                <a:cubicBezTo>
                  <a:pt x="8476568" y="1511153"/>
                  <a:pt x="8421038" y="1506722"/>
                  <a:pt x="8413784" y="1511129"/>
                </a:cubicBezTo>
                <a:cubicBezTo>
                  <a:pt x="8120762" y="1483619"/>
                  <a:pt x="8441394" y="1538427"/>
                  <a:pt x="8058480" y="1501010"/>
                </a:cubicBezTo>
                <a:cubicBezTo>
                  <a:pt x="7675565" y="1463591"/>
                  <a:pt x="7538759" y="1400030"/>
                  <a:pt x="7404089" y="1369993"/>
                </a:cubicBezTo>
                <a:cubicBezTo>
                  <a:pt x="7250846" y="1331420"/>
                  <a:pt x="7192509" y="1287681"/>
                  <a:pt x="7139022" y="1269575"/>
                </a:cubicBezTo>
                <a:cubicBezTo>
                  <a:pt x="7113985" y="1257497"/>
                  <a:pt x="7102375" y="1267846"/>
                  <a:pt x="7083165" y="1261358"/>
                </a:cubicBezTo>
                <a:lnTo>
                  <a:pt x="6989501" y="1250309"/>
                </a:lnTo>
                <a:lnTo>
                  <a:pt x="6750086" y="1225673"/>
                </a:lnTo>
                <a:lnTo>
                  <a:pt x="6683846" y="1216453"/>
                </a:lnTo>
                <a:lnTo>
                  <a:pt x="6485414" y="1193557"/>
                </a:lnTo>
                <a:cubicBezTo>
                  <a:pt x="6173372" y="1162990"/>
                  <a:pt x="6096432" y="1223621"/>
                  <a:pt x="5864027" y="1205617"/>
                </a:cubicBezTo>
                <a:cubicBezTo>
                  <a:pt x="5806031" y="1208752"/>
                  <a:pt x="5714024" y="1223204"/>
                  <a:pt x="5633027" y="1231428"/>
                </a:cubicBezTo>
                <a:cubicBezTo>
                  <a:pt x="5472932" y="1216365"/>
                  <a:pt x="5471994" y="1266252"/>
                  <a:pt x="5143560" y="1221314"/>
                </a:cubicBezTo>
                <a:cubicBezTo>
                  <a:pt x="5014297" y="1216428"/>
                  <a:pt x="4935958" y="1209381"/>
                  <a:pt x="4857451" y="1202119"/>
                </a:cubicBezTo>
                <a:cubicBezTo>
                  <a:pt x="4837386" y="1194416"/>
                  <a:pt x="4690737" y="1187855"/>
                  <a:pt x="4672517" y="1177747"/>
                </a:cubicBezTo>
                <a:cubicBezTo>
                  <a:pt x="4582273" y="1172373"/>
                  <a:pt x="4408221" y="1179954"/>
                  <a:pt x="4315985" y="1182528"/>
                </a:cubicBezTo>
                <a:cubicBezTo>
                  <a:pt x="4223749" y="1185101"/>
                  <a:pt x="4162965" y="1183833"/>
                  <a:pt x="4119102" y="1193187"/>
                </a:cubicBezTo>
                <a:lnTo>
                  <a:pt x="3996261" y="1245377"/>
                </a:lnTo>
                <a:cubicBezTo>
                  <a:pt x="3915481" y="1228114"/>
                  <a:pt x="3908732" y="1268037"/>
                  <a:pt x="3831685" y="1278499"/>
                </a:cubicBezTo>
                <a:cubicBezTo>
                  <a:pt x="3742025" y="1299415"/>
                  <a:pt x="3768094" y="1307675"/>
                  <a:pt x="3667850" y="1335496"/>
                </a:cubicBezTo>
                <a:cubicBezTo>
                  <a:pt x="3603528" y="1390543"/>
                  <a:pt x="3335151" y="1386935"/>
                  <a:pt x="3253027" y="1423218"/>
                </a:cubicBezTo>
                <a:cubicBezTo>
                  <a:pt x="3177511" y="1441066"/>
                  <a:pt x="3129445" y="1452763"/>
                  <a:pt x="3098634" y="1462154"/>
                </a:cubicBezTo>
                <a:cubicBezTo>
                  <a:pt x="3088588" y="1461256"/>
                  <a:pt x="3049713" y="1453005"/>
                  <a:pt x="3039431" y="1450396"/>
                </a:cubicBezTo>
                <a:cubicBezTo>
                  <a:pt x="2836760" y="1456075"/>
                  <a:pt x="2778569" y="1514609"/>
                  <a:pt x="2679939" y="1534194"/>
                </a:cubicBezTo>
                <a:cubicBezTo>
                  <a:pt x="2619918" y="1546625"/>
                  <a:pt x="2573887" y="1552391"/>
                  <a:pt x="2472963" y="1574229"/>
                </a:cubicBezTo>
                <a:cubicBezTo>
                  <a:pt x="2271779" y="1605923"/>
                  <a:pt x="2305638" y="1644325"/>
                  <a:pt x="2074392" y="1665223"/>
                </a:cubicBezTo>
                <a:cubicBezTo>
                  <a:pt x="1926773" y="1731836"/>
                  <a:pt x="1838032" y="1698786"/>
                  <a:pt x="1777096" y="1708112"/>
                </a:cubicBezTo>
                <a:cubicBezTo>
                  <a:pt x="1744161" y="1711087"/>
                  <a:pt x="1754171" y="1719388"/>
                  <a:pt x="1708777" y="1721187"/>
                </a:cubicBezTo>
                <a:cubicBezTo>
                  <a:pt x="1603045" y="1711355"/>
                  <a:pt x="1537688" y="1728728"/>
                  <a:pt x="1463656" y="1728668"/>
                </a:cubicBezTo>
                <a:cubicBezTo>
                  <a:pt x="1394047" y="1715733"/>
                  <a:pt x="1328322" y="1746126"/>
                  <a:pt x="1258262" y="1733490"/>
                </a:cubicBezTo>
                <a:cubicBezTo>
                  <a:pt x="875848" y="1751939"/>
                  <a:pt x="991225" y="1807178"/>
                  <a:pt x="617029" y="1828943"/>
                </a:cubicBezTo>
                <a:cubicBezTo>
                  <a:pt x="495541" y="1836010"/>
                  <a:pt x="575984" y="1824744"/>
                  <a:pt x="531815" y="1826116"/>
                </a:cubicBezTo>
                <a:cubicBezTo>
                  <a:pt x="481296" y="1843149"/>
                  <a:pt x="401743" y="1789638"/>
                  <a:pt x="153850" y="1795647"/>
                </a:cubicBezTo>
                <a:cubicBezTo>
                  <a:pt x="65214" y="1790125"/>
                  <a:pt x="82594" y="1761996"/>
                  <a:pt x="0" y="1792985"/>
                </a:cubicBezTo>
                <a:close/>
              </a:path>
            </a:pathLst>
          </a:custGeom>
          <a:blipFill>
            <a:blip r:embed="rId3"/>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605339" y="118493"/>
            <a:ext cx="8991601" cy="1708446"/>
          </a:xfrm>
        </p:spPr>
        <p:txBody>
          <a:bodyPr anchor="ctr">
            <a:normAutofit/>
          </a:bodyPr>
          <a:lstStyle/>
          <a:p>
            <a:pPr algn="ctr"/>
            <a:r>
              <a:rPr lang="ro-RO">
                <a:solidFill>
                  <a:schemeClr val="tx1"/>
                </a:solidFill>
                <a:highlight>
                  <a:srgbClr val="000000"/>
                </a:highlight>
                <a:latin typeface="Franklin Gothic Heavy"/>
              </a:rPr>
              <a:t>Sistemele de vot bazate pe blockchain</a:t>
            </a:r>
            <a:endParaRPr lang="ro-RO">
              <a:solidFill>
                <a:schemeClr val="tx1"/>
              </a:solidFill>
            </a:endParaRP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3318752" y="1834840"/>
            <a:ext cx="5555765" cy="796177"/>
          </a:xfrm>
        </p:spPr>
        <p:txBody>
          <a:bodyPr vert="horz" lIns="91440" tIns="45720" rIns="91440" bIns="45720" rtlCol="0" anchor="ctr">
            <a:noAutofit/>
          </a:bodyPr>
          <a:lstStyle/>
          <a:p>
            <a:pPr marL="0" indent="0" algn="ctr">
              <a:buNone/>
            </a:pPr>
            <a:r>
              <a:rPr lang="ro-RO" sz="2400" b="1"/>
              <a:t>Implementări și studii de caz</a:t>
            </a:r>
            <a:endParaRPr lang="ro-RO" b="1"/>
          </a:p>
          <a:p>
            <a:pPr marL="0" indent="0" algn="ctr">
              <a:buNone/>
            </a:pPr>
            <a:r>
              <a:rPr lang="ro-RO">
                <a:solidFill>
                  <a:schemeClr val="bg1"/>
                </a:solidFill>
              </a:rPr>
              <a:t>Analiză finală</a:t>
            </a:r>
          </a:p>
        </p:txBody>
      </p:sp>
      <p:sp>
        <p:nvSpPr>
          <p:cNvPr id="5" name="CasetăText 4">
            <a:extLst>
              <a:ext uri="{FF2B5EF4-FFF2-40B4-BE49-F238E27FC236}">
                <a16:creationId xmlns:a16="http://schemas.microsoft.com/office/drawing/2014/main" id="{08CA6E5F-96C0-24BF-FDD0-444C69689237}"/>
              </a:ext>
            </a:extLst>
          </p:cNvPr>
          <p:cNvSpPr txBox="1"/>
          <p:nvPr/>
        </p:nvSpPr>
        <p:spPr>
          <a:xfrm>
            <a:off x="254814" y="3887339"/>
            <a:ext cx="3825143" cy="8925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o-RO" sz="1600"/>
              <a:t>Studii de caz</a:t>
            </a:r>
            <a:endParaRPr lang="ro-RO"/>
          </a:p>
          <a:p>
            <a:r>
              <a:rPr lang="ro-RO" sz="1600">
                <a:ea typeface="+mn-lt"/>
                <a:cs typeface="+mn-lt"/>
              </a:rPr>
              <a:t>Studii de caz cu implementări</a:t>
            </a:r>
            <a:endParaRPr lang="ro-RO" sz="1600"/>
          </a:p>
          <a:p>
            <a:r>
              <a:rPr lang="ro-RO" sz="2000" b="1">
                <a:ea typeface="+mn-lt"/>
                <a:cs typeface="+mn-lt"/>
              </a:rPr>
              <a:t>Implementări</a:t>
            </a:r>
            <a:endParaRPr lang="ro-RO" sz="1600" b="1"/>
          </a:p>
        </p:txBody>
      </p:sp>
      <p:sp>
        <p:nvSpPr>
          <p:cNvPr id="4" name="CasetăText 6">
            <a:extLst>
              <a:ext uri="{FF2B5EF4-FFF2-40B4-BE49-F238E27FC236}">
                <a16:creationId xmlns:a16="http://schemas.microsoft.com/office/drawing/2014/main" id="{9A0FC357-4703-F74E-D836-D13D4FBBAF26}"/>
              </a:ext>
            </a:extLst>
          </p:cNvPr>
          <p:cNvSpPr txBox="1"/>
          <p:nvPr/>
        </p:nvSpPr>
        <p:spPr>
          <a:xfrm>
            <a:off x="6096814" y="3368754"/>
            <a:ext cx="3211308" cy="193899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457200">
              <a:buFont typeface="Arial"/>
              <a:buChar char="•"/>
            </a:pPr>
            <a:r>
              <a:rPr lang="ro-RO" sz="2000" b="1" err="1">
                <a:ea typeface="+mn-lt"/>
                <a:cs typeface="+mn-lt"/>
              </a:rPr>
              <a:t>Polyas</a:t>
            </a:r>
            <a:r>
              <a:rPr lang="ro-RO" sz="2000" b="1">
                <a:ea typeface="+mn-lt"/>
                <a:cs typeface="+mn-lt"/>
              </a:rPr>
              <a:t> </a:t>
            </a:r>
            <a:endParaRPr lang="ro-RO" sz="2000" b="1"/>
          </a:p>
          <a:p>
            <a:pPr marL="457200" indent="-457200">
              <a:buFont typeface="Arial"/>
              <a:buChar char="•"/>
            </a:pPr>
            <a:r>
              <a:rPr lang="ro-RO" sz="2000" b="1" err="1">
                <a:ea typeface="+mn-lt"/>
                <a:cs typeface="+mn-lt"/>
              </a:rPr>
              <a:t>Luxoft</a:t>
            </a:r>
            <a:endParaRPr lang="ro-RO" sz="2000" b="1"/>
          </a:p>
          <a:p>
            <a:pPr marL="457200" indent="-457200">
              <a:buFont typeface="Arial"/>
              <a:buChar char="•"/>
            </a:pPr>
            <a:r>
              <a:rPr lang="ro-RO" sz="2000" b="1" err="1">
                <a:ea typeface="+mn-lt"/>
                <a:cs typeface="+mn-lt"/>
              </a:rPr>
              <a:t>Voatz</a:t>
            </a:r>
            <a:r>
              <a:rPr lang="ro-RO" sz="2000" b="1">
                <a:ea typeface="+mn-lt"/>
                <a:cs typeface="+mn-lt"/>
              </a:rPr>
              <a:t> </a:t>
            </a:r>
          </a:p>
          <a:p>
            <a:pPr marL="457200" indent="-457200">
              <a:buFont typeface="Arial"/>
              <a:buChar char="•"/>
            </a:pPr>
            <a:r>
              <a:rPr lang="ro-RO" sz="2000" b="1" err="1">
                <a:ea typeface="+mn-lt"/>
                <a:cs typeface="+mn-lt"/>
              </a:rPr>
              <a:t>DecentraVote</a:t>
            </a:r>
            <a:r>
              <a:rPr lang="ro-RO" sz="2000" b="1">
                <a:ea typeface="+mn-lt"/>
                <a:cs typeface="+mn-lt"/>
              </a:rPr>
              <a:t> </a:t>
            </a:r>
            <a:endParaRPr lang="ro-RO" sz="2000" b="1"/>
          </a:p>
          <a:p>
            <a:pPr marL="457200" indent="-457200">
              <a:buFont typeface="Arial"/>
              <a:buChar char="•"/>
            </a:pPr>
            <a:r>
              <a:rPr lang="ro-RO" sz="2000" b="1">
                <a:ea typeface="+mn-lt"/>
                <a:cs typeface="+mn-lt"/>
              </a:rPr>
              <a:t>Agora</a:t>
            </a:r>
            <a:endParaRPr lang="ro-RO" sz="2000" b="1"/>
          </a:p>
          <a:p>
            <a:pPr marL="457200" indent="-457200">
              <a:buFont typeface="Arial"/>
              <a:buChar char="•"/>
            </a:pPr>
            <a:r>
              <a:rPr lang="ro-RO" sz="2000" b="1" err="1">
                <a:ea typeface="+mn-lt"/>
                <a:cs typeface="+mn-lt"/>
              </a:rPr>
              <a:t>Votem</a:t>
            </a:r>
            <a:r>
              <a:rPr lang="ro-RO" sz="2000" b="1">
                <a:ea typeface="+mn-lt"/>
                <a:cs typeface="+mn-lt"/>
              </a:rPr>
              <a:t> </a:t>
            </a:r>
            <a:endParaRPr lang="ro-RO" sz="2000" b="1"/>
          </a:p>
        </p:txBody>
      </p:sp>
    </p:spTree>
    <p:extLst>
      <p:ext uri="{BB962C8B-B14F-4D97-AF65-F5344CB8AC3E}">
        <p14:creationId xmlns:p14="http://schemas.microsoft.com/office/powerpoint/2010/main" val="13338864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E1DD8A-FA62-44F6-ADF0-705D9C737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51EBB85-DB2E-4D8A-AE65-08E4F93EB4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831291"/>
          </a:xfrm>
          <a:custGeom>
            <a:avLst/>
            <a:gdLst>
              <a:gd name="connsiteX0" fmla="*/ 0 w 12192000"/>
              <a:gd name="connsiteY0" fmla="*/ 0 h 1831291"/>
              <a:gd name="connsiteX1" fmla="*/ 12192000 w 12192000"/>
              <a:gd name="connsiteY1" fmla="*/ 0 h 1831291"/>
              <a:gd name="connsiteX2" fmla="*/ 12192000 w 12192000"/>
              <a:gd name="connsiteY2" fmla="*/ 1380648 h 1831291"/>
              <a:gd name="connsiteX3" fmla="*/ 11997819 w 12192000"/>
              <a:gd name="connsiteY3" fmla="*/ 1418997 h 1831291"/>
              <a:gd name="connsiteX4" fmla="*/ 11725810 w 12192000"/>
              <a:gd name="connsiteY4" fmla="*/ 1509991 h 1831291"/>
              <a:gd name="connsiteX5" fmla="*/ 11557802 w 12192000"/>
              <a:gd name="connsiteY5" fmla="*/ 1548100 h 1831291"/>
              <a:gd name="connsiteX6" fmla="*/ 11428514 w 12192000"/>
              <a:gd name="connsiteY6" fmla="*/ 1552879 h 1831291"/>
              <a:gd name="connsiteX7" fmla="*/ 11115074 w 12192000"/>
              <a:gd name="connsiteY7" fmla="*/ 1573437 h 1831291"/>
              <a:gd name="connsiteX8" fmla="*/ 10916008 w 12192000"/>
              <a:gd name="connsiteY8" fmla="*/ 1565602 h 1831291"/>
              <a:gd name="connsiteX9" fmla="*/ 10300086 w 12192000"/>
              <a:gd name="connsiteY9" fmla="*/ 1610430 h 1831291"/>
              <a:gd name="connsiteX10" fmla="*/ 10132608 w 12192000"/>
              <a:gd name="connsiteY10" fmla="*/ 1613934 h 1831291"/>
              <a:gd name="connsiteX11" fmla="*/ 9811596 w 12192000"/>
              <a:gd name="connsiteY11" fmla="*/ 1596121 h 1831291"/>
              <a:gd name="connsiteX12" fmla="*/ 9586202 w 12192000"/>
              <a:gd name="connsiteY12" fmla="*/ 1601130 h 1831291"/>
              <a:gd name="connsiteX13" fmla="*/ 9410402 w 12192000"/>
              <a:gd name="connsiteY13" fmla="*/ 1583423 h 1831291"/>
              <a:gd name="connsiteX14" fmla="*/ 9141234 w 12192000"/>
              <a:gd name="connsiteY14" fmla="*/ 1569719 h 1831291"/>
              <a:gd name="connsiteX15" fmla="*/ 8900114 w 12192000"/>
              <a:gd name="connsiteY15" fmla="*/ 1529484 h 1831291"/>
              <a:gd name="connsiteX16" fmla="*/ 8813316 w 12192000"/>
              <a:gd name="connsiteY16" fmla="*/ 1508554 h 1831291"/>
              <a:gd name="connsiteX17" fmla="*/ 8616434 w 12192000"/>
              <a:gd name="connsiteY17" fmla="*/ 1483418 h 1831291"/>
              <a:gd name="connsiteX18" fmla="*/ 8526176 w 12192000"/>
              <a:gd name="connsiteY18" fmla="*/ 1499729 h 1831291"/>
              <a:gd name="connsiteX19" fmla="*/ 8484664 w 12192000"/>
              <a:gd name="connsiteY19" fmla="*/ 1509526 h 1831291"/>
              <a:gd name="connsiteX20" fmla="*/ 8413784 w 12192000"/>
              <a:gd name="connsiteY20" fmla="*/ 1511129 h 1831291"/>
              <a:gd name="connsiteX21" fmla="*/ 8058480 w 12192000"/>
              <a:gd name="connsiteY21" fmla="*/ 1501010 h 1831291"/>
              <a:gd name="connsiteX22" fmla="*/ 7404089 w 12192000"/>
              <a:gd name="connsiteY22" fmla="*/ 1369993 h 1831291"/>
              <a:gd name="connsiteX23" fmla="*/ 7139022 w 12192000"/>
              <a:gd name="connsiteY23" fmla="*/ 1269575 h 1831291"/>
              <a:gd name="connsiteX24" fmla="*/ 7083165 w 12192000"/>
              <a:gd name="connsiteY24" fmla="*/ 1261358 h 1831291"/>
              <a:gd name="connsiteX25" fmla="*/ 6989501 w 12192000"/>
              <a:gd name="connsiteY25" fmla="*/ 1250309 h 1831291"/>
              <a:gd name="connsiteX26" fmla="*/ 6750086 w 12192000"/>
              <a:gd name="connsiteY26" fmla="*/ 1225673 h 1831291"/>
              <a:gd name="connsiteX27" fmla="*/ 6683846 w 12192000"/>
              <a:gd name="connsiteY27" fmla="*/ 1216453 h 1831291"/>
              <a:gd name="connsiteX28" fmla="*/ 6485414 w 12192000"/>
              <a:gd name="connsiteY28" fmla="*/ 1193557 h 1831291"/>
              <a:gd name="connsiteX29" fmla="*/ 5864027 w 12192000"/>
              <a:gd name="connsiteY29" fmla="*/ 1205617 h 1831291"/>
              <a:gd name="connsiteX30" fmla="*/ 5633027 w 12192000"/>
              <a:gd name="connsiteY30" fmla="*/ 1231428 h 1831291"/>
              <a:gd name="connsiteX31" fmla="*/ 5143560 w 12192000"/>
              <a:gd name="connsiteY31" fmla="*/ 1221314 h 1831291"/>
              <a:gd name="connsiteX32" fmla="*/ 4857451 w 12192000"/>
              <a:gd name="connsiteY32" fmla="*/ 1202119 h 1831291"/>
              <a:gd name="connsiteX33" fmla="*/ 4672517 w 12192000"/>
              <a:gd name="connsiteY33" fmla="*/ 1177747 h 1831291"/>
              <a:gd name="connsiteX34" fmla="*/ 4315985 w 12192000"/>
              <a:gd name="connsiteY34" fmla="*/ 1182528 h 1831291"/>
              <a:gd name="connsiteX35" fmla="*/ 4119102 w 12192000"/>
              <a:gd name="connsiteY35" fmla="*/ 1193187 h 1831291"/>
              <a:gd name="connsiteX36" fmla="*/ 3996261 w 12192000"/>
              <a:gd name="connsiteY36" fmla="*/ 1245377 h 1831291"/>
              <a:gd name="connsiteX37" fmla="*/ 3831685 w 12192000"/>
              <a:gd name="connsiteY37" fmla="*/ 1278499 h 1831291"/>
              <a:gd name="connsiteX38" fmla="*/ 3667850 w 12192000"/>
              <a:gd name="connsiteY38" fmla="*/ 1335496 h 1831291"/>
              <a:gd name="connsiteX39" fmla="*/ 3253027 w 12192000"/>
              <a:gd name="connsiteY39" fmla="*/ 1423218 h 1831291"/>
              <a:gd name="connsiteX40" fmla="*/ 3098634 w 12192000"/>
              <a:gd name="connsiteY40" fmla="*/ 1462154 h 1831291"/>
              <a:gd name="connsiteX41" fmla="*/ 3039431 w 12192000"/>
              <a:gd name="connsiteY41" fmla="*/ 1450396 h 1831291"/>
              <a:gd name="connsiteX42" fmla="*/ 2679939 w 12192000"/>
              <a:gd name="connsiteY42" fmla="*/ 1534194 h 1831291"/>
              <a:gd name="connsiteX43" fmla="*/ 2472963 w 12192000"/>
              <a:gd name="connsiteY43" fmla="*/ 1574229 h 1831291"/>
              <a:gd name="connsiteX44" fmla="*/ 2074392 w 12192000"/>
              <a:gd name="connsiteY44" fmla="*/ 1665223 h 1831291"/>
              <a:gd name="connsiteX45" fmla="*/ 1777096 w 12192000"/>
              <a:gd name="connsiteY45" fmla="*/ 1708112 h 1831291"/>
              <a:gd name="connsiteX46" fmla="*/ 1708777 w 12192000"/>
              <a:gd name="connsiteY46" fmla="*/ 1721187 h 1831291"/>
              <a:gd name="connsiteX47" fmla="*/ 1463656 w 12192000"/>
              <a:gd name="connsiteY47" fmla="*/ 1728668 h 1831291"/>
              <a:gd name="connsiteX48" fmla="*/ 1258262 w 12192000"/>
              <a:gd name="connsiteY48" fmla="*/ 1733490 h 1831291"/>
              <a:gd name="connsiteX49" fmla="*/ 617029 w 12192000"/>
              <a:gd name="connsiteY49" fmla="*/ 1828943 h 1831291"/>
              <a:gd name="connsiteX50" fmla="*/ 531815 w 12192000"/>
              <a:gd name="connsiteY50" fmla="*/ 1826116 h 1831291"/>
              <a:gd name="connsiteX51" fmla="*/ 153850 w 12192000"/>
              <a:gd name="connsiteY51" fmla="*/ 1795647 h 1831291"/>
              <a:gd name="connsiteX52" fmla="*/ 0 w 12192000"/>
              <a:gd name="connsiteY52" fmla="*/ 1792985 h 183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1831291">
                <a:moveTo>
                  <a:pt x="0" y="0"/>
                </a:moveTo>
                <a:lnTo>
                  <a:pt x="12192000" y="0"/>
                </a:lnTo>
                <a:lnTo>
                  <a:pt x="12192000" y="1380648"/>
                </a:lnTo>
                <a:lnTo>
                  <a:pt x="11997819" y="1418997"/>
                </a:lnTo>
                <a:cubicBezTo>
                  <a:pt x="11796635" y="1450691"/>
                  <a:pt x="11957056" y="1489093"/>
                  <a:pt x="11725810" y="1509991"/>
                </a:cubicBezTo>
                <a:cubicBezTo>
                  <a:pt x="11629498" y="1536399"/>
                  <a:pt x="11598258" y="1537478"/>
                  <a:pt x="11557802" y="1548100"/>
                </a:cubicBezTo>
                <a:cubicBezTo>
                  <a:pt x="11522694" y="1557982"/>
                  <a:pt x="11454880" y="1543642"/>
                  <a:pt x="11428514" y="1552879"/>
                </a:cubicBezTo>
                <a:cubicBezTo>
                  <a:pt x="11240821" y="1538118"/>
                  <a:pt x="11200492" y="1571317"/>
                  <a:pt x="11115074" y="1573437"/>
                </a:cubicBezTo>
                <a:cubicBezTo>
                  <a:pt x="11045464" y="1560502"/>
                  <a:pt x="10986068" y="1578237"/>
                  <a:pt x="10916008" y="1565602"/>
                </a:cubicBezTo>
                <a:cubicBezTo>
                  <a:pt x="10533594" y="1584051"/>
                  <a:pt x="10430653" y="1602374"/>
                  <a:pt x="10300086" y="1610430"/>
                </a:cubicBezTo>
                <a:cubicBezTo>
                  <a:pt x="10169519" y="1618486"/>
                  <a:pt x="10176778" y="1612560"/>
                  <a:pt x="10132608" y="1613934"/>
                </a:cubicBezTo>
                <a:cubicBezTo>
                  <a:pt x="10082090" y="1630965"/>
                  <a:pt x="10059490" y="1590110"/>
                  <a:pt x="9811596" y="1596121"/>
                </a:cubicBezTo>
                <a:cubicBezTo>
                  <a:pt x="9760826" y="1614885"/>
                  <a:pt x="9602030" y="1614722"/>
                  <a:pt x="9586202" y="1601130"/>
                </a:cubicBezTo>
                <a:cubicBezTo>
                  <a:pt x="9520018" y="1596310"/>
                  <a:pt x="9460154" y="1580137"/>
                  <a:pt x="9410402" y="1583423"/>
                </a:cubicBezTo>
                <a:lnTo>
                  <a:pt x="9141234" y="1569719"/>
                </a:lnTo>
                <a:cubicBezTo>
                  <a:pt x="9036636" y="1534639"/>
                  <a:pt x="8954702" y="1551887"/>
                  <a:pt x="8900114" y="1529484"/>
                </a:cubicBezTo>
                <a:cubicBezTo>
                  <a:pt x="8892622" y="1527772"/>
                  <a:pt x="8814982" y="1512977"/>
                  <a:pt x="8813316" y="1508554"/>
                </a:cubicBezTo>
                <a:cubicBezTo>
                  <a:pt x="8766036" y="1500874"/>
                  <a:pt x="8664290" y="1484889"/>
                  <a:pt x="8616434" y="1483418"/>
                </a:cubicBezTo>
                <a:cubicBezTo>
                  <a:pt x="8596858" y="1484674"/>
                  <a:pt x="8544722" y="1497008"/>
                  <a:pt x="8526176" y="1499729"/>
                </a:cubicBezTo>
                <a:lnTo>
                  <a:pt x="8484664" y="1509526"/>
                </a:lnTo>
                <a:cubicBezTo>
                  <a:pt x="8476568" y="1511153"/>
                  <a:pt x="8421038" y="1506722"/>
                  <a:pt x="8413784" y="1511129"/>
                </a:cubicBezTo>
                <a:cubicBezTo>
                  <a:pt x="8120762" y="1483619"/>
                  <a:pt x="8441394" y="1538427"/>
                  <a:pt x="8058480" y="1501010"/>
                </a:cubicBezTo>
                <a:cubicBezTo>
                  <a:pt x="7675565" y="1463591"/>
                  <a:pt x="7538759" y="1400030"/>
                  <a:pt x="7404089" y="1369993"/>
                </a:cubicBezTo>
                <a:cubicBezTo>
                  <a:pt x="7250846" y="1331420"/>
                  <a:pt x="7192509" y="1287681"/>
                  <a:pt x="7139022" y="1269575"/>
                </a:cubicBezTo>
                <a:cubicBezTo>
                  <a:pt x="7113985" y="1257497"/>
                  <a:pt x="7102375" y="1267846"/>
                  <a:pt x="7083165" y="1261358"/>
                </a:cubicBezTo>
                <a:lnTo>
                  <a:pt x="6989501" y="1250309"/>
                </a:lnTo>
                <a:lnTo>
                  <a:pt x="6750086" y="1225673"/>
                </a:lnTo>
                <a:lnTo>
                  <a:pt x="6683846" y="1216453"/>
                </a:lnTo>
                <a:lnTo>
                  <a:pt x="6485414" y="1193557"/>
                </a:lnTo>
                <a:cubicBezTo>
                  <a:pt x="6173372" y="1162990"/>
                  <a:pt x="6096432" y="1223621"/>
                  <a:pt x="5864027" y="1205617"/>
                </a:cubicBezTo>
                <a:cubicBezTo>
                  <a:pt x="5806031" y="1208752"/>
                  <a:pt x="5714024" y="1223204"/>
                  <a:pt x="5633027" y="1231428"/>
                </a:cubicBezTo>
                <a:cubicBezTo>
                  <a:pt x="5472932" y="1216365"/>
                  <a:pt x="5471994" y="1266252"/>
                  <a:pt x="5143560" y="1221314"/>
                </a:cubicBezTo>
                <a:cubicBezTo>
                  <a:pt x="5014297" y="1216428"/>
                  <a:pt x="4935958" y="1209381"/>
                  <a:pt x="4857451" y="1202119"/>
                </a:cubicBezTo>
                <a:cubicBezTo>
                  <a:pt x="4837386" y="1194416"/>
                  <a:pt x="4690737" y="1187855"/>
                  <a:pt x="4672517" y="1177747"/>
                </a:cubicBezTo>
                <a:cubicBezTo>
                  <a:pt x="4582273" y="1172373"/>
                  <a:pt x="4408221" y="1179954"/>
                  <a:pt x="4315985" y="1182528"/>
                </a:cubicBezTo>
                <a:cubicBezTo>
                  <a:pt x="4223749" y="1185101"/>
                  <a:pt x="4162965" y="1183833"/>
                  <a:pt x="4119102" y="1193187"/>
                </a:cubicBezTo>
                <a:lnTo>
                  <a:pt x="3996261" y="1245377"/>
                </a:lnTo>
                <a:cubicBezTo>
                  <a:pt x="3915481" y="1228114"/>
                  <a:pt x="3908732" y="1268037"/>
                  <a:pt x="3831685" y="1278499"/>
                </a:cubicBezTo>
                <a:cubicBezTo>
                  <a:pt x="3742025" y="1299415"/>
                  <a:pt x="3768094" y="1307675"/>
                  <a:pt x="3667850" y="1335496"/>
                </a:cubicBezTo>
                <a:cubicBezTo>
                  <a:pt x="3603528" y="1390543"/>
                  <a:pt x="3335151" y="1386935"/>
                  <a:pt x="3253027" y="1423218"/>
                </a:cubicBezTo>
                <a:cubicBezTo>
                  <a:pt x="3177511" y="1441066"/>
                  <a:pt x="3129445" y="1452763"/>
                  <a:pt x="3098634" y="1462154"/>
                </a:cubicBezTo>
                <a:cubicBezTo>
                  <a:pt x="3088588" y="1461256"/>
                  <a:pt x="3049713" y="1453005"/>
                  <a:pt x="3039431" y="1450396"/>
                </a:cubicBezTo>
                <a:cubicBezTo>
                  <a:pt x="2836760" y="1456075"/>
                  <a:pt x="2778569" y="1514609"/>
                  <a:pt x="2679939" y="1534194"/>
                </a:cubicBezTo>
                <a:cubicBezTo>
                  <a:pt x="2619918" y="1546625"/>
                  <a:pt x="2573887" y="1552391"/>
                  <a:pt x="2472963" y="1574229"/>
                </a:cubicBezTo>
                <a:cubicBezTo>
                  <a:pt x="2271779" y="1605923"/>
                  <a:pt x="2305638" y="1644325"/>
                  <a:pt x="2074392" y="1665223"/>
                </a:cubicBezTo>
                <a:cubicBezTo>
                  <a:pt x="1926773" y="1731836"/>
                  <a:pt x="1838032" y="1698786"/>
                  <a:pt x="1777096" y="1708112"/>
                </a:cubicBezTo>
                <a:cubicBezTo>
                  <a:pt x="1744161" y="1711087"/>
                  <a:pt x="1754171" y="1719388"/>
                  <a:pt x="1708777" y="1721187"/>
                </a:cubicBezTo>
                <a:cubicBezTo>
                  <a:pt x="1603045" y="1711355"/>
                  <a:pt x="1537688" y="1728728"/>
                  <a:pt x="1463656" y="1728668"/>
                </a:cubicBezTo>
                <a:cubicBezTo>
                  <a:pt x="1394047" y="1715733"/>
                  <a:pt x="1328322" y="1746126"/>
                  <a:pt x="1258262" y="1733490"/>
                </a:cubicBezTo>
                <a:cubicBezTo>
                  <a:pt x="875848" y="1751939"/>
                  <a:pt x="991225" y="1807178"/>
                  <a:pt x="617029" y="1828943"/>
                </a:cubicBezTo>
                <a:cubicBezTo>
                  <a:pt x="495541" y="1836010"/>
                  <a:pt x="575984" y="1824744"/>
                  <a:pt x="531815" y="1826116"/>
                </a:cubicBezTo>
                <a:cubicBezTo>
                  <a:pt x="481296" y="1843149"/>
                  <a:pt x="401743" y="1789638"/>
                  <a:pt x="153850" y="1795647"/>
                </a:cubicBezTo>
                <a:cubicBezTo>
                  <a:pt x="65214" y="1790125"/>
                  <a:pt x="82594" y="1761996"/>
                  <a:pt x="0" y="1792985"/>
                </a:cubicBez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605339" y="118493"/>
            <a:ext cx="8991601" cy="1708446"/>
          </a:xfrm>
        </p:spPr>
        <p:txBody>
          <a:bodyPr anchor="ctr">
            <a:normAutofit/>
          </a:bodyPr>
          <a:lstStyle/>
          <a:p>
            <a:pPr algn="ctr"/>
            <a:r>
              <a:rPr lang="ro-RO">
                <a:solidFill>
                  <a:schemeClr val="tx1"/>
                </a:solidFill>
                <a:highlight>
                  <a:srgbClr val="000000"/>
                </a:highlight>
                <a:latin typeface="Franklin Gothic Heavy"/>
              </a:rPr>
              <a:t>Sistemele de vot bazate pe blockchain</a:t>
            </a:r>
            <a:endParaRPr lang="ro-RO">
              <a:solidFill>
                <a:schemeClr val="tx1"/>
              </a:solidFill>
            </a:endParaRP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3318752" y="1506757"/>
            <a:ext cx="5555765" cy="796177"/>
          </a:xfrm>
        </p:spPr>
        <p:txBody>
          <a:bodyPr vert="horz" lIns="91440" tIns="45720" rIns="91440" bIns="45720" rtlCol="0" anchor="ctr">
            <a:noAutofit/>
          </a:bodyPr>
          <a:lstStyle/>
          <a:p>
            <a:pPr marL="0" indent="0" algn="ctr">
              <a:buNone/>
            </a:pPr>
            <a:r>
              <a:rPr lang="ro-RO" dirty="0">
                <a:solidFill>
                  <a:schemeClr val="bg1"/>
                </a:solidFill>
              </a:rPr>
              <a:t>Implementări și studii de caz</a:t>
            </a:r>
          </a:p>
          <a:p>
            <a:pPr marL="0" indent="0" algn="ctr">
              <a:buNone/>
            </a:pPr>
            <a:r>
              <a:rPr lang="ro-RO" sz="2400" b="1" dirty="0"/>
              <a:t>Analiză finală</a:t>
            </a:r>
          </a:p>
        </p:txBody>
      </p:sp>
      <p:sp>
        <p:nvSpPr>
          <p:cNvPr id="6" name="CasetăText 5">
            <a:extLst>
              <a:ext uri="{FF2B5EF4-FFF2-40B4-BE49-F238E27FC236}">
                <a16:creationId xmlns:a16="http://schemas.microsoft.com/office/drawing/2014/main" id="{54467047-5173-BC94-DE21-BB7B3CC34E59}"/>
              </a:ext>
            </a:extLst>
          </p:cNvPr>
          <p:cNvSpPr txBox="1"/>
          <p:nvPr/>
        </p:nvSpPr>
        <p:spPr>
          <a:xfrm>
            <a:off x="596900" y="3803650"/>
            <a:ext cx="3494617"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o-RO" sz="1600">
                <a:ea typeface="+mn-lt"/>
                <a:cs typeface="+mn-lt"/>
              </a:rPr>
              <a:t>Tehnologii și terminologii</a:t>
            </a:r>
            <a:endParaRPr lang="ro-RO"/>
          </a:p>
          <a:p>
            <a:r>
              <a:rPr lang="ro-RO" sz="1600">
                <a:ea typeface="+mn-lt"/>
                <a:cs typeface="+mn-lt"/>
              </a:rPr>
              <a:t>Cerințe</a:t>
            </a:r>
            <a:endParaRPr lang="ro-RO" sz="1600">
              <a:cs typeface="Arial"/>
            </a:endParaRPr>
          </a:p>
          <a:p>
            <a:r>
              <a:rPr lang="ro-RO" sz="1600">
                <a:ea typeface="+mn-lt"/>
                <a:cs typeface="+mn-lt"/>
              </a:rPr>
              <a:t>Contribuții</a:t>
            </a:r>
            <a:endParaRPr lang="ro-RO" sz="1600" err="1">
              <a:ea typeface="+mn-lt"/>
              <a:cs typeface="+mn-lt"/>
            </a:endParaRPr>
          </a:p>
          <a:p>
            <a:r>
              <a:rPr lang="ro-RO" sz="1600">
                <a:ea typeface="+mn-lt"/>
                <a:cs typeface="+mn-lt"/>
              </a:rPr>
              <a:t>Provocări și Limitări</a:t>
            </a:r>
            <a:endParaRPr lang="ro-RO"/>
          </a:p>
        </p:txBody>
      </p:sp>
    </p:spTree>
    <p:extLst>
      <p:ext uri="{BB962C8B-B14F-4D97-AF65-F5344CB8AC3E}">
        <p14:creationId xmlns:p14="http://schemas.microsoft.com/office/powerpoint/2010/main" val="32194095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E1DD8A-FA62-44F6-ADF0-705D9C737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51EBB85-DB2E-4D8A-AE65-08E4F93EB4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831291"/>
          </a:xfrm>
          <a:custGeom>
            <a:avLst/>
            <a:gdLst>
              <a:gd name="connsiteX0" fmla="*/ 0 w 12192000"/>
              <a:gd name="connsiteY0" fmla="*/ 0 h 1831291"/>
              <a:gd name="connsiteX1" fmla="*/ 12192000 w 12192000"/>
              <a:gd name="connsiteY1" fmla="*/ 0 h 1831291"/>
              <a:gd name="connsiteX2" fmla="*/ 12192000 w 12192000"/>
              <a:gd name="connsiteY2" fmla="*/ 1380648 h 1831291"/>
              <a:gd name="connsiteX3" fmla="*/ 11997819 w 12192000"/>
              <a:gd name="connsiteY3" fmla="*/ 1418997 h 1831291"/>
              <a:gd name="connsiteX4" fmla="*/ 11725810 w 12192000"/>
              <a:gd name="connsiteY4" fmla="*/ 1509991 h 1831291"/>
              <a:gd name="connsiteX5" fmla="*/ 11557802 w 12192000"/>
              <a:gd name="connsiteY5" fmla="*/ 1548100 h 1831291"/>
              <a:gd name="connsiteX6" fmla="*/ 11428514 w 12192000"/>
              <a:gd name="connsiteY6" fmla="*/ 1552879 h 1831291"/>
              <a:gd name="connsiteX7" fmla="*/ 11115074 w 12192000"/>
              <a:gd name="connsiteY7" fmla="*/ 1573437 h 1831291"/>
              <a:gd name="connsiteX8" fmla="*/ 10916008 w 12192000"/>
              <a:gd name="connsiteY8" fmla="*/ 1565602 h 1831291"/>
              <a:gd name="connsiteX9" fmla="*/ 10300086 w 12192000"/>
              <a:gd name="connsiteY9" fmla="*/ 1610430 h 1831291"/>
              <a:gd name="connsiteX10" fmla="*/ 10132608 w 12192000"/>
              <a:gd name="connsiteY10" fmla="*/ 1613934 h 1831291"/>
              <a:gd name="connsiteX11" fmla="*/ 9811596 w 12192000"/>
              <a:gd name="connsiteY11" fmla="*/ 1596121 h 1831291"/>
              <a:gd name="connsiteX12" fmla="*/ 9586202 w 12192000"/>
              <a:gd name="connsiteY12" fmla="*/ 1601130 h 1831291"/>
              <a:gd name="connsiteX13" fmla="*/ 9410402 w 12192000"/>
              <a:gd name="connsiteY13" fmla="*/ 1583423 h 1831291"/>
              <a:gd name="connsiteX14" fmla="*/ 9141234 w 12192000"/>
              <a:gd name="connsiteY14" fmla="*/ 1569719 h 1831291"/>
              <a:gd name="connsiteX15" fmla="*/ 8900114 w 12192000"/>
              <a:gd name="connsiteY15" fmla="*/ 1529484 h 1831291"/>
              <a:gd name="connsiteX16" fmla="*/ 8813316 w 12192000"/>
              <a:gd name="connsiteY16" fmla="*/ 1508554 h 1831291"/>
              <a:gd name="connsiteX17" fmla="*/ 8616434 w 12192000"/>
              <a:gd name="connsiteY17" fmla="*/ 1483418 h 1831291"/>
              <a:gd name="connsiteX18" fmla="*/ 8526176 w 12192000"/>
              <a:gd name="connsiteY18" fmla="*/ 1499729 h 1831291"/>
              <a:gd name="connsiteX19" fmla="*/ 8484664 w 12192000"/>
              <a:gd name="connsiteY19" fmla="*/ 1509526 h 1831291"/>
              <a:gd name="connsiteX20" fmla="*/ 8413784 w 12192000"/>
              <a:gd name="connsiteY20" fmla="*/ 1511129 h 1831291"/>
              <a:gd name="connsiteX21" fmla="*/ 8058480 w 12192000"/>
              <a:gd name="connsiteY21" fmla="*/ 1501010 h 1831291"/>
              <a:gd name="connsiteX22" fmla="*/ 7404089 w 12192000"/>
              <a:gd name="connsiteY22" fmla="*/ 1369993 h 1831291"/>
              <a:gd name="connsiteX23" fmla="*/ 7139022 w 12192000"/>
              <a:gd name="connsiteY23" fmla="*/ 1269575 h 1831291"/>
              <a:gd name="connsiteX24" fmla="*/ 7083165 w 12192000"/>
              <a:gd name="connsiteY24" fmla="*/ 1261358 h 1831291"/>
              <a:gd name="connsiteX25" fmla="*/ 6989501 w 12192000"/>
              <a:gd name="connsiteY25" fmla="*/ 1250309 h 1831291"/>
              <a:gd name="connsiteX26" fmla="*/ 6750086 w 12192000"/>
              <a:gd name="connsiteY26" fmla="*/ 1225673 h 1831291"/>
              <a:gd name="connsiteX27" fmla="*/ 6683846 w 12192000"/>
              <a:gd name="connsiteY27" fmla="*/ 1216453 h 1831291"/>
              <a:gd name="connsiteX28" fmla="*/ 6485414 w 12192000"/>
              <a:gd name="connsiteY28" fmla="*/ 1193557 h 1831291"/>
              <a:gd name="connsiteX29" fmla="*/ 5864027 w 12192000"/>
              <a:gd name="connsiteY29" fmla="*/ 1205617 h 1831291"/>
              <a:gd name="connsiteX30" fmla="*/ 5633027 w 12192000"/>
              <a:gd name="connsiteY30" fmla="*/ 1231428 h 1831291"/>
              <a:gd name="connsiteX31" fmla="*/ 5143560 w 12192000"/>
              <a:gd name="connsiteY31" fmla="*/ 1221314 h 1831291"/>
              <a:gd name="connsiteX32" fmla="*/ 4857451 w 12192000"/>
              <a:gd name="connsiteY32" fmla="*/ 1202119 h 1831291"/>
              <a:gd name="connsiteX33" fmla="*/ 4672517 w 12192000"/>
              <a:gd name="connsiteY33" fmla="*/ 1177747 h 1831291"/>
              <a:gd name="connsiteX34" fmla="*/ 4315985 w 12192000"/>
              <a:gd name="connsiteY34" fmla="*/ 1182528 h 1831291"/>
              <a:gd name="connsiteX35" fmla="*/ 4119102 w 12192000"/>
              <a:gd name="connsiteY35" fmla="*/ 1193187 h 1831291"/>
              <a:gd name="connsiteX36" fmla="*/ 3996261 w 12192000"/>
              <a:gd name="connsiteY36" fmla="*/ 1245377 h 1831291"/>
              <a:gd name="connsiteX37" fmla="*/ 3831685 w 12192000"/>
              <a:gd name="connsiteY37" fmla="*/ 1278499 h 1831291"/>
              <a:gd name="connsiteX38" fmla="*/ 3667850 w 12192000"/>
              <a:gd name="connsiteY38" fmla="*/ 1335496 h 1831291"/>
              <a:gd name="connsiteX39" fmla="*/ 3253027 w 12192000"/>
              <a:gd name="connsiteY39" fmla="*/ 1423218 h 1831291"/>
              <a:gd name="connsiteX40" fmla="*/ 3098634 w 12192000"/>
              <a:gd name="connsiteY40" fmla="*/ 1462154 h 1831291"/>
              <a:gd name="connsiteX41" fmla="*/ 3039431 w 12192000"/>
              <a:gd name="connsiteY41" fmla="*/ 1450396 h 1831291"/>
              <a:gd name="connsiteX42" fmla="*/ 2679939 w 12192000"/>
              <a:gd name="connsiteY42" fmla="*/ 1534194 h 1831291"/>
              <a:gd name="connsiteX43" fmla="*/ 2472963 w 12192000"/>
              <a:gd name="connsiteY43" fmla="*/ 1574229 h 1831291"/>
              <a:gd name="connsiteX44" fmla="*/ 2074392 w 12192000"/>
              <a:gd name="connsiteY44" fmla="*/ 1665223 h 1831291"/>
              <a:gd name="connsiteX45" fmla="*/ 1777096 w 12192000"/>
              <a:gd name="connsiteY45" fmla="*/ 1708112 h 1831291"/>
              <a:gd name="connsiteX46" fmla="*/ 1708777 w 12192000"/>
              <a:gd name="connsiteY46" fmla="*/ 1721187 h 1831291"/>
              <a:gd name="connsiteX47" fmla="*/ 1463656 w 12192000"/>
              <a:gd name="connsiteY47" fmla="*/ 1728668 h 1831291"/>
              <a:gd name="connsiteX48" fmla="*/ 1258262 w 12192000"/>
              <a:gd name="connsiteY48" fmla="*/ 1733490 h 1831291"/>
              <a:gd name="connsiteX49" fmla="*/ 617029 w 12192000"/>
              <a:gd name="connsiteY49" fmla="*/ 1828943 h 1831291"/>
              <a:gd name="connsiteX50" fmla="*/ 531815 w 12192000"/>
              <a:gd name="connsiteY50" fmla="*/ 1826116 h 1831291"/>
              <a:gd name="connsiteX51" fmla="*/ 153850 w 12192000"/>
              <a:gd name="connsiteY51" fmla="*/ 1795647 h 1831291"/>
              <a:gd name="connsiteX52" fmla="*/ 0 w 12192000"/>
              <a:gd name="connsiteY52" fmla="*/ 1792985 h 183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1831291">
                <a:moveTo>
                  <a:pt x="0" y="0"/>
                </a:moveTo>
                <a:lnTo>
                  <a:pt x="12192000" y="0"/>
                </a:lnTo>
                <a:lnTo>
                  <a:pt x="12192000" y="1380648"/>
                </a:lnTo>
                <a:lnTo>
                  <a:pt x="11997819" y="1418997"/>
                </a:lnTo>
                <a:cubicBezTo>
                  <a:pt x="11796635" y="1450691"/>
                  <a:pt x="11957056" y="1489093"/>
                  <a:pt x="11725810" y="1509991"/>
                </a:cubicBezTo>
                <a:cubicBezTo>
                  <a:pt x="11629498" y="1536399"/>
                  <a:pt x="11598258" y="1537478"/>
                  <a:pt x="11557802" y="1548100"/>
                </a:cubicBezTo>
                <a:cubicBezTo>
                  <a:pt x="11522694" y="1557982"/>
                  <a:pt x="11454880" y="1543642"/>
                  <a:pt x="11428514" y="1552879"/>
                </a:cubicBezTo>
                <a:cubicBezTo>
                  <a:pt x="11240821" y="1538118"/>
                  <a:pt x="11200492" y="1571317"/>
                  <a:pt x="11115074" y="1573437"/>
                </a:cubicBezTo>
                <a:cubicBezTo>
                  <a:pt x="11045464" y="1560502"/>
                  <a:pt x="10986068" y="1578237"/>
                  <a:pt x="10916008" y="1565602"/>
                </a:cubicBezTo>
                <a:cubicBezTo>
                  <a:pt x="10533594" y="1584051"/>
                  <a:pt x="10430653" y="1602374"/>
                  <a:pt x="10300086" y="1610430"/>
                </a:cubicBezTo>
                <a:cubicBezTo>
                  <a:pt x="10169519" y="1618486"/>
                  <a:pt x="10176778" y="1612560"/>
                  <a:pt x="10132608" y="1613934"/>
                </a:cubicBezTo>
                <a:cubicBezTo>
                  <a:pt x="10082090" y="1630965"/>
                  <a:pt x="10059490" y="1590110"/>
                  <a:pt x="9811596" y="1596121"/>
                </a:cubicBezTo>
                <a:cubicBezTo>
                  <a:pt x="9760826" y="1614885"/>
                  <a:pt x="9602030" y="1614722"/>
                  <a:pt x="9586202" y="1601130"/>
                </a:cubicBezTo>
                <a:cubicBezTo>
                  <a:pt x="9520018" y="1596310"/>
                  <a:pt x="9460154" y="1580137"/>
                  <a:pt x="9410402" y="1583423"/>
                </a:cubicBezTo>
                <a:lnTo>
                  <a:pt x="9141234" y="1569719"/>
                </a:lnTo>
                <a:cubicBezTo>
                  <a:pt x="9036636" y="1534639"/>
                  <a:pt x="8954702" y="1551887"/>
                  <a:pt x="8900114" y="1529484"/>
                </a:cubicBezTo>
                <a:cubicBezTo>
                  <a:pt x="8892622" y="1527772"/>
                  <a:pt x="8814982" y="1512977"/>
                  <a:pt x="8813316" y="1508554"/>
                </a:cubicBezTo>
                <a:cubicBezTo>
                  <a:pt x="8766036" y="1500874"/>
                  <a:pt x="8664290" y="1484889"/>
                  <a:pt x="8616434" y="1483418"/>
                </a:cubicBezTo>
                <a:cubicBezTo>
                  <a:pt x="8596858" y="1484674"/>
                  <a:pt x="8544722" y="1497008"/>
                  <a:pt x="8526176" y="1499729"/>
                </a:cubicBezTo>
                <a:lnTo>
                  <a:pt x="8484664" y="1509526"/>
                </a:lnTo>
                <a:cubicBezTo>
                  <a:pt x="8476568" y="1511153"/>
                  <a:pt x="8421038" y="1506722"/>
                  <a:pt x="8413784" y="1511129"/>
                </a:cubicBezTo>
                <a:cubicBezTo>
                  <a:pt x="8120762" y="1483619"/>
                  <a:pt x="8441394" y="1538427"/>
                  <a:pt x="8058480" y="1501010"/>
                </a:cubicBezTo>
                <a:cubicBezTo>
                  <a:pt x="7675565" y="1463591"/>
                  <a:pt x="7538759" y="1400030"/>
                  <a:pt x="7404089" y="1369993"/>
                </a:cubicBezTo>
                <a:cubicBezTo>
                  <a:pt x="7250846" y="1331420"/>
                  <a:pt x="7192509" y="1287681"/>
                  <a:pt x="7139022" y="1269575"/>
                </a:cubicBezTo>
                <a:cubicBezTo>
                  <a:pt x="7113985" y="1257497"/>
                  <a:pt x="7102375" y="1267846"/>
                  <a:pt x="7083165" y="1261358"/>
                </a:cubicBezTo>
                <a:lnTo>
                  <a:pt x="6989501" y="1250309"/>
                </a:lnTo>
                <a:lnTo>
                  <a:pt x="6750086" y="1225673"/>
                </a:lnTo>
                <a:lnTo>
                  <a:pt x="6683846" y="1216453"/>
                </a:lnTo>
                <a:lnTo>
                  <a:pt x="6485414" y="1193557"/>
                </a:lnTo>
                <a:cubicBezTo>
                  <a:pt x="6173372" y="1162990"/>
                  <a:pt x="6096432" y="1223621"/>
                  <a:pt x="5864027" y="1205617"/>
                </a:cubicBezTo>
                <a:cubicBezTo>
                  <a:pt x="5806031" y="1208752"/>
                  <a:pt x="5714024" y="1223204"/>
                  <a:pt x="5633027" y="1231428"/>
                </a:cubicBezTo>
                <a:cubicBezTo>
                  <a:pt x="5472932" y="1216365"/>
                  <a:pt x="5471994" y="1266252"/>
                  <a:pt x="5143560" y="1221314"/>
                </a:cubicBezTo>
                <a:cubicBezTo>
                  <a:pt x="5014297" y="1216428"/>
                  <a:pt x="4935958" y="1209381"/>
                  <a:pt x="4857451" y="1202119"/>
                </a:cubicBezTo>
                <a:cubicBezTo>
                  <a:pt x="4837386" y="1194416"/>
                  <a:pt x="4690737" y="1187855"/>
                  <a:pt x="4672517" y="1177747"/>
                </a:cubicBezTo>
                <a:cubicBezTo>
                  <a:pt x="4582273" y="1172373"/>
                  <a:pt x="4408221" y="1179954"/>
                  <a:pt x="4315985" y="1182528"/>
                </a:cubicBezTo>
                <a:cubicBezTo>
                  <a:pt x="4223749" y="1185101"/>
                  <a:pt x="4162965" y="1183833"/>
                  <a:pt x="4119102" y="1193187"/>
                </a:cubicBezTo>
                <a:lnTo>
                  <a:pt x="3996261" y="1245377"/>
                </a:lnTo>
                <a:cubicBezTo>
                  <a:pt x="3915481" y="1228114"/>
                  <a:pt x="3908732" y="1268037"/>
                  <a:pt x="3831685" y="1278499"/>
                </a:cubicBezTo>
                <a:cubicBezTo>
                  <a:pt x="3742025" y="1299415"/>
                  <a:pt x="3768094" y="1307675"/>
                  <a:pt x="3667850" y="1335496"/>
                </a:cubicBezTo>
                <a:cubicBezTo>
                  <a:pt x="3603528" y="1390543"/>
                  <a:pt x="3335151" y="1386935"/>
                  <a:pt x="3253027" y="1423218"/>
                </a:cubicBezTo>
                <a:cubicBezTo>
                  <a:pt x="3177511" y="1441066"/>
                  <a:pt x="3129445" y="1452763"/>
                  <a:pt x="3098634" y="1462154"/>
                </a:cubicBezTo>
                <a:cubicBezTo>
                  <a:pt x="3088588" y="1461256"/>
                  <a:pt x="3049713" y="1453005"/>
                  <a:pt x="3039431" y="1450396"/>
                </a:cubicBezTo>
                <a:cubicBezTo>
                  <a:pt x="2836760" y="1456075"/>
                  <a:pt x="2778569" y="1514609"/>
                  <a:pt x="2679939" y="1534194"/>
                </a:cubicBezTo>
                <a:cubicBezTo>
                  <a:pt x="2619918" y="1546625"/>
                  <a:pt x="2573887" y="1552391"/>
                  <a:pt x="2472963" y="1574229"/>
                </a:cubicBezTo>
                <a:cubicBezTo>
                  <a:pt x="2271779" y="1605923"/>
                  <a:pt x="2305638" y="1644325"/>
                  <a:pt x="2074392" y="1665223"/>
                </a:cubicBezTo>
                <a:cubicBezTo>
                  <a:pt x="1926773" y="1731836"/>
                  <a:pt x="1838032" y="1698786"/>
                  <a:pt x="1777096" y="1708112"/>
                </a:cubicBezTo>
                <a:cubicBezTo>
                  <a:pt x="1744161" y="1711087"/>
                  <a:pt x="1754171" y="1719388"/>
                  <a:pt x="1708777" y="1721187"/>
                </a:cubicBezTo>
                <a:cubicBezTo>
                  <a:pt x="1603045" y="1711355"/>
                  <a:pt x="1537688" y="1728728"/>
                  <a:pt x="1463656" y="1728668"/>
                </a:cubicBezTo>
                <a:cubicBezTo>
                  <a:pt x="1394047" y="1715733"/>
                  <a:pt x="1328322" y="1746126"/>
                  <a:pt x="1258262" y="1733490"/>
                </a:cubicBezTo>
                <a:cubicBezTo>
                  <a:pt x="875848" y="1751939"/>
                  <a:pt x="991225" y="1807178"/>
                  <a:pt x="617029" y="1828943"/>
                </a:cubicBezTo>
                <a:cubicBezTo>
                  <a:pt x="495541" y="1836010"/>
                  <a:pt x="575984" y="1824744"/>
                  <a:pt x="531815" y="1826116"/>
                </a:cubicBezTo>
                <a:cubicBezTo>
                  <a:pt x="481296" y="1843149"/>
                  <a:pt x="401743" y="1789638"/>
                  <a:pt x="153850" y="1795647"/>
                </a:cubicBezTo>
                <a:cubicBezTo>
                  <a:pt x="65214" y="1790125"/>
                  <a:pt x="82594" y="1761996"/>
                  <a:pt x="0" y="1792985"/>
                </a:cubicBezTo>
                <a:close/>
              </a:path>
            </a:pathLst>
          </a:custGeom>
          <a:blipFill>
            <a:blip r:embed="rId3"/>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605339" y="118493"/>
            <a:ext cx="8991601" cy="1708446"/>
          </a:xfrm>
        </p:spPr>
        <p:txBody>
          <a:bodyPr anchor="ctr">
            <a:normAutofit/>
          </a:bodyPr>
          <a:lstStyle/>
          <a:p>
            <a:pPr algn="ctr"/>
            <a:r>
              <a:rPr lang="ro-RO">
                <a:solidFill>
                  <a:schemeClr val="tx1"/>
                </a:solidFill>
                <a:highlight>
                  <a:srgbClr val="000000"/>
                </a:highlight>
                <a:latin typeface="Franklin Gothic Heavy"/>
              </a:rPr>
              <a:t>Sistemele de vot bazate pe blockchain</a:t>
            </a:r>
            <a:endParaRPr lang="ro-RO">
              <a:solidFill>
                <a:schemeClr val="tx1"/>
              </a:solidFill>
            </a:endParaRP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3318752" y="1506757"/>
            <a:ext cx="5555765" cy="796177"/>
          </a:xfrm>
        </p:spPr>
        <p:txBody>
          <a:bodyPr vert="horz" lIns="91440" tIns="45720" rIns="91440" bIns="45720" rtlCol="0" anchor="ctr">
            <a:noAutofit/>
          </a:bodyPr>
          <a:lstStyle/>
          <a:p>
            <a:pPr marL="0" indent="0" algn="ctr">
              <a:buNone/>
            </a:pPr>
            <a:r>
              <a:rPr lang="ro-RO">
                <a:solidFill>
                  <a:schemeClr val="bg1"/>
                </a:solidFill>
              </a:rPr>
              <a:t>Implementări și studii de caz</a:t>
            </a:r>
          </a:p>
          <a:p>
            <a:pPr marL="0" indent="0" algn="ctr">
              <a:buNone/>
            </a:pPr>
            <a:r>
              <a:rPr lang="ro-RO" sz="2400" b="1"/>
              <a:t>Analiză finală</a:t>
            </a:r>
          </a:p>
        </p:txBody>
      </p:sp>
      <p:sp>
        <p:nvSpPr>
          <p:cNvPr id="6" name="CasetăText 5">
            <a:extLst>
              <a:ext uri="{FF2B5EF4-FFF2-40B4-BE49-F238E27FC236}">
                <a16:creationId xmlns:a16="http://schemas.microsoft.com/office/drawing/2014/main" id="{54467047-5173-BC94-DE21-BB7B3CC34E59}"/>
              </a:ext>
            </a:extLst>
          </p:cNvPr>
          <p:cNvSpPr txBox="1"/>
          <p:nvPr/>
        </p:nvSpPr>
        <p:spPr>
          <a:xfrm>
            <a:off x="596900" y="3803650"/>
            <a:ext cx="4933950" cy="11387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o-RO" sz="2000" b="1">
                <a:ea typeface="+mn-lt"/>
                <a:cs typeface="+mn-lt"/>
              </a:rPr>
              <a:t>Tehnologii și terminologii</a:t>
            </a:r>
            <a:endParaRPr lang="ro-RO" sz="2000" b="1"/>
          </a:p>
          <a:p>
            <a:r>
              <a:rPr lang="ro-RO" sz="1600">
                <a:ea typeface="+mn-lt"/>
                <a:cs typeface="+mn-lt"/>
              </a:rPr>
              <a:t>Cerințe</a:t>
            </a:r>
            <a:endParaRPr lang="ro-RO" sz="1600">
              <a:cs typeface="Arial"/>
            </a:endParaRPr>
          </a:p>
          <a:p>
            <a:r>
              <a:rPr lang="ro-RO" sz="1600">
                <a:ea typeface="+mn-lt"/>
                <a:cs typeface="+mn-lt"/>
              </a:rPr>
              <a:t>Contribuții</a:t>
            </a:r>
            <a:endParaRPr lang="ro-RO" sz="1600" err="1">
              <a:ea typeface="+mn-lt"/>
              <a:cs typeface="+mn-lt"/>
            </a:endParaRPr>
          </a:p>
          <a:p>
            <a:r>
              <a:rPr lang="ro-RO" sz="1600">
                <a:ea typeface="+mn-lt"/>
                <a:cs typeface="+mn-lt"/>
              </a:rPr>
              <a:t>Provocări și Limitări</a:t>
            </a:r>
            <a:endParaRPr lang="ro-RO"/>
          </a:p>
        </p:txBody>
      </p:sp>
      <p:sp>
        <p:nvSpPr>
          <p:cNvPr id="4" name="CasetăText 6">
            <a:extLst>
              <a:ext uri="{FF2B5EF4-FFF2-40B4-BE49-F238E27FC236}">
                <a16:creationId xmlns:a16="http://schemas.microsoft.com/office/drawing/2014/main" id="{0ED5AFB9-65EF-A18D-CE32-5C74A554D2A6}"/>
              </a:ext>
            </a:extLst>
          </p:cNvPr>
          <p:cNvSpPr txBox="1"/>
          <p:nvPr/>
        </p:nvSpPr>
        <p:spPr>
          <a:xfrm>
            <a:off x="5927479" y="3718004"/>
            <a:ext cx="5888893" cy="132343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Wingdings"/>
              <a:buChar char="ü"/>
            </a:pPr>
            <a:r>
              <a:rPr lang="ro-RO" sz="2000" err="1">
                <a:ea typeface="+mn-lt"/>
                <a:cs typeface="+mn-lt"/>
              </a:rPr>
              <a:t>Ethereum</a:t>
            </a:r>
            <a:endParaRPr lang="ro-RO" sz="2000"/>
          </a:p>
          <a:p>
            <a:pPr marL="285750" indent="-285750">
              <a:buFont typeface="Wingdings"/>
              <a:buChar char="ü"/>
            </a:pPr>
            <a:r>
              <a:rPr lang="ro-RO" sz="2000" dirty="0">
                <a:ea typeface="+mn-lt"/>
                <a:cs typeface="+mn-lt"/>
              </a:rPr>
              <a:t>Contracte Inteligente</a:t>
            </a:r>
            <a:endParaRPr lang="ro-RO" sz="2000" dirty="0"/>
          </a:p>
          <a:p>
            <a:pPr marL="285750" indent="-285750">
              <a:buFont typeface="Wingdings"/>
              <a:buChar char="ü"/>
            </a:pPr>
            <a:r>
              <a:rPr lang="ro-RO" sz="2000" err="1">
                <a:ea typeface="+mn-lt"/>
                <a:cs typeface="+mn-lt"/>
              </a:rPr>
              <a:t>DPoS</a:t>
            </a:r>
            <a:endParaRPr lang="ro-RO" sz="2000"/>
          </a:p>
          <a:p>
            <a:pPr marL="285750" indent="-285750">
              <a:buFont typeface="Wingdings"/>
              <a:buChar char="ü"/>
            </a:pPr>
            <a:r>
              <a:rPr lang="ro-RO" sz="2000" dirty="0">
                <a:ea typeface="+mn-lt"/>
                <a:cs typeface="+mn-lt"/>
              </a:rPr>
              <a:t>ZKP </a:t>
            </a:r>
            <a:endParaRPr lang="ro-RO" sz="2000" dirty="0"/>
          </a:p>
        </p:txBody>
      </p:sp>
    </p:spTree>
    <p:extLst>
      <p:ext uri="{BB962C8B-B14F-4D97-AF65-F5344CB8AC3E}">
        <p14:creationId xmlns:p14="http://schemas.microsoft.com/office/powerpoint/2010/main" val="216725736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E1DD8A-FA62-44F6-ADF0-705D9C737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51EBB85-DB2E-4D8A-AE65-08E4F93EB4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831291"/>
          </a:xfrm>
          <a:custGeom>
            <a:avLst/>
            <a:gdLst>
              <a:gd name="connsiteX0" fmla="*/ 0 w 12192000"/>
              <a:gd name="connsiteY0" fmla="*/ 0 h 1831291"/>
              <a:gd name="connsiteX1" fmla="*/ 12192000 w 12192000"/>
              <a:gd name="connsiteY1" fmla="*/ 0 h 1831291"/>
              <a:gd name="connsiteX2" fmla="*/ 12192000 w 12192000"/>
              <a:gd name="connsiteY2" fmla="*/ 1380648 h 1831291"/>
              <a:gd name="connsiteX3" fmla="*/ 11997819 w 12192000"/>
              <a:gd name="connsiteY3" fmla="*/ 1418997 h 1831291"/>
              <a:gd name="connsiteX4" fmla="*/ 11725810 w 12192000"/>
              <a:gd name="connsiteY4" fmla="*/ 1509991 h 1831291"/>
              <a:gd name="connsiteX5" fmla="*/ 11557802 w 12192000"/>
              <a:gd name="connsiteY5" fmla="*/ 1548100 h 1831291"/>
              <a:gd name="connsiteX6" fmla="*/ 11428514 w 12192000"/>
              <a:gd name="connsiteY6" fmla="*/ 1552879 h 1831291"/>
              <a:gd name="connsiteX7" fmla="*/ 11115074 w 12192000"/>
              <a:gd name="connsiteY7" fmla="*/ 1573437 h 1831291"/>
              <a:gd name="connsiteX8" fmla="*/ 10916008 w 12192000"/>
              <a:gd name="connsiteY8" fmla="*/ 1565602 h 1831291"/>
              <a:gd name="connsiteX9" fmla="*/ 10300086 w 12192000"/>
              <a:gd name="connsiteY9" fmla="*/ 1610430 h 1831291"/>
              <a:gd name="connsiteX10" fmla="*/ 10132608 w 12192000"/>
              <a:gd name="connsiteY10" fmla="*/ 1613934 h 1831291"/>
              <a:gd name="connsiteX11" fmla="*/ 9811596 w 12192000"/>
              <a:gd name="connsiteY11" fmla="*/ 1596121 h 1831291"/>
              <a:gd name="connsiteX12" fmla="*/ 9586202 w 12192000"/>
              <a:gd name="connsiteY12" fmla="*/ 1601130 h 1831291"/>
              <a:gd name="connsiteX13" fmla="*/ 9410402 w 12192000"/>
              <a:gd name="connsiteY13" fmla="*/ 1583423 h 1831291"/>
              <a:gd name="connsiteX14" fmla="*/ 9141234 w 12192000"/>
              <a:gd name="connsiteY14" fmla="*/ 1569719 h 1831291"/>
              <a:gd name="connsiteX15" fmla="*/ 8900114 w 12192000"/>
              <a:gd name="connsiteY15" fmla="*/ 1529484 h 1831291"/>
              <a:gd name="connsiteX16" fmla="*/ 8813316 w 12192000"/>
              <a:gd name="connsiteY16" fmla="*/ 1508554 h 1831291"/>
              <a:gd name="connsiteX17" fmla="*/ 8616434 w 12192000"/>
              <a:gd name="connsiteY17" fmla="*/ 1483418 h 1831291"/>
              <a:gd name="connsiteX18" fmla="*/ 8526176 w 12192000"/>
              <a:gd name="connsiteY18" fmla="*/ 1499729 h 1831291"/>
              <a:gd name="connsiteX19" fmla="*/ 8484664 w 12192000"/>
              <a:gd name="connsiteY19" fmla="*/ 1509526 h 1831291"/>
              <a:gd name="connsiteX20" fmla="*/ 8413784 w 12192000"/>
              <a:gd name="connsiteY20" fmla="*/ 1511129 h 1831291"/>
              <a:gd name="connsiteX21" fmla="*/ 8058480 w 12192000"/>
              <a:gd name="connsiteY21" fmla="*/ 1501010 h 1831291"/>
              <a:gd name="connsiteX22" fmla="*/ 7404089 w 12192000"/>
              <a:gd name="connsiteY22" fmla="*/ 1369993 h 1831291"/>
              <a:gd name="connsiteX23" fmla="*/ 7139022 w 12192000"/>
              <a:gd name="connsiteY23" fmla="*/ 1269575 h 1831291"/>
              <a:gd name="connsiteX24" fmla="*/ 7083165 w 12192000"/>
              <a:gd name="connsiteY24" fmla="*/ 1261358 h 1831291"/>
              <a:gd name="connsiteX25" fmla="*/ 6989501 w 12192000"/>
              <a:gd name="connsiteY25" fmla="*/ 1250309 h 1831291"/>
              <a:gd name="connsiteX26" fmla="*/ 6750086 w 12192000"/>
              <a:gd name="connsiteY26" fmla="*/ 1225673 h 1831291"/>
              <a:gd name="connsiteX27" fmla="*/ 6683846 w 12192000"/>
              <a:gd name="connsiteY27" fmla="*/ 1216453 h 1831291"/>
              <a:gd name="connsiteX28" fmla="*/ 6485414 w 12192000"/>
              <a:gd name="connsiteY28" fmla="*/ 1193557 h 1831291"/>
              <a:gd name="connsiteX29" fmla="*/ 5864027 w 12192000"/>
              <a:gd name="connsiteY29" fmla="*/ 1205617 h 1831291"/>
              <a:gd name="connsiteX30" fmla="*/ 5633027 w 12192000"/>
              <a:gd name="connsiteY30" fmla="*/ 1231428 h 1831291"/>
              <a:gd name="connsiteX31" fmla="*/ 5143560 w 12192000"/>
              <a:gd name="connsiteY31" fmla="*/ 1221314 h 1831291"/>
              <a:gd name="connsiteX32" fmla="*/ 4857451 w 12192000"/>
              <a:gd name="connsiteY32" fmla="*/ 1202119 h 1831291"/>
              <a:gd name="connsiteX33" fmla="*/ 4672517 w 12192000"/>
              <a:gd name="connsiteY33" fmla="*/ 1177747 h 1831291"/>
              <a:gd name="connsiteX34" fmla="*/ 4315985 w 12192000"/>
              <a:gd name="connsiteY34" fmla="*/ 1182528 h 1831291"/>
              <a:gd name="connsiteX35" fmla="*/ 4119102 w 12192000"/>
              <a:gd name="connsiteY35" fmla="*/ 1193187 h 1831291"/>
              <a:gd name="connsiteX36" fmla="*/ 3996261 w 12192000"/>
              <a:gd name="connsiteY36" fmla="*/ 1245377 h 1831291"/>
              <a:gd name="connsiteX37" fmla="*/ 3831685 w 12192000"/>
              <a:gd name="connsiteY37" fmla="*/ 1278499 h 1831291"/>
              <a:gd name="connsiteX38" fmla="*/ 3667850 w 12192000"/>
              <a:gd name="connsiteY38" fmla="*/ 1335496 h 1831291"/>
              <a:gd name="connsiteX39" fmla="*/ 3253027 w 12192000"/>
              <a:gd name="connsiteY39" fmla="*/ 1423218 h 1831291"/>
              <a:gd name="connsiteX40" fmla="*/ 3098634 w 12192000"/>
              <a:gd name="connsiteY40" fmla="*/ 1462154 h 1831291"/>
              <a:gd name="connsiteX41" fmla="*/ 3039431 w 12192000"/>
              <a:gd name="connsiteY41" fmla="*/ 1450396 h 1831291"/>
              <a:gd name="connsiteX42" fmla="*/ 2679939 w 12192000"/>
              <a:gd name="connsiteY42" fmla="*/ 1534194 h 1831291"/>
              <a:gd name="connsiteX43" fmla="*/ 2472963 w 12192000"/>
              <a:gd name="connsiteY43" fmla="*/ 1574229 h 1831291"/>
              <a:gd name="connsiteX44" fmla="*/ 2074392 w 12192000"/>
              <a:gd name="connsiteY44" fmla="*/ 1665223 h 1831291"/>
              <a:gd name="connsiteX45" fmla="*/ 1777096 w 12192000"/>
              <a:gd name="connsiteY45" fmla="*/ 1708112 h 1831291"/>
              <a:gd name="connsiteX46" fmla="*/ 1708777 w 12192000"/>
              <a:gd name="connsiteY46" fmla="*/ 1721187 h 1831291"/>
              <a:gd name="connsiteX47" fmla="*/ 1463656 w 12192000"/>
              <a:gd name="connsiteY47" fmla="*/ 1728668 h 1831291"/>
              <a:gd name="connsiteX48" fmla="*/ 1258262 w 12192000"/>
              <a:gd name="connsiteY48" fmla="*/ 1733490 h 1831291"/>
              <a:gd name="connsiteX49" fmla="*/ 617029 w 12192000"/>
              <a:gd name="connsiteY49" fmla="*/ 1828943 h 1831291"/>
              <a:gd name="connsiteX50" fmla="*/ 531815 w 12192000"/>
              <a:gd name="connsiteY50" fmla="*/ 1826116 h 1831291"/>
              <a:gd name="connsiteX51" fmla="*/ 153850 w 12192000"/>
              <a:gd name="connsiteY51" fmla="*/ 1795647 h 1831291"/>
              <a:gd name="connsiteX52" fmla="*/ 0 w 12192000"/>
              <a:gd name="connsiteY52" fmla="*/ 1792985 h 183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1831291">
                <a:moveTo>
                  <a:pt x="0" y="0"/>
                </a:moveTo>
                <a:lnTo>
                  <a:pt x="12192000" y="0"/>
                </a:lnTo>
                <a:lnTo>
                  <a:pt x="12192000" y="1380648"/>
                </a:lnTo>
                <a:lnTo>
                  <a:pt x="11997819" y="1418997"/>
                </a:lnTo>
                <a:cubicBezTo>
                  <a:pt x="11796635" y="1450691"/>
                  <a:pt x="11957056" y="1489093"/>
                  <a:pt x="11725810" y="1509991"/>
                </a:cubicBezTo>
                <a:cubicBezTo>
                  <a:pt x="11629498" y="1536399"/>
                  <a:pt x="11598258" y="1537478"/>
                  <a:pt x="11557802" y="1548100"/>
                </a:cubicBezTo>
                <a:cubicBezTo>
                  <a:pt x="11522694" y="1557982"/>
                  <a:pt x="11454880" y="1543642"/>
                  <a:pt x="11428514" y="1552879"/>
                </a:cubicBezTo>
                <a:cubicBezTo>
                  <a:pt x="11240821" y="1538118"/>
                  <a:pt x="11200492" y="1571317"/>
                  <a:pt x="11115074" y="1573437"/>
                </a:cubicBezTo>
                <a:cubicBezTo>
                  <a:pt x="11045464" y="1560502"/>
                  <a:pt x="10986068" y="1578237"/>
                  <a:pt x="10916008" y="1565602"/>
                </a:cubicBezTo>
                <a:cubicBezTo>
                  <a:pt x="10533594" y="1584051"/>
                  <a:pt x="10430653" y="1602374"/>
                  <a:pt x="10300086" y="1610430"/>
                </a:cubicBezTo>
                <a:cubicBezTo>
                  <a:pt x="10169519" y="1618486"/>
                  <a:pt x="10176778" y="1612560"/>
                  <a:pt x="10132608" y="1613934"/>
                </a:cubicBezTo>
                <a:cubicBezTo>
                  <a:pt x="10082090" y="1630965"/>
                  <a:pt x="10059490" y="1590110"/>
                  <a:pt x="9811596" y="1596121"/>
                </a:cubicBezTo>
                <a:cubicBezTo>
                  <a:pt x="9760826" y="1614885"/>
                  <a:pt x="9602030" y="1614722"/>
                  <a:pt x="9586202" y="1601130"/>
                </a:cubicBezTo>
                <a:cubicBezTo>
                  <a:pt x="9520018" y="1596310"/>
                  <a:pt x="9460154" y="1580137"/>
                  <a:pt x="9410402" y="1583423"/>
                </a:cubicBezTo>
                <a:lnTo>
                  <a:pt x="9141234" y="1569719"/>
                </a:lnTo>
                <a:cubicBezTo>
                  <a:pt x="9036636" y="1534639"/>
                  <a:pt x="8954702" y="1551887"/>
                  <a:pt x="8900114" y="1529484"/>
                </a:cubicBezTo>
                <a:cubicBezTo>
                  <a:pt x="8892622" y="1527772"/>
                  <a:pt x="8814982" y="1512977"/>
                  <a:pt x="8813316" y="1508554"/>
                </a:cubicBezTo>
                <a:cubicBezTo>
                  <a:pt x="8766036" y="1500874"/>
                  <a:pt x="8664290" y="1484889"/>
                  <a:pt x="8616434" y="1483418"/>
                </a:cubicBezTo>
                <a:cubicBezTo>
                  <a:pt x="8596858" y="1484674"/>
                  <a:pt x="8544722" y="1497008"/>
                  <a:pt x="8526176" y="1499729"/>
                </a:cubicBezTo>
                <a:lnTo>
                  <a:pt x="8484664" y="1509526"/>
                </a:lnTo>
                <a:cubicBezTo>
                  <a:pt x="8476568" y="1511153"/>
                  <a:pt x="8421038" y="1506722"/>
                  <a:pt x="8413784" y="1511129"/>
                </a:cubicBezTo>
                <a:cubicBezTo>
                  <a:pt x="8120762" y="1483619"/>
                  <a:pt x="8441394" y="1538427"/>
                  <a:pt x="8058480" y="1501010"/>
                </a:cubicBezTo>
                <a:cubicBezTo>
                  <a:pt x="7675565" y="1463591"/>
                  <a:pt x="7538759" y="1400030"/>
                  <a:pt x="7404089" y="1369993"/>
                </a:cubicBezTo>
                <a:cubicBezTo>
                  <a:pt x="7250846" y="1331420"/>
                  <a:pt x="7192509" y="1287681"/>
                  <a:pt x="7139022" y="1269575"/>
                </a:cubicBezTo>
                <a:cubicBezTo>
                  <a:pt x="7113985" y="1257497"/>
                  <a:pt x="7102375" y="1267846"/>
                  <a:pt x="7083165" y="1261358"/>
                </a:cubicBezTo>
                <a:lnTo>
                  <a:pt x="6989501" y="1250309"/>
                </a:lnTo>
                <a:lnTo>
                  <a:pt x="6750086" y="1225673"/>
                </a:lnTo>
                <a:lnTo>
                  <a:pt x="6683846" y="1216453"/>
                </a:lnTo>
                <a:lnTo>
                  <a:pt x="6485414" y="1193557"/>
                </a:lnTo>
                <a:cubicBezTo>
                  <a:pt x="6173372" y="1162990"/>
                  <a:pt x="6096432" y="1223621"/>
                  <a:pt x="5864027" y="1205617"/>
                </a:cubicBezTo>
                <a:cubicBezTo>
                  <a:pt x="5806031" y="1208752"/>
                  <a:pt x="5714024" y="1223204"/>
                  <a:pt x="5633027" y="1231428"/>
                </a:cubicBezTo>
                <a:cubicBezTo>
                  <a:pt x="5472932" y="1216365"/>
                  <a:pt x="5471994" y="1266252"/>
                  <a:pt x="5143560" y="1221314"/>
                </a:cubicBezTo>
                <a:cubicBezTo>
                  <a:pt x="5014297" y="1216428"/>
                  <a:pt x="4935958" y="1209381"/>
                  <a:pt x="4857451" y="1202119"/>
                </a:cubicBezTo>
                <a:cubicBezTo>
                  <a:pt x="4837386" y="1194416"/>
                  <a:pt x="4690737" y="1187855"/>
                  <a:pt x="4672517" y="1177747"/>
                </a:cubicBezTo>
                <a:cubicBezTo>
                  <a:pt x="4582273" y="1172373"/>
                  <a:pt x="4408221" y="1179954"/>
                  <a:pt x="4315985" y="1182528"/>
                </a:cubicBezTo>
                <a:cubicBezTo>
                  <a:pt x="4223749" y="1185101"/>
                  <a:pt x="4162965" y="1183833"/>
                  <a:pt x="4119102" y="1193187"/>
                </a:cubicBezTo>
                <a:lnTo>
                  <a:pt x="3996261" y="1245377"/>
                </a:lnTo>
                <a:cubicBezTo>
                  <a:pt x="3915481" y="1228114"/>
                  <a:pt x="3908732" y="1268037"/>
                  <a:pt x="3831685" y="1278499"/>
                </a:cubicBezTo>
                <a:cubicBezTo>
                  <a:pt x="3742025" y="1299415"/>
                  <a:pt x="3768094" y="1307675"/>
                  <a:pt x="3667850" y="1335496"/>
                </a:cubicBezTo>
                <a:cubicBezTo>
                  <a:pt x="3603528" y="1390543"/>
                  <a:pt x="3335151" y="1386935"/>
                  <a:pt x="3253027" y="1423218"/>
                </a:cubicBezTo>
                <a:cubicBezTo>
                  <a:pt x="3177511" y="1441066"/>
                  <a:pt x="3129445" y="1452763"/>
                  <a:pt x="3098634" y="1462154"/>
                </a:cubicBezTo>
                <a:cubicBezTo>
                  <a:pt x="3088588" y="1461256"/>
                  <a:pt x="3049713" y="1453005"/>
                  <a:pt x="3039431" y="1450396"/>
                </a:cubicBezTo>
                <a:cubicBezTo>
                  <a:pt x="2836760" y="1456075"/>
                  <a:pt x="2778569" y="1514609"/>
                  <a:pt x="2679939" y="1534194"/>
                </a:cubicBezTo>
                <a:cubicBezTo>
                  <a:pt x="2619918" y="1546625"/>
                  <a:pt x="2573887" y="1552391"/>
                  <a:pt x="2472963" y="1574229"/>
                </a:cubicBezTo>
                <a:cubicBezTo>
                  <a:pt x="2271779" y="1605923"/>
                  <a:pt x="2305638" y="1644325"/>
                  <a:pt x="2074392" y="1665223"/>
                </a:cubicBezTo>
                <a:cubicBezTo>
                  <a:pt x="1926773" y="1731836"/>
                  <a:pt x="1838032" y="1698786"/>
                  <a:pt x="1777096" y="1708112"/>
                </a:cubicBezTo>
                <a:cubicBezTo>
                  <a:pt x="1744161" y="1711087"/>
                  <a:pt x="1754171" y="1719388"/>
                  <a:pt x="1708777" y="1721187"/>
                </a:cubicBezTo>
                <a:cubicBezTo>
                  <a:pt x="1603045" y="1711355"/>
                  <a:pt x="1537688" y="1728728"/>
                  <a:pt x="1463656" y="1728668"/>
                </a:cubicBezTo>
                <a:cubicBezTo>
                  <a:pt x="1394047" y="1715733"/>
                  <a:pt x="1328322" y="1746126"/>
                  <a:pt x="1258262" y="1733490"/>
                </a:cubicBezTo>
                <a:cubicBezTo>
                  <a:pt x="875848" y="1751939"/>
                  <a:pt x="991225" y="1807178"/>
                  <a:pt x="617029" y="1828943"/>
                </a:cubicBezTo>
                <a:cubicBezTo>
                  <a:pt x="495541" y="1836010"/>
                  <a:pt x="575984" y="1824744"/>
                  <a:pt x="531815" y="1826116"/>
                </a:cubicBezTo>
                <a:cubicBezTo>
                  <a:pt x="481296" y="1843149"/>
                  <a:pt x="401743" y="1789638"/>
                  <a:pt x="153850" y="1795647"/>
                </a:cubicBezTo>
                <a:cubicBezTo>
                  <a:pt x="65214" y="1790125"/>
                  <a:pt x="82594" y="1761996"/>
                  <a:pt x="0" y="1792985"/>
                </a:cubicBez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605339" y="118493"/>
            <a:ext cx="8991601" cy="1708446"/>
          </a:xfrm>
        </p:spPr>
        <p:txBody>
          <a:bodyPr anchor="ctr">
            <a:normAutofit/>
          </a:bodyPr>
          <a:lstStyle/>
          <a:p>
            <a:pPr algn="ctr"/>
            <a:r>
              <a:rPr lang="ro-RO">
                <a:solidFill>
                  <a:schemeClr val="tx1"/>
                </a:solidFill>
                <a:highlight>
                  <a:srgbClr val="000000"/>
                </a:highlight>
                <a:latin typeface="Franklin Gothic Heavy"/>
              </a:rPr>
              <a:t>Sistemele de vot bazate pe blockchain</a:t>
            </a:r>
            <a:endParaRPr lang="ro-RO">
              <a:solidFill>
                <a:schemeClr val="tx1"/>
              </a:solidFill>
            </a:endParaRP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3318752" y="1506757"/>
            <a:ext cx="5555765" cy="796177"/>
          </a:xfrm>
        </p:spPr>
        <p:txBody>
          <a:bodyPr vert="horz" lIns="91440" tIns="45720" rIns="91440" bIns="45720" rtlCol="0" anchor="ctr">
            <a:noAutofit/>
          </a:bodyPr>
          <a:lstStyle/>
          <a:p>
            <a:pPr marL="0" indent="0" algn="ctr">
              <a:buNone/>
            </a:pPr>
            <a:r>
              <a:rPr lang="ro-RO">
                <a:solidFill>
                  <a:schemeClr val="bg1"/>
                </a:solidFill>
              </a:rPr>
              <a:t>Implementări și studii de caz</a:t>
            </a:r>
          </a:p>
          <a:p>
            <a:pPr marL="0" indent="0" algn="ctr">
              <a:buNone/>
            </a:pPr>
            <a:r>
              <a:rPr lang="ro-RO" sz="2400" b="1"/>
              <a:t>Analiză finală</a:t>
            </a:r>
          </a:p>
        </p:txBody>
      </p:sp>
      <p:sp>
        <p:nvSpPr>
          <p:cNvPr id="6" name="CasetăText 5">
            <a:extLst>
              <a:ext uri="{FF2B5EF4-FFF2-40B4-BE49-F238E27FC236}">
                <a16:creationId xmlns:a16="http://schemas.microsoft.com/office/drawing/2014/main" id="{54467047-5173-BC94-DE21-BB7B3CC34E59}"/>
              </a:ext>
            </a:extLst>
          </p:cNvPr>
          <p:cNvSpPr txBox="1"/>
          <p:nvPr/>
        </p:nvSpPr>
        <p:spPr>
          <a:xfrm>
            <a:off x="596900" y="3803650"/>
            <a:ext cx="4933950" cy="11387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o-RO" sz="1600">
                <a:ea typeface="+mn-lt"/>
                <a:cs typeface="+mn-lt"/>
              </a:rPr>
              <a:t>Tehnologii și terminologii</a:t>
            </a:r>
            <a:endParaRPr lang="ro-RO" sz="2000" b="1"/>
          </a:p>
          <a:p>
            <a:r>
              <a:rPr lang="ro-RO" sz="2000" b="1">
                <a:ea typeface="+mn-lt"/>
                <a:cs typeface="+mn-lt"/>
              </a:rPr>
              <a:t>Cerințe</a:t>
            </a:r>
            <a:endParaRPr lang="ro-RO" sz="2000" b="1">
              <a:cs typeface="Arial"/>
            </a:endParaRPr>
          </a:p>
          <a:p>
            <a:r>
              <a:rPr lang="ro-RO" sz="1600">
                <a:ea typeface="+mn-lt"/>
                <a:cs typeface="+mn-lt"/>
              </a:rPr>
              <a:t>Contribuții</a:t>
            </a:r>
            <a:endParaRPr lang="ro-RO" sz="1600" err="1">
              <a:ea typeface="+mn-lt"/>
              <a:cs typeface="+mn-lt"/>
            </a:endParaRPr>
          </a:p>
          <a:p>
            <a:r>
              <a:rPr lang="ro-RO" sz="1600">
                <a:ea typeface="+mn-lt"/>
                <a:cs typeface="+mn-lt"/>
              </a:rPr>
              <a:t>Provocări și Limitări</a:t>
            </a:r>
            <a:endParaRPr lang="ro-RO"/>
          </a:p>
        </p:txBody>
      </p:sp>
      <p:sp>
        <p:nvSpPr>
          <p:cNvPr id="4" name="CasetăText 6">
            <a:extLst>
              <a:ext uri="{FF2B5EF4-FFF2-40B4-BE49-F238E27FC236}">
                <a16:creationId xmlns:a16="http://schemas.microsoft.com/office/drawing/2014/main" id="{0ED5AFB9-65EF-A18D-CE32-5C74A554D2A6}"/>
              </a:ext>
            </a:extLst>
          </p:cNvPr>
          <p:cNvSpPr txBox="1"/>
          <p:nvPr/>
        </p:nvSpPr>
        <p:spPr>
          <a:xfrm>
            <a:off x="4922062" y="2754920"/>
            <a:ext cx="5888893" cy="323165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Wingdings"/>
              <a:buChar char="q"/>
            </a:pPr>
            <a:r>
              <a:rPr lang="ro-RO" sz="2000">
                <a:ea typeface="+mn-lt"/>
                <a:cs typeface="+mn-lt"/>
              </a:rPr>
              <a:t>Cerințe de securitate: </a:t>
            </a:r>
            <a:endParaRPr lang="ro-RO" sz="1600" b="1">
              <a:ea typeface="+mn-lt"/>
              <a:cs typeface="+mn-lt"/>
            </a:endParaRPr>
          </a:p>
          <a:p>
            <a:r>
              <a:rPr lang="ro-RO" sz="1600">
                <a:ea typeface="+mn-lt"/>
                <a:cs typeface="+mn-lt"/>
              </a:rPr>
              <a:t>integritate, soliditate, eligibilitate, unicitate, corectitudine , acuratețe, verificabilitate, disponibilitate și anonimitate</a:t>
            </a:r>
            <a:endParaRPr lang="ro-RO" sz="1600"/>
          </a:p>
          <a:p>
            <a:endParaRPr lang="ro-RO" sz="1600" b="1">
              <a:ea typeface="+mn-lt"/>
              <a:cs typeface="+mn-lt"/>
            </a:endParaRPr>
          </a:p>
          <a:p>
            <a:pPr marL="342900" indent="-342900">
              <a:buFont typeface="Wingdings"/>
              <a:buChar char="q"/>
            </a:pPr>
            <a:r>
              <a:rPr lang="ro-RO" sz="2000">
                <a:ea typeface="+mn-lt"/>
                <a:cs typeface="+mn-lt"/>
              </a:rPr>
              <a:t>Cerințe de legalitate: </a:t>
            </a:r>
            <a:endParaRPr lang="ro-RO" sz="1600">
              <a:ea typeface="+mn-lt"/>
              <a:cs typeface="+mn-lt"/>
            </a:endParaRPr>
          </a:p>
          <a:p>
            <a:r>
              <a:rPr lang="ro-RO" sz="1600">
                <a:ea typeface="+mn-lt"/>
                <a:cs typeface="+mn-lt"/>
              </a:rPr>
              <a:t>egalitate, disponibilitate, caracter secret, integritate, democrație și singularitate, caracter liber </a:t>
            </a:r>
            <a:r>
              <a:rPr lang="ro-RO" sz="1600" err="1">
                <a:ea typeface="+mn-lt"/>
                <a:cs typeface="+mn-lt"/>
              </a:rPr>
              <a:t>exrimat</a:t>
            </a:r>
            <a:r>
              <a:rPr lang="ro-RO" sz="1600">
                <a:ea typeface="+mn-lt"/>
                <a:cs typeface="+mn-lt"/>
              </a:rPr>
              <a:t> și libertate</a:t>
            </a:r>
            <a:endParaRPr lang="ro-RO" sz="1600"/>
          </a:p>
          <a:p>
            <a:endParaRPr lang="ro-RO" sz="1600">
              <a:ea typeface="+mn-lt"/>
              <a:cs typeface="+mn-lt"/>
            </a:endParaRPr>
          </a:p>
          <a:p>
            <a:pPr marL="342900" indent="-342900">
              <a:buFont typeface="Wingdings"/>
              <a:buChar char="q"/>
            </a:pPr>
            <a:r>
              <a:rPr lang="ro-RO" sz="2000">
                <a:ea typeface="+mn-lt"/>
                <a:cs typeface="+mn-lt"/>
              </a:rPr>
              <a:t>Alte cerințe</a:t>
            </a:r>
          </a:p>
          <a:p>
            <a:r>
              <a:rPr lang="ro-RO" sz="1600"/>
              <a:t>eficiență de cost și interoperabilitate</a:t>
            </a:r>
          </a:p>
        </p:txBody>
      </p:sp>
    </p:spTree>
    <p:extLst>
      <p:ext uri="{BB962C8B-B14F-4D97-AF65-F5344CB8AC3E}">
        <p14:creationId xmlns:p14="http://schemas.microsoft.com/office/powerpoint/2010/main" val="228764067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E1DD8A-FA62-44F6-ADF0-705D9C737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51EBB85-DB2E-4D8A-AE65-08E4F93EB4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831291"/>
          </a:xfrm>
          <a:custGeom>
            <a:avLst/>
            <a:gdLst>
              <a:gd name="connsiteX0" fmla="*/ 0 w 12192000"/>
              <a:gd name="connsiteY0" fmla="*/ 0 h 1831291"/>
              <a:gd name="connsiteX1" fmla="*/ 12192000 w 12192000"/>
              <a:gd name="connsiteY1" fmla="*/ 0 h 1831291"/>
              <a:gd name="connsiteX2" fmla="*/ 12192000 w 12192000"/>
              <a:gd name="connsiteY2" fmla="*/ 1380648 h 1831291"/>
              <a:gd name="connsiteX3" fmla="*/ 11997819 w 12192000"/>
              <a:gd name="connsiteY3" fmla="*/ 1418997 h 1831291"/>
              <a:gd name="connsiteX4" fmla="*/ 11725810 w 12192000"/>
              <a:gd name="connsiteY4" fmla="*/ 1509991 h 1831291"/>
              <a:gd name="connsiteX5" fmla="*/ 11557802 w 12192000"/>
              <a:gd name="connsiteY5" fmla="*/ 1548100 h 1831291"/>
              <a:gd name="connsiteX6" fmla="*/ 11428514 w 12192000"/>
              <a:gd name="connsiteY6" fmla="*/ 1552879 h 1831291"/>
              <a:gd name="connsiteX7" fmla="*/ 11115074 w 12192000"/>
              <a:gd name="connsiteY7" fmla="*/ 1573437 h 1831291"/>
              <a:gd name="connsiteX8" fmla="*/ 10916008 w 12192000"/>
              <a:gd name="connsiteY8" fmla="*/ 1565602 h 1831291"/>
              <a:gd name="connsiteX9" fmla="*/ 10300086 w 12192000"/>
              <a:gd name="connsiteY9" fmla="*/ 1610430 h 1831291"/>
              <a:gd name="connsiteX10" fmla="*/ 10132608 w 12192000"/>
              <a:gd name="connsiteY10" fmla="*/ 1613934 h 1831291"/>
              <a:gd name="connsiteX11" fmla="*/ 9811596 w 12192000"/>
              <a:gd name="connsiteY11" fmla="*/ 1596121 h 1831291"/>
              <a:gd name="connsiteX12" fmla="*/ 9586202 w 12192000"/>
              <a:gd name="connsiteY12" fmla="*/ 1601130 h 1831291"/>
              <a:gd name="connsiteX13" fmla="*/ 9410402 w 12192000"/>
              <a:gd name="connsiteY13" fmla="*/ 1583423 h 1831291"/>
              <a:gd name="connsiteX14" fmla="*/ 9141234 w 12192000"/>
              <a:gd name="connsiteY14" fmla="*/ 1569719 h 1831291"/>
              <a:gd name="connsiteX15" fmla="*/ 8900114 w 12192000"/>
              <a:gd name="connsiteY15" fmla="*/ 1529484 h 1831291"/>
              <a:gd name="connsiteX16" fmla="*/ 8813316 w 12192000"/>
              <a:gd name="connsiteY16" fmla="*/ 1508554 h 1831291"/>
              <a:gd name="connsiteX17" fmla="*/ 8616434 w 12192000"/>
              <a:gd name="connsiteY17" fmla="*/ 1483418 h 1831291"/>
              <a:gd name="connsiteX18" fmla="*/ 8526176 w 12192000"/>
              <a:gd name="connsiteY18" fmla="*/ 1499729 h 1831291"/>
              <a:gd name="connsiteX19" fmla="*/ 8484664 w 12192000"/>
              <a:gd name="connsiteY19" fmla="*/ 1509526 h 1831291"/>
              <a:gd name="connsiteX20" fmla="*/ 8413784 w 12192000"/>
              <a:gd name="connsiteY20" fmla="*/ 1511129 h 1831291"/>
              <a:gd name="connsiteX21" fmla="*/ 8058480 w 12192000"/>
              <a:gd name="connsiteY21" fmla="*/ 1501010 h 1831291"/>
              <a:gd name="connsiteX22" fmla="*/ 7404089 w 12192000"/>
              <a:gd name="connsiteY22" fmla="*/ 1369993 h 1831291"/>
              <a:gd name="connsiteX23" fmla="*/ 7139022 w 12192000"/>
              <a:gd name="connsiteY23" fmla="*/ 1269575 h 1831291"/>
              <a:gd name="connsiteX24" fmla="*/ 7083165 w 12192000"/>
              <a:gd name="connsiteY24" fmla="*/ 1261358 h 1831291"/>
              <a:gd name="connsiteX25" fmla="*/ 6989501 w 12192000"/>
              <a:gd name="connsiteY25" fmla="*/ 1250309 h 1831291"/>
              <a:gd name="connsiteX26" fmla="*/ 6750086 w 12192000"/>
              <a:gd name="connsiteY26" fmla="*/ 1225673 h 1831291"/>
              <a:gd name="connsiteX27" fmla="*/ 6683846 w 12192000"/>
              <a:gd name="connsiteY27" fmla="*/ 1216453 h 1831291"/>
              <a:gd name="connsiteX28" fmla="*/ 6485414 w 12192000"/>
              <a:gd name="connsiteY28" fmla="*/ 1193557 h 1831291"/>
              <a:gd name="connsiteX29" fmla="*/ 5864027 w 12192000"/>
              <a:gd name="connsiteY29" fmla="*/ 1205617 h 1831291"/>
              <a:gd name="connsiteX30" fmla="*/ 5633027 w 12192000"/>
              <a:gd name="connsiteY30" fmla="*/ 1231428 h 1831291"/>
              <a:gd name="connsiteX31" fmla="*/ 5143560 w 12192000"/>
              <a:gd name="connsiteY31" fmla="*/ 1221314 h 1831291"/>
              <a:gd name="connsiteX32" fmla="*/ 4857451 w 12192000"/>
              <a:gd name="connsiteY32" fmla="*/ 1202119 h 1831291"/>
              <a:gd name="connsiteX33" fmla="*/ 4672517 w 12192000"/>
              <a:gd name="connsiteY33" fmla="*/ 1177747 h 1831291"/>
              <a:gd name="connsiteX34" fmla="*/ 4315985 w 12192000"/>
              <a:gd name="connsiteY34" fmla="*/ 1182528 h 1831291"/>
              <a:gd name="connsiteX35" fmla="*/ 4119102 w 12192000"/>
              <a:gd name="connsiteY35" fmla="*/ 1193187 h 1831291"/>
              <a:gd name="connsiteX36" fmla="*/ 3996261 w 12192000"/>
              <a:gd name="connsiteY36" fmla="*/ 1245377 h 1831291"/>
              <a:gd name="connsiteX37" fmla="*/ 3831685 w 12192000"/>
              <a:gd name="connsiteY37" fmla="*/ 1278499 h 1831291"/>
              <a:gd name="connsiteX38" fmla="*/ 3667850 w 12192000"/>
              <a:gd name="connsiteY38" fmla="*/ 1335496 h 1831291"/>
              <a:gd name="connsiteX39" fmla="*/ 3253027 w 12192000"/>
              <a:gd name="connsiteY39" fmla="*/ 1423218 h 1831291"/>
              <a:gd name="connsiteX40" fmla="*/ 3098634 w 12192000"/>
              <a:gd name="connsiteY40" fmla="*/ 1462154 h 1831291"/>
              <a:gd name="connsiteX41" fmla="*/ 3039431 w 12192000"/>
              <a:gd name="connsiteY41" fmla="*/ 1450396 h 1831291"/>
              <a:gd name="connsiteX42" fmla="*/ 2679939 w 12192000"/>
              <a:gd name="connsiteY42" fmla="*/ 1534194 h 1831291"/>
              <a:gd name="connsiteX43" fmla="*/ 2472963 w 12192000"/>
              <a:gd name="connsiteY43" fmla="*/ 1574229 h 1831291"/>
              <a:gd name="connsiteX44" fmla="*/ 2074392 w 12192000"/>
              <a:gd name="connsiteY44" fmla="*/ 1665223 h 1831291"/>
              <a:gd name="connsiteX45" fmla="*/ 1777096 w 12192000"/>
              <a:gd name="connsiteY45" fmla="*/ 1708112 h 1831291"/>
              <a:gd name="connsiteX46" fmla="*/ 1708777 w 12192000"/>
              <a:gd name="connsiteY46" fmla="*/ 1721187 h 1831291"/>
              <a:gd name="connsiteX47" fmla="*/ 1463656 w 12192000"/>
              <a:gd name="connsiteY47" fmla="*/ 1728668 h 1831291"/>
              <a:gd name="connsiteX48" fmla="*/ 1258262 w 12192000"/>
              <a:gd name="connsiteY48" fmla="*/ 1733490 h 1831291"/>
              <a:gd name="connsiteX49" fmla="*/ 617029 w 12192000"/>
              <a:gd name="connsiteY49" fmla="*/ 1828943 h 1831291"/>
              <a:gd name="connsiteX50" fmla="*/ 531815 w 12192000"/>
              <a:gd name="connsiteY50" fmla="*/ 1826116 h 1831291"/>
              <a:gd name="connsiteX51" fmla="*/ 153850 w 12192000"/>
              <a:gd name="connsiteY51" fmla="*/ 1795647 h 1831291"/>
              <a:gd name="connsiteX52" fmla="*/ 0 w 12192000"/>
              <a:gd name="connsiteY52" fmla="*/ 1792985 h 183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1831291">
                <a:moveTo>
                  <a:pt x="0" y="0"/>
                </a:moveTo>
                <a:lnTo>
                  <a:pt x="12192000" y="0"/>
                </a:lnTo>
                <a:lnTo>
                  <a:pt x="12192000" y="1380648"/>
                </a:lnTo>
                <a:lnTo>
                  <a:pt x="11997819" y="1418997"/>
                </a:lnTo>
                <a:cubicBezTo>
                  <a:pt x="11796635" y="1450691"/>
                  <a:pt x="11957056" y="1489093"/>
                  <a:pt x="11725810" y="1509991"/>
                </a:cubicBezTo>
                <a:cubicBezTo>
                  <a:pt x="11629498" y="1536399"/>
                  <a:pt x="11598258" y="1537478"/>
                  <a:pt x="11557802" y="1548100"/>
                </a:cubicBezTo>
                <a:cubicBezTo>
                  <a:pt x="11522694" y="1557982"/>
                  <a:pt x="11454880" y="1543642"/>
                  <a:pt x="11428514" y="1552879"/>
                </a:cubicBezTo>
                <a:cubicBezTo>
                  <a:pt x="11240821" y="1538118"/>
                  <a:pt x="11200492" y="1571317"/>
                  <a:pt x="11115074" y="1573437"/>
                </a:cubicBezTo>
                <a:cubicBezTo>
                  <a:pt x="11045464" y="1560502"/>
                  <a:pt x="10986068" y="1578237"/>
                  <a:pt x="10916008" y="1565602"/>
                </a:cubicBezTo>
                <a:cubicBezTo>
                  <a:pt x="10533594" y="1584051"/>
                  <a:pt x="10430653" y="1602374"/>
                  <a:pt x="10300086" y="1610430"/>
                </a:cubicBezTo>
                <a:cubicBezTo>
                  <a:pt x="10169519" y="1618486"/>
                  <a:pt x="10176778" y="1612560"/>
                  <a:pt x="10132608" y="1613934"/>
                </a:cubicBezTo>
                <a:cubicBezTo>
                  <a:pt x="10082090" y="1630965"/>
                  <a:pt x="10059490" y="1590110"/>
                  <a:pt x="9811596" y="1596121"/>
                </a:cubicBezTo>
                <a:cubicBezTo>
                  <a:pt x="9760826" y="1614885"/>
                  <a:pt x="9602030" y="1614722"/>
                  <a:pt x="9586202" y="1601130"/>
                </a:cubicBezTo>
                <a:cubicBezTo>
                  <a:pt x="9520018" y="1596310"/>
                  <a:pt x="9460154" y="1580137"/>
                  <a:pt x="9410402" y="1583423"/>
                </a:cubicBezTo>
                <a:lnTo>
                  <a:pt x="9141234" y="1569719"/>
                </a:lnTo>
                <a:cubicBezTo>
                  <a:pt x="9036636" y="1534639"/>
                  <a:pt x="8954702" y="1551887"/>
                  <a:pt x="8900114" y="1529484"/>
                </a:cubicBezTo>
                <a:cubicBezTo>
                  <a:pt x="8892622" y="1527772"/>
                  <a:pt x="8814982" y="1512977"/>
                  <a:pt x="8813316" y="1508554"/>
                </a:cubicBezTo>
                <a:cubicBezTo>
                  <a:pt x="8766036" y="1500874"/>
                  <a:pt x="8664290" y="1484889"/>
                  <a:pt x="8616434" y="1483418"/>
                </a:cubicBezTo>
                <a:cubicBezTo>
                  <a:pt x="8596858" y="1484674"/>
                  <a:pt x="8544722" y="1497008"/>
                  <a:pt x="8526176" y="1499729"/>
                </a:cubicBezTo>
                <a:lnTo>
                  <a:pt x="8484664" y="1509526"/>
                </a:lnTo>
                <a:cubicBezTo>
                  <a:pt x="8476568" y="1511153"/>
                  <a:pt x="8421038" y="1506722"/>
                  <a:pt x="8413784" y="1511129"/>
                </a:cubicBezTo>
                <a:cubicBezTo>
                  <a:pt x="8120762" y="1483619"/>
                  <a:pt x="8441394" y="1538427"/>
                  <a:pt x="8058480" y="1501010"/>
                </a:cubicBezTo>
                <a:cubicBezTo>
                  <a:pt x="7675565" y="1463591"/>
                  <a:pt x="7538759" y="1400030"/>
                  <a:pt x="7404089" y="1369993"/>
                </a:cubicBezTo>
                <a:cubicBezTo>
                  <a:pt x="7250846" y="1331420"/>
                  <a:pt x="7192509" y="1287681"/>
                  <a:pt x="7139022" y="1269575"/>
                </a:cubicBezTo>
                <a:cubicBezTo>
                  <a:pt x="7113985" y="1257497"/>
                  <a:pt x="7102375" y="1267846"/>
                  <a:pt x="7083165" y="1261358"/>
                </a:cubicBezTo>
                <a:lnTo>
                  <a:pt x="6989501" y="1250309"/>
                </a:lnTo>
                <a:lnTo>
                  <a:pt x="6750086" y="1225673"/>
                </a:lnTo>
                <a:lnTo>
                  <a:pt x="6683846" y="1216453"/>
                </a:lnTo>
                <a:lnTo>
                  <a:pt x="6485414" y="1193557"/>
                </a:lnTo>
                <a:cubicBezTo>
                  <a:pt x="6173372" y="1162990"/>
                  <a:pt x="6096432" y="1223621"/>
                  <a:pt x="5864027" y="1205617"/>
                </a:cubicBezTo>
                <a:cubicBezTo>
                  <a:pt x="5806031" y="1208752"/>
                  <a:pt x="5714024" y="1223204"/>
                  <a:pt x="5633027" y="1231428"/>
                </a:cubicBezTo>
                <a:cubicBezTo>
                  <a:pt x="5472932" y="1216365"/>
                  <a:pt x="5471994" y="1266252"/>
                  <a:pt x="5143560" y="1221314"/>
                </a:cubicBezTo>
                <a:cubicBezTo>
                  <a:pt x="5014297" y="1216428"/>
                  <a:pt x="4935958" y="1209381"/>
                  <a:pt x="4857451" y="1202119"/>
                </a:cubicBezTo>
                <a:cubicBezTo>
                  <a:pt x="4837386" y="1194416"/>
                  <a:pt x="4690737" y="1187855"/>
                  <a:pt x="4672517" y="1177747"/>
                </a:cubicBezTo>
                <a:cubicBezTo>
                  <a:pt x="4582273" y="1172373"/>
                  <a:pt x="4408221" y="1179954"/>
                  <a:pt x="4315985" y="1182528"/>
                </a:cubicBezTo>
                <a:cubicBezTo>
                  <a:pt x="4223749" y="1185101"/>
                  <a:pt x="4162965" y="1183833"/>
                  <a:pt x="4119102" y="1193187"/>
                </a:cubicBezTo>
                <a:lnTo>
                  <a:pt x="3996261" y="1245377"/>
                </a:lnTo>
                <a:cubicBezTo>
                  <a:pt x="3915481" y="1228114"/>
                  <a:pt x="3908732" y="1268037"/>
                  <a:pt x="3831685" y="1278499"/>
                </a:cubicBezTo>
                <a:cubicBezTo>
                  <a:pt x="3742025" y="1299415"/>
                  <a:pt x="3768094" y="1307675"/>
                  <a:pt x="3667850" y="1335496"/>
                </a:cubicBezTo>
                <a:cubicBezTo>
                  <a:pt x="3603528" y="1390543"/>
                  <a:pt x="3335151" y="1386935"/>
                  <a:pt x="3253027" y="1423218"/>
                </a:cubicBezTo>
                <a:cubicBezTo>
                  <a:pt x="3177511" y="1441066"/>
                  <a:pt x="3129445" y="1452763"/>
                  <a:pt x="3098634" y="1462154"/>
                </a:cubicBezTo>
                <a:cubicBezTo>
                  <a:pt x="3088588" y="1461256"/>
                  <a:pt x="3049713" y="1453005"/>
                  <a:pt x="3039431" y="1450396"/>
                </a:cubicBezTo>
                <a:cubicBezTo>
                  <a:pt x="2836760" y="1456075"/>
                  <a:pt x="2778569" y="1514609"/>
                  <a:pt x="2679939" y="1534194"/>
                </a:cubicBezTo>
                <a:cubicBezTo>
                  <a:pt x="2619918" y="1546625"/>
                  <a:pt x="2573887" y="1552391"/>
                  <a:pt x="2472963" y="1574229"/>
                </a:cubicBezTo>
                <a:cubicBezTo>
                  <a:pt x="2271779" y="1605923"/>
                  <a:pt x="2305638" y="1644325"/>
                  <a:pt x="2074392" y="1665223"/>
                </a:cubicBezTo>
                <a:cubicBezTo>
                  <a:pt x="1926773" y="1731836"/>
                  <a:pt x="1838032" y="1698786"/>
                  <a:pt x="1777096" y="1708112"/>
                </a:cubicBezTo>
                <a:cubicBezTo>
                  <a:pt x="1744161" y="1711087"/>
                  <a:pt x="1754171" y="1719388"/>
                  <a:pt x="1708777" y="1721187"/>
                </a:cubicBezTo>
                <a:cubicBezTo>
                  <a:pt x="1603045" y="1711355"/>
                  <a:pt x="1537688" y="1728728"/>
                  <a:pt x="1463656" y="1728668"/>
                </a:cubicBezTo>
                <a:cubicBezTo>
                  <a:pt x="1394047" y="1715733"/>
                  <a:pt x="1328322" y="1746126"/>
                  <a:pt x="1258262" y="1733490"/>
                </a:cubicBezTo>
                <a:cubicBezTo>
                  <a:pt x="875848" y="1751939"/>
                  <a:pt x="991225" y="1807178"/>
                  <a:pt x="617029" y="1828943"/>
                </a:cubicBezTo>
                <a:cubicBezTo>
                  <a:pt x="495541" y="1836010"/>
                  <a:pt x="575984" y="1824744"/>
                  <a:pt x="531815" y="1826116"/>
                </a:cubicBezTo>
                <a:cubicBezTo>
                  <a:pt x="481296" y="1843149"/>
                  <a:pt x="401743" y="1789638"/>
                  <a:pt x="153850" y="1795647"/>
                </a:cubicBezTo>
                <a:cubicBezTo>
                  <a:pt x="65214" y="1790125"/>
                  <a:pt x="82594" y="1761996"/>
                  <a:pt x="0" y="1792985"/>
                </a:cubicBez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605339" y="118493"/>
            <a:ext cx="8991601" cy="1708446"/>
          </a:xfrm>
        </p:spPr>
        <p:txBody>
          <a:bodyPr anchor="ctr">
            <a:normAutofit/>
          </a:bodyPr>
          <a:lstStyle/>
          <a:p>
            <a:pPr algn="ctr"/>
            <a:r>
              <a:rPr lang="ro-RO">
                <a:solidFill>
                  <a:schemeClr val="tx1"/>
                </a:solidFill>
                <a:highlight>
                  <a:srgbClr val="000000"/>
                </a:highlight>
                <a:latin typeface="Franklin Gothic Heavy"/>
              </a:rPr>
              <a:t>Sistemele de vot bazate pe blockchain</a:t>
            </a:r>
            <a:endParaRPr lang="ro-RO">
              <a:solidFill>
                <a:schemeClr val="tx1"/>
              </a:solidFill>
            </a:endParaRP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3318752" y="1506757"/>
            <a:ext cx="5555765" cy="796177"/>
          </a:xfrm>
        </p:spPr>
        <p:txBody>
          <a:bodyPr vert="horz" lIns="91440" tIns="45720" rIns="91440" bIns="45720" rtlCol="0" anchor="ctr">
            <a:noAutofit/>
          </a:bodyPr>
          <a:lstStyle/>
          <a:p>
            <a:pPr marL="0" indent="0" algn="ctr">
              <a:buNone/>
            </a:pPr>
            <a:r>
              <a:rPr lang="ro-RO">
                <a:solidFill>
                  <a:schemeClr val="bg1"/>
                </a:solidFill>
              </a:rPr>
              <a:t>Implementări și studii de caz</a:t>
            </a:r>
          </a:p>
          <a:p>
            <a:pPr marL="0" indent="0" algn="ctr">
              <a:buNone/>
            </a:pPr>
            <a:r>
              <a:rPr lang="ro-RO" sz="2400" b="1"/>
              <a:t>Analiză finală</a:t>
            </a:r>
          </a:p>
        </p:txBody>
      </p:sp>
      <p:sp>
        <p:nvSpPr>
          <p:cNvPr id="6" name="CasetăText 5">
            <a:extLst>
              <a:ext uri="{FF2B5EF4-FFF2-40B4-BE49-F238E27FC236}">
                <a16:creationId xmlns:a16="http://schemas.microsoft.com/office/drawing/2014/main" id="{54467047-5173-BC94-DE21-BB7B3CC34E59}"/>
              </a:ext>
            </a:extLst>
          </p:cNvPr>
          <p:cNvSpPr txBox="1"/>
          <p:nvPr/>
        </p:nvSpPr>
        <p:spPr>
          <a:xfrm>
            <a:off x="596900" y="3803650"/>
            <a:ext cx="4933950" cy="11387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o-RO" sz="1600">
                <a:ea typeface="+mn-lt"/>
                <a:cs typeface="+mn-lt"/>
              </a:rPr>
              <a:t>Tehnologii și terminologii</a:t>
            </a:r>
            <a:endParaRPr lang="ro-RO" sz="2000" b="1"/>
          </a:p>
          <a:p>
            <a:r>
              <a:rPr lang="ro-RO" sz="1600">
                <a:ea typeface="+mn-lt"/>
                <a:cs typeface="+mn-lt"/>
              </a:rPr>
              <a:t>Cerințe</a:t>
            </a:r>
            <a:endParaRPr lang="ro-RO" sz="1600">
              <a:cs typeface="Arial"/>
            </a:endParaRPr>
          </a:p>
          <a:p>
            <a:r>
              <a:rPr lang="ro-RO" sz="2000" b="1">
                <a:ea typeface="+mn-lt"/>
                <a:cs typeface="+mn-lt"/>
              </a:rPr>
              <a:t>Contribuții</a:t>
            </a:r>
            <a:endParaRPr lang="ro-RO" sz="1600" err="1">
              <a:ea typeface="+mn-lt"/>
              <a:cs typeface="+mn-lt"/>
            </a:endParaRPr>
          </a:p>
          <a:p>
            <a:r>
              <a:rPr lang="ro-RO" sz="1600">
                <a:ea typeface="+mn-lt"/>
                <a:cs typeface="+mn-lt"/>
              </a:rPr>
              <a:t>Provocări și Limitări</a:t>
            </a:r>
            <a:endParaRPr lang="ro-RO"/>
          </a:p>
        </p:txBody>
      </p:sp>
      <p:sp>
        <p:nvSpPr>
          <p:cNvPr id="4" name="CasetăText 6">
            <a:extLst>
              <a:ext uri="{FF2B5EF4-FFF2-40B4-BE49-F238E27FC236}">
                <a16:creationId xmlns:a16="http://schemas.microsoft.com/office/drawing/2014/main" id="{0ED5AFB9-65EF-A18D-CE32-5C74A554D2A6}"/>
              </a:ext>
            </a:extLst>
          </p:cNvPr>
          <p:cNvSpPr txBox="1"/>
          <p:nvPr/>
        </p:nvSpPr>
        <p:spPr>
          <a:xfrm>
            <a:off x="5080812" y="2723170"/>
            <a:ext cx="5888893" cy="347787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Wingdings"/>
              <a:buChar char="ü"/>
            </a:pPr>
            <a:r>
              <a:rPr lang="ro-RO" sz="2000">
                <a:ea typeface="+mn-lt"/>
                <a:cs typeface="+mn-lt"/>
              </a:rPr>
              <a:t>Securitate</a:t>
            </a:r>
            <a:endParaRPr lang="ro-RO" sz="1600" b="1"/>
          </a:p>
          <a:p>
            <a:pPr marL="342900" indent="-342900">
              <a:buFont typeface="Wingdings"/>
              <a:buChar char="ü"/>
            </a:pPr>
            <a:r>
              <a:rPr lang="ro-RO" sz="2000" err="1">
                <a:ea typeface="+mn-lt"/>
                <a:cs typeface="+mn-lt"/>
              </a:rPr>
              <a:t>Descrentralizare</a:t>
            </a:r>
            <a:endParaRPr lang="ro-RO" sz="2000">
              <a:ea typeface="+mn-lt"/>
              <a:cs typeface="+mn-lt"/>
            </a:endParaRPr>
          </a:p>
          <a:p>
            <a:pPr marL="342900" indent="-342900">
              <a:buFont typeface="Wingdings"/>
              <a:buChar char="ü"/>
            </a:pPr>
            <a:r>
              <a:rPr lang="ro-RO" sz="2000">
                <a:ea typeface="+mn-lt"/>
                <a:cs typeface="+mn-lt"/>
              </a:rPr>
              <a:t>Accesabilitate</a:t>
            </a:r>
          </a:p>
          <a:p>
            <a:pPr marL="342900" indent="-342900">
              <a:buFont typeface="Wingdings"/>
              <a:buChar char="ü"/>
            </a:pPr>
            <a:r>
              <a:rPr lang="ro-RO" sz="2000">
                <a:ea typeface="+mn-lt"/>
                <a:cs typeface="+mn-lt"/>
              </a:rPr>
              <a:t>Anonimitate</a:t>
            </a:r>
          </a:p>
          <a:p>
            <a:pPr marL="342900" indent="-342900">
              <a:buFont typeface="Wingdings"/>
              <a:buChar char="ü"/>
            </a:pPr>
            <a:r>
              <a:rPr lang="ro-RO" sz="2000">
                <a:ea typeface="+mn-lt"/>
                <a:cs typeface="+mn-lt"/>
              </a:rPr>
              <a:t>Soliditate</a:t>
            </a:r>
          </a:p>
          <a:p>
            <a:pPr marL="342900" indent="-342900">
              <a:buFont typeface="Wingdings"/>
              <a:buChar char="ü"/>
            </a:pPr>
            <a:r>
              <a:rPr lang="ro-RO" sz="2000">
                <a:ea typeface="+mn-lt"/>
                <a:cs typeface="+mn-lt"/>
              </a:rPr>
              <a:t>Imuabilitate</a:t>
            </a:r>
          </a:p>
          <a:p>
            <a:pPr marL="342900" indent="-342900">
              <a:buFont typeface="Wingdings"/>
              <a:buChar char="ü"/>
            </a:pPr>
            <a:r>
              <a:rPr lang="ro-RO" sz="2000">
                <a:ea typeface="+mn-lt"/>
                <a:cs typeface="+mn-lt"/>
              </a:rPr>
              <a:t>Toleranță</a:t>
            </a:r>
          </a:p>
          <a:p>
            <a:pPr marL="342900" indent="-342900">
              <a:buFont typeface="Wingdings"/>
              <a:buChar char="ü"/>
            </a:pPr>
            <a:r>
              <a:rPr lang="ro-RO" sz="2000">
                <a:ea typeface="+mn-lt"/>
                <a:cs typeface="+mn-lt"/>
              </a:rPr>
              <a:t>Transparență </a:t>
            </a:r>
          </a:p>
          <a:p>
            <a:pPr marL="342900" indent="-342900">
              <a:buFont typeface="Wingdings"/>
              <a:buChar char="ü"/>
            </a:pPr>
            <a:r>
              <a:rPr lang="ro-RO" sz="2000">
                <a:ea typeface="+mn-lt"/>
                <a:cs typeface="+mn-lt"/>
              </a:rPr>
              <a:t>Eficiență</a:t>
            </a:r>
          </a:p>
          <a:p>
            <a:pPr marL="342900" indent="-342900">
              <a:buFont typeface="Wingdings"/>
              <a:buChar char="ü"/>
            </a:pPr>
            <a:r>
              <a:rPr lang="ro-RO" sz="2000">
                <a:ea typeface="+mn-lt"/>
                <a:cs typeface="+mn-lt"/>
              </a:rPr>
              <a:t>Încredere</a:t>
            </a:r>
          </a:p>
          <a:p>
            <a:pPr marL="342900" indent="-342900">
              <a:buFont typeface="Wingdings"/>
              <a:buChar char="ü"/>
            </a:pPr>
            <a:r>
              <a:rPr lang="ro-RO" sz="2000">
                <a:ea typeface="+mn-lt"/>
                <a:cs typeface="+mn-lt"/>
              </a:rPr>
              <a:t>Compatibilitate</a:t>
            </a:r>
          </a:p>
        </p:txBody>
      </p:sp>
    </p:spTree>
    <p:extLst>
      <p:ext uri="{BB962C8B-B14F-4D97-AF65-F5344CB8AC3E}">
        <p14:creationId xmlns:p14="http://schemas.microsoft.com/office/powerpoint/2010/main" val="38661932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E1DD8A-FA62-44F6-ADF0-705D9C7372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51EBB85-DB2E-4D8A-AE65-08E4F93EB4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831291"/>
          </a:xfrm>
          <a:custGeom>
            <a:avLst/>
            <a:gdLst>
              <a:gd name="connsiteX0" fmla="*/ 0 w 12192000"/>
              <a:gd name="connsiteY0" fmla="*/ 0 h 1831291"/>
              <a:gd name="connsiteX1" fmla="*/ 12192000 w 12192000"/>
              <a:gd name="connsiteY1" fmla="*/ 0 h 1831291"/>
              <a:gd name="connsiteX2" fmla="*/ 12192000 w 12192000"/>
              <a:gd name="connsiteY2" fmla="*/ 1380648 h 1831291"/>
              <a:gd name="connsiteX3" fmla="*/ 11997819 w 12192000"/>
              <a:gd name="connsiteY3" fmla="*/ 1418997 h 1831291"/>
              <a:gd name="connsiteX4" fmla="*/ 11725810 w 12192000"/>
              <a:gd name="connsiteY4" fmla="*/ 1509991 h 1831291"/>
              <a:gd name="connsiteX5" fmla="*/ 11557802 w 12192000"/>
              <a:gd name="connsiteY5" fmla="*/ 1548100 h 1831291"/>
              <a:gd name="connsiteX6" fmla="*/ 11428514 w 12192000"/>
              <a:gd name="connsiteY6" fmla="*/ 1552879 h 1831291"/>
              <a:gd name="connsiteX7" fmla="*/ 11115074 w 12192000"/>
              <a:gd name="connsiteY7" fmla="*/ 1573437 h 1831291"/>
              <a:gd name="connsiteX8" fmla="*/ 10916008 w 12192000"/>
              <a:gd name="connsiteY8" fmla="*/ 1565602 h 1831291"/>
              <a:gd name="connsiteX9" fmla="*/ 10300086 w 12192000"/>
              <a:gd name="connsiteY9" fmla="*/ 1610430 h 1831291"/>
              <a:gd name="connsiteX10" fmla="*/ 10132608 w 12192000"/>
              <a:gd name="connsiteY10" fmla="*/ 1613934 h 1831291"/>
              <a:gd name="connsiteX11" fmla="*/ 9811596 w 12192000"/>
              <a:gd name="connsiteY11" fmla="*/ 1596121 h 1831291"/>
              <a:gd name="connsiteX12" fmla="*/ 9586202 w 12192000"/>
              <a:gd name="connsiteY12" fmla="*/ 1601130 h 1831291"/>
              <a:gd name="connsiteX13" fmla="*/ 9410402 w 12192000"/>
              <a:gd name="connsiteY13" fmla="*/ 1583423 h 1831291"/>
              <a:gd name="connsiteX14" fmla="*/ 9141234 w 12192000"/>
              <a:gd name="connsiteY14" fmla="*/ 1569719 h 1831291"/>
              <a:gd name="connsiteX15" fmla="*/ 8900114 w 12192000"/>
              <a:gd name="connsiteY15" fmla="*/ 1529484 h 1831291"/>
              <a:gd name="connsiteX16" fmla="*/ 8813316 w 12192000"/>
              <a:gd name="connsiteY16" fmla="*/ 1508554 h 1831291"/>
              <a:gd name="connsiteX17" fmla="*/ 8616434 w 12192000"/>
              <a:gd name="connsiteY17" fmla="*/ 1483418 h 1831291"/>
              <a:gd name="connsiteX18" fmla="*/ 8526176 w 12192000"/>
              <a:gd name="connsiteY18" fmla="*/ 1499729 h 1831291"/>
              <a:gd name="connsiteX19" fmla="*/ 8484664 w 12192000"/>
              <a:gd name="connsiteY19" fmla="*/ 1509526 h 1831291"/>
              <a:gd name="connsiteX20" fmla="*/ 8413784 w 12192000"/>
              <a:gd name="connsiteY20" fmla="*/ 1511129 h 1831291"/>
              <a:gd name="connsiteX21" fmla="*/ 8058480 w 12192000"/>
              <a:gd name="connsiteY21" fmla="*/ 1501010 h 1831291"/>
              <a:gd name="connsiteX22" fmla="*/ 7404089 w 12192000"/>
              <a:gd name="connsiteY22" fmla="*/ 1369993 h 1831291"/>
              <a:gd name="connsiteX23" fmla="*/ 7139022 w 12192000"/>
              <a:gd name="connsiteY23" fmla="*/ 1269575 h 1831291"/>
              <a:gd name="connsiteX24" fmla="*/ 7083165 w 12192000"/>
              <a:gd name="connsiteY24" fmla="*/ 1261358 h 1831291"/>
              <a:gd name="connsiteX25" fmla="*/ 6989501 w 12192000"/>
              <a:gd name="connsiteY25" fmla="*/ 1250309 h 1831291"/>
              <a:gd name="connsiteX26" fmla="*/ 6750086 w 12192000"/>
              <a:gd name="connsiteY26" fmla="*/ 1225673 h 1831291"/>
              <a:gd name="connsiteX27" fmla="*/ 6683846 w 12192000"/>
              <a:gd name="connsiteY27" fmla="*/ 1216453 h 1831291"/>
              <a:gd name="connsiteX28" fmla="*/ 6485414 w 12192000"/>
              <a:gd name="connsiteY28" fmla="*/ 1193557 h 1831291"/>
              <a:gd name="connsiteX29" fmla="*/ 5864027 w 12192000"/>
              <a:gd name="connsiteY29" fmla="*/ 1205617 h 1831291"/>
              <a:gd name="connsiteX30" fmla="*/ 5633027 w 12192000"/>
              <a:gd name="connsiteY30" fmla="*/ 1231428 h 1831291"/>
              <a:gd name="connsiteX31" fmla="*/ 5143560 w 12192000"/>
              <a:gd name="connsiteY31" fmla="*/ 1221314 h 1831291"/>
              <a:gd name="connsiteX32" fmla="*/ 4857451 w 12192000"/>
              <a:gd name="connsiteY32" fmla="*/ 1202119 h 1831291"/>
              <a:gd name="connsiteX33" fmla="*/ 4672517 w 12192000"/>
              <a:gd name="connsiteY33" fmla="*/ 1177747 h 1831291"/>
              <a:gd name="connsiteX34" fmla="*/ 4315985 w 12192000"/>
              <a:gd name="connsiteY34" fmla="*/ 1182528 h 1831291"/>
              <a:gd name="connsiteX35" fmla="*/ 4119102 w 12192000"/>
              <a:gd name="connsiteY35" fmla="*/ 1193187 h 1831291"/>
              <a:gd name="connsiteX36" fmla="*/ 3996261 w 12192000"/>
              <a:gd name="connsiteY36" fmla="*/ 1245377 h 1831291"/>
              <a:gd name="connsiteX37" fmla="*/ 3831685 w 12192000"/>
              <a:gd name="connsiteY37" fmla="*/ 1278499 h 1831291"/>
              <a:gd name="connsiteX38" fmla="*/ 3667850 w 12192000"/>
              <a:gd name="connsiteY38" fmla="*/ 1335496 h 1831291"/>
              <a:gd name="connsiteX39" fmla="*/ 3253027 w 12192000"/>
              <a:gd name="connsiteY39" fmla="*/ 1423218 h 1831291"/>
              <a:gd name="connsiteX40" fmla="*/ 3098634 w 12192000"/>
              <a:gd name="connsiteY40" fmla="*/ 1462154 h 1831291"/>
              <a:gd name="connsiteX41" fmla="*/ 3039431 w 12192000"/>
              <a:gd name="connsiteY41" fmla="*/ 1450396 h 1831291"/>
              <a:gd name="connsiteX42" fmla="*/ 2679939 w 12192000"/>
              <a:gd name="connsiteY42" fmla="*/ 1534194 h 1831291"/>
              <a:gd name="connsiteX43" fmla="*/ 2472963 w 12192000"/>
              <a:gd name="connsiteY43" fmla="*/ 1574229 h 1831291"/>
              <a:gd name="connsiteX44" fmla="*/ 2074392 w 12192000"/>
              <a:gd name="connsiteY44" fmla="*/ 1665223 h 1831291"/>
              <a:gd name="connsiteX45" fmla="*/ 1777096 w 12192000"/>
              <a:gd name="connsiteY45" fmla="*/ 1708112 h 1831291"/>
              <a:gd name="connsiteX46" fmla="*/ 1708777 w 12192000"/>
              <a:gd name="connsiteY46" fmla="*/ 1721187 h 1831291"/>
              <a:gd name="connsiteX47" fmla="*/ 1463656 w 12192000"/>
              <a:gd name="connsiteY47" fmla="*/ 1728668 h 1831291"/>
              <a:gd name="connsiteX48" fmla="*/ 1258262 w 12192000"/>
              <a:gd name="connsiteY48" fmla="*/ 1733490 h 1831291"/>
              <a:gd name="connsiteX49" fmla="*/ 617029 w 12192000"/>
              <a:gd name="connsiteY49" fmla="*/ 1828943 h 1831291"/>
              <a:gd name="connsiteX50" fmla="*/ 531815 w 12192000"/>
              <a:gd name="connsiteY50" fmla="*/ 1826116 h 1831291"/>
              <a:gd name="connsiteX51" fmla="*/ 153850 w 12192000"/>
              <a:gd name="connsiteY51" fmla="*/ 1795647 h 1831291"/>
              <a:gd name="connsiteX52" fmla="*/ 0 w 12192000"/>
              <a:gd name="connsiteY52" fmla="*/ 1792985 h 183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1831291">
                <a:moveTo>
                  <a:pt x="0" y="0"/>
                </a:moveTo>
                <a:lnTo>
                  <a:pt x="12192000" y="0"/>
                </a:lnTo>
                <a:lnTo>
                  <a:pt x="12192000" y="1380648"/>
                </a:lnTo>
                <a:lnTo>
                  <a:pt x="11997819" y="1418997"/>
                </a:lnTo>
                <a:cubicBezTo>
                  <a:pt x="11796635" y="1450691"/>
                  <a:pt x="11957056" y="1489093"/>
                  <a:pt x="11725810" y="1509991"/>
                </a:cubicBezTo>
                <a:cubicBezTo>
                  <a:pt x="11629498" y="1536399"/>
                  <a:pt x="11598258" y="1537478"/>
                  <a:pt x="11557802" y="1548100"/>
                </a:cubicBezTo>
                <a:cubicBezTo>
                  <a:pt x="11522694" y="1557982"/>
                  <a:pt x="11454880" y="1543642"/>
                  <a:pt x="11428514" y="1552879"/>
                </a:cubicBezTo>
                <a:cubicBezTo>
                  <a:pt x="11240821" y="1538118"/>
                  <a:pt x="11200492" y="1571317"/>
                  <a:pt x="11115074" y="1573437"/>
                </a:cubicBezTo>
                <a:cubicBezTo>
                  <a:pt x="11045464" y="1560502"/>
                  <a:pt x="10986068" y="1578237"/>
                  <a:pt x="10916008" y="1565602"/>
                </a:cubicBezTo>
                <a:cubicBezTo>
                  <a:pt x="10533594" y="1584051"/>
                  <a:pt x="10430653" y="1602374"/>
                  <a:pt x="10300086" y="1610430"/>
                </a:cubicBezTo>
                <a:cubicBezTo>
                  <a:pt x="10169519" y="1618486"/>
                  <a:pt x="10176778" y="1612560"/>
                  <a:pt x="10132608" y="1613934"/>
                </a:cubicBezTo>
                <a:cubicBezTo>
                  <a:pt x="10082090" y="1630965"/>
                  <a:pt x="10059490" y="1590110"/>
                  <a:pt x="9811596" y="1596121"/>
                </a:cubicBezTo>
                <a:cubicBezTo>
                  <a:pt x="9760826" y="1614885"/>
                  <a:pt x="9602030" y="1614722"/>
                  <a:pt x="9586202" y="1601130"/>
                </a:cubicBezTo>
                <a:cubicBezTo>
                  <a:pt x="9520018" y="1596310"/>
                  <a:pt x="9460154" y="1580137"/>
                  <a:pt x="9410402" y="1583423"/>
                </a:cubicBezTo>
                <a:lnTo>
                  <a:pt x="9141234" y="1569719"/>
                </a:lnTo>
                <a:cubicBezTo>
                  <a:pt x="9036636" y="1534639"/>
                  <a:pt x="8954702" y="1551887"/>
                  <a:pt x="8900114" y="1529484"/>
                </a:cubicBezTo>
                <a:cubicBezTo>
                  <a:pt x="8892622" y="1527772"/>
                  <a:pt x="8814982" y="1512977"/>
                  <a:pt x="8813316" y="1508554"/>
                </a:cubicBezTo>
                <a:cubicBezTo>
                  <a:pt x="8766036" y="1500874"/>
                  <a:pt x="8664290" y="1484889"/>
                  <a:pt x="8616434" y="1483418"/>
                </a:cubicBezTo>
                <a:cubicBezTo>
                  <a:pt x="8596858" y="1484674"/>
                  <a:pt x="8544722" y="1497008"/>
                  <a:pt x="8526176" y="1499729"/>
                </a:cubicBezTo>
                <a:lnTo>
                  <a:pt x="8484664" y="1509526"/>
                </a:lnTo>
                <a:cubicBezTo>
                  <a:pt x="8476568" y="1511153"/>
                  <a:pt x="8421038" y="1506722"/>
                  <a:pt x="8413784" y="1511129"/>
                </a:cubicBezTo>
                <a:cubicBezTo>
                  <a:pt x="8120762" y="1483619"/>
                  <a:pt x="8441394" y="1538427"/>
                  <a:pt x="8058480" y="1501010"/>
                </a:cubicBezTo>
                <a:cubicBezTo>
                  <a:pt x="7675565" y="1463591"/>
                  <a:pt x="7538759" y="1400030"/>
                  <a:pt x="7404089" y="1369993"/>
                </a:cubicBezTo>
                <a:cubicBezTo>
                  <a:pt x="7250846" y="1331420"/>
                  <a:pt x="7192509" y="1287681"/>
                  <a:pt x="7139022" y="1269575"/>
                </a:cubicBezTo>
                <a:cubicBezTo>
                  <a:pt x="7113985" y="1257497"/>
                  <a:pt x="7102375" y="1267846"/>
                  <a:pt x="7083165" y="1261358"/>
                </a:cubicBezTo>
                <a:lnTo>
                  <a:pt x="6989501" y="1250309"/>
                </a:lnTo>
                <a:lnTo>
                  <a:pt x="6750086" y="1225673"/>
                </a:lnTo>
                <a:lnTo>
                  <a:pt x="6683846" y="1216453"/>
                </a:lnTo>
                <a:lnTo>
                  <a:pt x="6485414" y="1193557"/>
                </a:lnTo>
                <a:cubicBezTo>
                  <a:pt x="6173372" y="1162990"/>
                  <a:pt x="6096432" y="1223621"/>
                  <a:pt x="5864027" y="1205617"/>
                </a:cubicBezTo>
                <a:cubicBezTo>
                  <a:pt x="5806031" y="1208752"/>
                  <a:pt x="5714024" y="1223204"/>
                  <a:pt x="5633027" y="1231428"/>
                </a:cubicBezTo>
                <a:cubicBezTo>
                  <a:pt x="5472932" y="1216365"/>
                  <a:pt x="5471994" y="1266252"/>
                  <a:pt x="5143560" y="1221314"/>
                </a:cubicBezTo>
                <a:cubicBezTo>
                  <a:pt x="5014297" y="1216428"/>
                  <a:pt x="4935958" y="1209381"/>
                  <a:pt x="4857451" y="1202119"/>
                </a:cubicBezTo>
                <a:cubicBezTo>
                  <a:pt x="4837386" y="1194416"/>
                  <a:pt x="4690737" y="1187855"/>
                  <a:pt x="4672517" y="1177747"/>
                </a:cubicBezTo>
                <a:cubicBezTo>
                  <a:pt x="4582273" y="1172373"/>
                  <a:pt x="4408221" y="1179954"/>
                  <a:pt x="4315985" y="1182528"/>
                </a:cubicBezTo>
                <a:cubicBezTo>
                  <a:pt x="4223749" y="1185101"/>
                  <a:pt x="4162965" y="1183833"/>
                  <a:pt x="4119102" y="1193187"/>
                </a:cubicBezTo>
                <a:lnTo>
                  <a:pt x="3996261" y="1245377"/>
                </a:lnTo>
                <a:cubicBezTo>
                  <a:pt x="3915481" y="1228114"/>
                  <a:pt x="3908732" y="1268037"/>
                  <a:pt x="3831685" y="1278499"/>
                </a:cubicBezTo>
                <a:cubicBezTo>
                  <a:pt x="3742025" y="1299415"/>
                  <a:pt x="3768094" y="1307675"/>
                  <a:pt x="3667850" y="1335496"/>
                </a:cubicBezTo>
                <a:cubicBezTo>
                  <a:pt x="3603528" y="1390543"/>
                  <a:pt x="3335151" y="1386935"/>
                  <a:pt x="3253027" y="1423218"/>
                </a:cubicBezTo>
                <a:cubicBezTo>
                  <a:pt x="3177511" y="1441066"/>
                  <a:pt x="3129445" y="1452763"/>
                  <a:pt x="3098634" y="1462154"/>
                </a:cubicBezTo>
                <a:cubicBezTo>
                  <a:pt x="3088588" y="1461256"/>
                  <a:pt x="3049713" y="1453005"/>
                  <a:pt x="3039431" y="1450396"/>
                </a:cubicBezTo>
                <a:cubicBezTo>
                  <a:pt x="2836760" y="1456075"/>
                  <a:pt x="2778569" y="1514609"/>
                  <a:pt x="2679939" y="1534194"/>
                </a:cubicBezTo>
                <a:cubicBezTo>
                  <a:pt x="2619918" y="1546625"/>
                  <a:pt x="2573887" y="1552391"/>
                  <a:pt x="2472963" y="1574229"/>
                </a:cubicBezTo>
                <a:cubicBezTo>
                  <a:pt x="2271779" y="1605923"/>
                  <a:pt x="2305638" y="1644325"/>
                  <a:pt x="2074392" y="1665223"/>
                </a:cubicBezTo>
                <a:cubicBezTo>
                  <a:pt x="1926773" y="1731836"/>
                  <a:pt x="1838032" y="1698786"/>
                  <a:pt x="1777096" y="1708112"/>
                </a:cubicBezTo>
                <a:cubicBezTo>
                  <a:pt x="1744161" y="1711087"/>
                  <a:pt x="1754171" y="1719388"/>
                  <a:pt x="1708777" y="1721187"/>
                </a:cubicBezTo>
                <a:cubicBezTo>
                  <a:pt x="1603045" y="1711355"/>
                  <a:pt x="1537688" y="1728728"/>
                  <a:pt x="1463656" y="1728668"/>
                </a:cubicBezTo>
                <a:cubicBezTo>
                  <a:pt x="1394047" y="1715733"/>
                  <a:pt x="1328322" y="1746126"/>
                  <a:pt x="1258262" y="1733490"/>
                </a:cubicBezTo>
                <a:cubicBezTo>
                  <a:pt x="875848" y="1751939"/>
                  <a:pt x="991225" y="1807178"/>
                  <a:pt x="617029" y="1828943"/>
                </a:cubicBezTo>
                <a:cubicBezTo>
                  <a:pt x="495541" y="1836010"/>
                  <a:pt x="575984" y="1824744"/>
                  <a:pt x="531815" y="1826116"/>
                </a:cubicBezTo>
                <a:cubicBezTo>
                  <a:pt x="481296" y="1843149"/>
                  <a:pt x="401743" y="1789638"/>
                  <a:pt x="153850" y="1795647"/>
                </a:cubicBezTo>
                <a:cubicBezTo>
                  <a:pt x="65214" y="1790125"/>
                  <a:pt x="82594" y="1761996"/>
                  <a:pt x="0" y="1792985"/>
                </a:cubicBez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605339" y="118493"/>
            <a:ext cx="8991601" cy="1708446"/>
          </a:xfrm>
        </p:spPr>
        <p:txBody>
          <a:bodyPr anchor="ctr">
            <a:normAutofit/>
          </a:bodyPr>
          <a:lstStyle/>
          <a:p>
            <a:pPr algn="ctr"/>
            <a:r>
              <a:rPr lang="ro-RO">
                <a:solidFill>
                  <a:schemeClr val="tx1"/>
                </a:solidFill>
                <a:highlight>
                  <a:srgbClr val="000000"/>
                </a:highlight>
                <a:latin typeface="Franklin Gothic Heavy"/>
              </a:rPr>
              <a:t>Sistemele de vot bazate pe blockchain</a:t>
            </a:r>
            <a:endParaRPr lang="ro-RO">
              <a:solidFill>
                <a:schemeClr val="tx1"/>
              </a:solidFill>
            </a:endParaRP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3318752" y="1506757"/>
            <a:ext cx="5555765" cy="796177"/>
          </a:xfrm>
        </p:spPr>
        <p:txBody>
          <a:bodyPr vert="horz" lIns="91440" tIns="45720" rIns="91440" bIns="45720" rtlCol="0" anchor="ctr">
            <a:noAutofit/>
          </a:bodyPr>
          <a:lstStyle/>
          <a:p>
            <a:pPr marL="0" indent="0" algn="ctr">
              <a:buNone/>
            </a:pPr>
            <a:r>
              <a:rPr lang="ro-RO">
                <a:solidFill>
                  <a:schemeClr val="bg1"/>
                </a:solidFill>
              </a:rPr>
              <a:t>Implementări și studii de caz</a:t>
            </a:r>
          </a:p>
          <a:p>
            <a:pPr marL="0" indent="0" algn="ctr">
              <a:buNone/>
            </a:pPr>
            <a:r>
              <a:rPr lang="ro-RO" sz="2400" b="1"/>
              <a:t>Analiză finală</a:t>
            </a:r>
          </a:p>
        </p:txBody>
      </p:sp>
      <p:sp>
        <p:nvSpPr>
          <p:cNvPr id="6" name="CasetăText 5">
            <a:extLst>
              <a:ext uri="{FF2B5EF4-FFF2-40B4-BE49-F238E27FC236}">
                <a16:creationId xmlns:a16="http://schemas.microsoft.com/office/drawing/2014/main" id="{54467047-5173-BC94-DE21-BB7B3CC34E59}"/>
              </a:ext>
            </a:extLst>
          </p:cNvPr>
          <p:cNvSpPr txBox="1"/>
          <p:nvPr/>
        </p:nvSpPr>
        <p:spPr>
          <a:xfrm>
            <a:off x="596900" y="3803650"/>
            <a:ext cx="4933950" cy="113877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o-RO" sz="1600">
                <a:ea typeface="+mn-lt"/>
                <a:cs typeface="+mn-lt"/>
              </a:rPr>
              <a:t>Tehnologii și terminologii</a:t>
            </a:r>
            <a:endParaRPr lang="ro-RO" sz="2000" b="1"/>
          </a:p>
          <a:p>
            <a:r>
              <a:rPr lang="ro-RO" sz="1600">
                <a:ea typeface="+mn-lt"/>
                <a:cs typeface="+mn-lt"/>
              </a:rPr>
              <a:t>Cerințe</a:t>
            </a:r>
            <a:endParaRPr lang="ro-RO" sz="1600">
              <a:cs typeface="Arial"/>
            </a:endParaRPr>
          </a:p>
          <a:p>
            <a:r>
              <a:rPr lang="ro-RO" sz="1600">
                <a:ea typeface="+mn-lt"/>
                <a:cs typeface="+mn-lt"/>
              </a:rPr>
              <a:t>Contribuții</a:t>
            </a:r>
            <a:endParaRPr lang="ro-RO" sz="1600" err="1">
              <a:ea typeface="+mn-lt"/>
              <a:cs typeface="+mn-lt"/>
            </a:endParaRPr>
          </a:p>
          <a:p>
            <a:r>
              <a:rPr lang="ro-RO" sz="2000" b="1">
                <a:ea typeface="+mn-lt"/>
                <a:cs typeface="+mn-lt"/>
              </a:rPr>
              <a:t>Provocări și Limitări</a:t>
            </a:r>
            <a:endParaRPr lang="ro-RO"/>
          </a:p>
        </p:txBody>
      </p:sp>
      <p:sp>
        <p:nvSpPr>
          <p:cNvPr id="4" name="CasetăText 6">
            <a:extLst>
              <a:ext uri="{FF2B5EF4-FFF2-40B4-BE49-F238E27FC236}">
                <a16:creationId xmlns:a16="http://schemas.microsoft.com/office/drawing/2014/main" id="{0ED5AFB9-65EF-A18D-CE32-5C74A554D2A6}"/>
              </a:ext>
            </a:extLst>
          </p:cNvPr>
          <p:cNvSpPr txBox="1"/>
          <p:nvPr/>
        </p:nvSpPr>
        <p:spPr>
          <a:xfrm>
            <a:off x="4943229" y="3400503"/>
            <a:ext cx="5888893" cy="193899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 typeface="Courier New"/>
              <a:buChar char="o"/>
            </a:pPr>
            <a:r>
              <a:rPr lang="ro-RO" sz="2000" err="1">
                <a:ea typeface="+mn-lt"/>
                <a:cs typeface="+mn-lt"/>
              </a:rPr>
              <a:t>Scalabilitate</a:t>
            </a:r>
            <a:endParaRPr lang="ro-RO" err="1"/>
          </a:p>
          <a:p>
            <a:pPr marL="342900" indent="-342900">
              <a:buFont typeface="Courier New"/>
              <a:buChar char="o"/>
            </a:pPr>
            <a:r>
              <a:rPr lang="ro-RO" sz="2000">
                <a:ea typeface="+mn-lt"/>
                <a:cs typeface="+mn-lt"/>
              </a:rPr>
              <a:t>Identitatea utilizatorului</a:t>
            </a:r>
          </a:p>
          <a:p>
            <a:pPr marL="342900" indent="-342900">
              <a:buFont typeface="Courier New"/>
              <a:buChar char="o"/>
            </a:pPr>
            <a:r>
              <a:rPr lang="ro-RO" sz="2000">
                <a:ea typeface="+mn-lt"/>
                <a:cs typeface="+mn-lt"/>
              </a:rPr>
              <a:t>Acceptare</a:t>
            </a:r>
          </a:p>
          <a:p>
            <a:pPr marL="342900" indent="-342900">
              <a:buFont typeface="Courier New"/>
              <a:buChar char="o"/>
            </a:pPr>
            <a:r>
              <a:rPr lang="ro-RO" sz="2000">
                <a:ea typeface="+mn-lt"/>
                <a:cs typeface="+mn-lt"/>
              </a:rPr>
              <a:t>Compromisuri</a:t>
            </a:r>
          </a:p>
          <a:p>
            <a:pPr marL="342900" indent="-342900">
              <a:buFont typeface="Courier New"/>
              <a:buChar char="o"/>
            </a:pPr>
            <a:r>
              <a:rPr lang="ro-RO" sz="2000">
                <a:ea typeface="+mn-lt"/>
                <a:cs typeface="+mn-lt"/>
              </a:rPr>
              <a:t>Împotrivire</a:t>
            </a:r>
          </a:p>
          <a:p>
            <a:pPr marL="342900" indent="-342900">
              <a:buFont typeface="Courier New"/>
              <a:buChar char="o"/>
            </a:pPr>
            <a:r>
              <a:rPr lang="ro-RO" sz="2000">
                <a:ea typeface="+mn-lt"/>
                <a:cs typeface="+mn-lt"/>
              </a:rPr>
              <a:t>Natură </a:t>
            </a:r>
            <a:r>
              <a:rPr lang="ro-RO" sz="2000" err="1">
                <a:ea typeface="+mn-lt"/>
                <a:cs typeface="+mn-lt"/>
              </a:rPr>
              <a:t>incipită</a:t>
            </a:r>
          </a:p>
        </p:txBody>
      </p:sp>
    </p:spTree>
    <p:extLst>
      <p:ext uri="{BB962C8B-B14F-4D97-AF65-F5344CB8AC3E}">
        <p14:creationId xmlns:p14="http://schemas.microsoft.com/office/powerpoint/2010/main" val="1537519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EE3FF0-6EA6-4854-8730-363069224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Imagine 12" descr="O imagine care conține text, captură de ecran, Font, software&#10;&#10;Descriere generată automat">
            <a:extLst>
              <a:ext uri="{FF2B5EF4-FFF2-40B4-BE49-F238E27FC236}">
                <a16:creationId xmlns:a16="http://schemas.microsoft.com/office/drawing/2014/main" id="{8041DE91-7071-C923-8B94-E82B5A8F464D}"/>
              </a:ext>
            </a:extLst>
          </p:cNvPr>
          <p:cNvPicPr>
            <a:picLocks noChangeAspect="1"/>
          </p:cNvPicPr>
          <p:nvPr/>
        </p:nvPicPr>
        <p:blipFill>
          <a:blip r:embed="rId2"/>
          <a:stretch>
            <a:fillRect/>
          </a:stretch>
        </p:blipFill>
        <p:spPr>
          <a:xfrm>
            <a:off x="1350204" y="915329"/>
            <a:ext cx="1899138" cy="4114800"/>
          </a:xfrm>
          <a:prstGeom prst="rect">
            <a:avLst/>
          </a:prstGeom>
        </p:spPr>
      </p:pic>
      <p:pic>
        <p:nvPicPr>
          <p:cNvPr id="11" name="Imagine 10" descr="O imagine care conține text, captură de ecran, Publicitate online, Site web&#10;&#10;Descriere generată automat">
            <a:extLst>
              <a:ext uri="{FF2B5EF4-FFF2-40B4-BE49-F238E27FC236}">
                <a16:creationId xmlns:a16="http://schemas.microsoft.com/office/drawing/2014/main" id="{967C4678-E703-E012-37AE-99B173EAA312}"/>
              </a:ext>
            </a:extLst>
          </p:cNvPr>
          <p:cNvPicPr>
            <a:picLocks noChangeAspect="1"/>
          </p:cNvPicPr>
          <p:nvPr/>
        </p:nvPicPr>
        <p:blipFill>
          <a:blip r:embed="rId3"/>
          <a:stretch>
            <a:fillRect/>
          </a:stretch>
        </p:blipFill>
        <p:spPr>
          <a:xfrm>
            <a:off x="6704544" y="987717"/>
            <a:ext cx="1947983" cy="4046417"/>
          </a:xfrm>
          <a:prstGeom prst="rect">
            <a:avLst/>
          </a:prstGeom>
        </p:spPr>
      </p:pic>
      <p:pic>
        <p:nvPicPr>
          <p:cNvPr id="5" name="Imagine 4" descr="O imagine care conține text, captură de ecran&#10;&#10;Descriere generată automat">
            <a:extLst>
              <a:ext uri="{FF2B5EF4-FFF2-40B4-BE49-F238E27FC236}">
                <a16:creationId xmlns:a16="http://schemas.microsoft.com/office/drawing/2014/main" id="{12E509F3-D8A7-FAEF-CB3D-20F6BFE6A3D5}"/>
              </a:ext>
            </a:extLst>
          </p:cNvPr>
          <p:cNvPicPr>
            <a:picLocks noChangeAspect="1"/>
          </p:cNvPicPr>
          <p:nvPr/>
        </p:nvPicPr>
        <p:blipFill>
          <a:blip r:embed="rId4"/>
          <a:stretch>
            <a:fillRect/>
          </a:stretch>
        </p:blipFill>
        <p:spPr>
          <a:xfrm>
            <a:off x="4078862" y="942715"/>
            <a:ext cx="1899138" cy="4114800"/>
          </a:xfrm>
          <a:prstGeom prst="rect">
            <a:avLst/>
          </a:prstGeom>
        </p:spPr>
      </p:pic>
      <p:sp>
        <p:nvSpPr>
          <p:cNvPr id="12" name="Freeform: Shape 11">
            <a:extLst>
              <a:ext uri="{FF2B5EF4-FFF2-40B4-BE49-F238E27FC236}">
                <a16:creationId xmlns:a16="http://schemas.microsoft.com/office/drawing/2014/main" id="{28293A6A-0B07-4EFB-9602-69F224549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888752"/>
            <a:ext cx="9442823" cy="1969248"/>
          </a:xfrm>
          <a:custGeom>
            <a:avLst/>
            <a:gdLst>
              <a:gd name="connsiteX0" fmla="*/ 0 w 9288370"/>
              <a:gd name="connsiteY0" fmla="*/ 1858154 h 1858154"/>
              <a:gd name="connsiteX1" fmla="*/ 1049 w 9288370"/>
              <a:gd name="connsiteY1" fmla="*/ 1857909 h 1858154"/>
              <a:gd name="connsiteX2" fmla="*/ 370426 w 9288370"/>
              <a:gd name="connsiteY2" fmla="*/ 1702965 h 1858154"/>
              <a:gd name="connsiteX3" fmla="*/ 832307 w 9288370"/>
              <a:gd name="connsiteY3" fmla="*/ 1538702 h 1858154"/>
              <a:gd name="connsiteX4" fmla="*/ 971617 w 9288370"/>
              <a:gd name="connsiteY4" fmla="*/ 1522494 h 1858154"/>
              <a:gd name="connsiteX5" fmla="*/ 1186668 w 9288370"/>
              <a:gd name="connsiteY5" fmla="*/ 1521861 h 1858154"/>
              <a:gd name="connsiteX6" fmla="*/ 1456865 w 9288370"/>
              <a:gd name="connsiteY6" fmla="*/ 1510292 h 1858154"/>
              <a:gd name="connsiteX7" fmla="*/ 1463005 w 9288370"/>
              <a:gd name="connsiteY7" fmla="*/ 1511279 h 1858154"/>
              <a:gd name="connsiteX8" fmla="*/ 1604999 w 9288370"/>
              <a:gd name="connsiteY8" fmla="*/ 1513599 h 1858154"/>
              <a:gd name="connsiteX9" fmla="*/ 1717911 w 9288370"/>
              <a:gd name="connsiteY9" fmla="*/ 1497764 h 1858154"/>
              <a:gd name="connsiteX10" fmla="*/ 1794234 w 9288370"/>
              <a:gd name="connsiteY10" fmla="*/ 1464331 h 1858154"/>
              <a:gd name="connsiteX11" fmla="*/ 2101780 w 9288370"/>
              <a:gd name="connsiteY11" fmla="*/ 1409907 h 1858154"/>
              <a:gd name="connsiteX12" fmla="*/ 2244830 w 9288370"/>
              <a:gd name="connsiteY12" fmla="*/ 1388540 h 1858154"/>
              <a:gd name="connsiteX13" fmla="*/ 2428648 w 9288370"/>
              <a:gd name="connsiteY13" fmla="*/ 1372736 h 1858154"/>
              <a:gd name="connsiteX14" fmla="*/ 2645882 w 9288370"/>
              <a:gd name="connsiteY14" fmla="*/ 1341971 h 1858154"/>
              <a:gd name="connsiteX15" fmla="*/ 2707413 w 9288370"/>
              <a:gd name="connsiteY15" fmla="*/ 1347156 h 1858154"/>
              <a:gd name="connsiteX16" fmla="*/ 2843134 w 9288370"/>
              <a:gd name="connsiteY16" fmla="*/ 1323561 h 1858154"/>
              <a:gd name="connsiteX17" fmla="*/ 2923804 w 9288370"/>
              <a:gd name="connsiteY17" fmla="*/ 1314224 h 1858154"/>
              <a:gd name="connsiteX18" fmla="*/ 2953618 w 9288370"/>
              <a:gd name="connsiteY18" fmla="*/ 1318186 h 1858154"/>
              <a:gd name="connsiteX19" fmla="*/ 2995816 w 9288370"/>
              <a:gd name="connsiteY19" fmla="*/ 1318670 h 1858154"/>
              <a:gd name="connsiteX20" fmla="*/ 3352700 w 9288370"/>
              <a:gd name="connsiteY20" fmla="*/ 1264183 h 1858154"/>
              <a:gd name="connsiteX21" fmla="*/ 3444611 w 9288370"/>
              <a:gd name="connsiteY21" fmla="*/ 1236739 h 1858154"/>
              <a:gd name="connsiteX22" fmla="*/ 3650072 w 9288370"/>
              <a:gd name="connsiteY22" fmla="*/ 1217421 h 1858154"/>
              <a:gd name="connsiteX23" fmla="*/ 3707853 w 9288370"/>
              <a:gd name="connsiteY23" fmla="*/ 1241722 h 1858154"/>
              <a:gd name="connsiteX24" fmla="*/ 3925616 w 9288370"/>
              <a:gd name="connsiteY24" fmla="*/ 1253751 h 1858154"/>
              <a:gd name="connsiteX25" fmla="*/ 3954387 w 9288370"/>
              <a:gd name="connsiteY25" fmla="*/ 1263789 h 1858154"/>
              <a:gd name="connsiteX26" fmla="*/ 3995849 w 9288370"/>
              <a:gd name="connsiteY26" fmla="*/ 1272939 h 1858154"/>
              <a:gd name="connsiteX27" fmla="*/ 4067546 w 9288370"/>
              <a:gd name="connsiteY27" fmla="*/ 1294697 h 1858154"/>
              <a:gd name="connsiteX28" fmla="*/ 4190310 w 9288370"/>
              <a:gd name="connsiteY28" fmla="*/ 1307786 h 1858154"/>
              <a:gd name="connsiteX29" fmla="*/ 4230008 w 9288370"/>
              <a:gd name="connsiteY29" fmla="*/ 1303546 h 1858154"/>
              <a:gd name="connsiteX30" fmla="*/ 4575478 w 9288370"/>
              <a:gd name="connsiteY30" fmla="*/ 1261726 h 1858154"/>
              <a:gd name="connsiteX31" fmla="*/ 4650026 w 9288370"/>
              <a:gd name="connsiteY31" fmla="*/ 1265798 h 1858154"/>
              <a:gd name="connsiteX32" fmla="*/ 4792008 w 9288370"/>
              <a:gd name="connsiteY32" fmla="*/ 1243899 h 1858154"/>
              <a:gd name="connsiteX33" fmla="*/ 4954126 w 9288370"/>
              <a:gd name="connsiteY33" fmla="*/ 1204617 h 1858154"/>
              <a:gd name="connsiteX34" fmla="*/ 5309678 w 9288370"/>
              <a:gd name="connsiteY34" fmla="*/ 1128278 h 1858154"/>
              <a:gd name="connsiteX35" fmla="*/ 5474724 w 9288370"/>
              <a:gd name="connsiteY35" fmla="*/ 1091167 h 1858154"/>
              <a:gd name="connsiteX36" fmla="*/ 5612132 w 9288370"/>
              <a:gd name="connsiteY36" fmla="*/ 1051509 h 1858154"/>
              <a:gd name="connsiteX37" fmla="*/ 5776618 w 9288370"/>
              <a:gd name="connsiteY37" fmla="*/ 1053037 h 1858154"/>
              <a:gd name="connsiteX38" fmla="*/ 5785786 w 9288370"/>
              <a:gd name="connsiteY38" fmla="*/ 1051213 h 1858154"/>
              <a:gd name="connsiteX39" fmla="*/ 5829381 w 9288370"/>
              <a:gd name="connsiteY39" fmla="*/ 1046878 h 1858154"/>
              <a:gd name="connsiteX40" fmla="*/ 5943596 w 9288370"/>
              <a:gd name="connsiteY40" fmla="*/ 1043237 h 1858154"/>
              <a:gd name="connsiteX41" fmla="*/ 5985730 w 9288370"/>
              <a:gd name="connsiteY41" fmla="*/ 1035396 h 1858154"/>
              <a:gd name="connsiteX42" fmla="*/ 6103109 w 9288370"/>
              <a:gd name="connsiteY42" fmla="*/ 1019019 h 1858154"/>
              <a:gd name="connsiteX43" fmla="*/ 6222406 w 9288370"/>
              <a:gd name="connsiteY43" fmla="*/ 985341 h 1858154"/>
              <a:gd name="connsiteX44" fmla="*/ 6598672 w 9288370"/>
              <a:gd name="connsiteY44" fmla="*/ 902062 h 1858154"/>
              <a:gd name="connsiteX45" fmla="*/ 6766149 w 9288370"/>
              <a:gd name="connsiteY45" fmla="*/ 846132 h 1858154"/>
              <a:gd name="connsiteX46" fmla="*/ 6886312 w 9288370"/>
              <a:gd name="connsiteY46" fmla="*/ 781877 h 1858154"/>
              <a:gd name="connsiteX47" fmla="*/ 7006457 w 9288370"/>
              <a:gd name="connsiteY47" fmla="*/ 699758 h 1858154"/>
              <a:gd name="connsiteX48" fmla="*/ 7231643 w 9288370"/>
              <a:gd name="connsiteY48" fmla="*/ 640778 h 1858154"/>
              <a:gd name="connsiteX49" fmla="*/ 7363123 w 9288370"/>
              <a:gd name="connsiteY49" fmla="*/ 593682 h 1858154"/>
              <a:gd name="connsiteX50" fmla="*/ 7588368 w 9288370"/>
              <a:gd name="connsiteY50" fmla="*/ 531129 h 1858154"/>
              <a:gd name="connsiteX51" fmla="*/ 7952094 w 9288370"/>
              <a:gd name="connsiteY51" fmla="*/ 409302 h 1858154"/>
              <a:gd name="connsiteX52" fmla="*/ 8231938 w 9288370"/>
              <a:gd name="connsiteY52" fmla="*/ 259259 h 1858154"/>
              <a:gd name="connsiteX53" fmla="*/ 8428864 w 9288370"/>
              <a:gd name="connsiteY53" fmla="*/ 208471 h 1858154"/>
              <a:gd name="connsiteX54" fmla="*/ 8616510 w 9288370"/>
              <a:gd name="connsiteY54" fmla="*/ 161973 h 1858154"/>
              <a:gd name="connsiteX55" fmla="*/ 8826766 w 9288370"/>
              <a:gd name="connsiteY55" fmla="*/ 152111 h 1858154"/>
              <a:gd name="connsiteX56" fmla="*/ 8917647 w 9288370"/>
              <a:gd name="connsiteY56" fmla="*/ 112232 h 1858154"/>
              <a:gd name="connsiteX57" fmla="*/ 9182272 w 9288370"/>
              <a:gd name="connsiteY57" fmla="*/ 37171 h 1858154"/>
              <a:gd name="connsiteX58" fmla="*/ 9232990 w 9288370"/>
              <a:gd name="connsiteY58" fmla="*/ 24074 h 1858154"/>
              <a:gd name="connsiteX59" fmla="*/ 9288370 w 9288370"/>
              <a:gd name="connsiteY59" fmla="*/ 0 h 1858154"/>
              <a:gd name="connsiteX60" fmla="*/ 0 w 9288370"/>
              <a:gd name="connsiteY60" fmla="*/ 0 h 185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9288370" h="1858154">
                <a:moveTo>
                  <a:pt x="0" y="1858154"/>
                </a:moveTo>
                <a:lnTo>
                  <a:pt x="1049" y="1857909"/>
                </a:lnTo>
                <a:cubicBezTo>
                  <a:pt x="74675" y="1831386"/>
                  <a:pt x="218534" y="1803822"/>
                  <a:pt x="370426" y="1702965"/>
                </a:cubicBezTo>
                <a:cubicBezTo>
                  <a:pt x="508969" y="1649765"/>
                  <a:pt x="440682" y="1619463"/>
                  <a:pt x="832307" y="1538702"/>
                </a:cubicBezTo>
                <a:cubicBezTo>
                  <a:pt x="878744" y="1533298"/>
                  <a:pt x="897351" y="1542198"/>
                  <a:pt x="971617" y="1522494"/>
                </a:cubicBezTo>
                <a:cubicBezTo>
                  <a:pt x="1030678" y="1519687"/>
                  <a:pt x="1097347" y="1540789"/>
                  <a:pt x="1186668" y="1521861"/>
                </a:cubicBezTo>
                <a:lnTo>
                  <a:pt x="1456865" y="1510292"/>
                </a:lnTo>
                <a:lnTo>
                  <a:pt x="1463005" y="1511279"/>
                </a:lnTo>
                <a:lnTo>
                  <a:pt x="1604999" y="1513599"/>
                </a:lnTo>
                <a:lnTo>
                  <a:pt x="1717911" y="1497764"/>
                </a:lnTo>
                <a:cubicBezTo>
                  <a:pt x="1743422" y="1488490"/>
                  <a:pt x="1730257" y="1478974"/>
                  <a:pt x="1794234" y="1464331"/>
                </a:cubicBezTo>
                <a:cubicBezTo>
                  <a:pt x="1842539" y="1428781"/>
                  <a:pt x="1920661" y="1445458"/>
                  <a:pt x="2101780" y="1409907"/>
                </a:cubicBezTo>
                <a:cubicBezTo>
                  <a:pt x="2138594" y="1385934"/>
                  <a:pt x="2193900" y="1407074"/>
                  <a:pt x="2244830" y="1388540"/>
                </a:cubicBezTo>
                <a:cubicBezTo>
                  <a:pt x="2310706" y="1379336"/>
                  <a:pt x="2366733" y="1379060"/>
                  <a:pt x="2428648" y="1372736"/>
                </a:cubicBezTo>
                <a:cubicBezTo>
                  <a:pt x="2495490" y="1364975"/>
                  <a:pt x="2599421" y="1346234"/>
                  <a:pt x="2645882" y="1341971"/>
                </a:cubicBezTo>
                <a:cubicBezTo>
                  <a:pt x="2670920" y="1340537"/>
                  <a:pt x="2669117" y="1348484"/>
                  <a:pt x="2707413" y="1347156"/>
                </a:cubicBezTo>
                <a:cubicBezTo>
                  <a:pt x="2743721" y="1324535"/>
                  <a:pt x="2798213" y="1353269"/>
                  <a:pt x="2843134" y="1323561"/>
                </a:cubicBezTo>
                <a:cubicBezTo>
                  <a:pt x="2859865" y="1315298"/>
                  <a:pt x="2912970" y="1306041"/>
                  <a:pt x="2923804" y="1314224"/>
                </a:cubicBezTo>
                <a:cubicBezTo>
                  <a:pt x="2935040" y="1314339"/>
                  <a:pt x="2947659" y="1308371"/>
                  <a:pt x="2953618" y="1318186"/>
                </a:cubicBezTo>
                <a:cubicBezTo>
                  <a:pt x="2963089" y="1329568"/>
                  <a:pt x="3000111" y="1302355"/>
                  <a:pt x="2995816" y="1318670"/>
                </a:cubicBezTo>
                <a:cubicBezTo>
                  <a:pt x="3062330" y="1309669"/>
                  <a:pt x="3244113" y="1294731"/>
                  <a:pt x="3352700" y="1264183"/>
                </a:cubicBezTo>
                <a:lnTo>
                  <a:pt x="3444611" y="1236739"/>
                </a:lnTo>
                <a:cubicBezTo>
                  <a:pt x="3513098" y="1213406"/>
                  <a:pt x="3581585" y="1223860"/>
                  <a:pt x="3650072" y="1217421"/>
                </a:cubicBezTo>
                <a:cubicBezTo>
                  <a:pt x="3683717" y="1219648"/>
                  <a:pt x="3669967" y="1235157"/>
                  <a:pt x="3707853" y="1241722"/>
                </a:cubicBezTo>
                <a:cubicBezTo>
                  <a:pt x="3753776" y="1247777"/>
                  <a:pt x="3884527" y="1250073"/>
                  <a:pt x="3925616" y="1253751"/>
                </a:cubicBezTo>
                <a:cubicBezTo>
                  <a:pt x="3936659" y="1256176"/>
                  <a:pt x="3949946" y="1252887"/>
                  <a:pt x="3954387" y="1263789"/>
                </a:cubicBezTo>
                <a:cubicBezTo>
                  <a:pt x="3962052" y="1276954"/>
                  <a:pt x="4002445" y="1257743"/>
                  <a:pt x="3995849" y="1272939"/>
                </a:cubicBezTo>
                <a:cubicBezTo>
                  <a:pt x="4024501" y="1259800"/>
                  <a:pt x="4044699" y="1287470"/>
                  <a:pt x="4067546" y="1294697"/>
                </a:cubicBezTo>
                <a:lnTo>
                  <a:pt x="4190310" y="1307786"/>
                </a:lnTo>
                <a:cubicBezTo>
                  <a:pt x="4201670" y="1307054"/>
                  <a:pt x="4216873" y="1303173"/>
                  <a:pt x="4230008" y="1303546"/>
                </a:cubicBezTo>
                <a:cubicBezTo>
                  <a:pt x="4327992" y="1270528"/>
                  <a:pt x="4508090" y="1267792"/>
                  <a:pt x="4575478" y="1261726"/>
                </a:cubicBezTo>
                <a:lnTo>
                  <a:pt x="4650026" y="1265798"/>
                </a:lnTo>
                <a:lnTo>
                  <a:pt x="4792008" y="1243899"/>
                </a:lnTo>
                <a:cubicBezTo>
                  <a:pt x="4864797" y="1217989"/>
                  <a:pt x="4892960" y="1244893"/>
                  <a:pt x="4954126" y="1204617"/>
                </a:cubicBezTo>
                <a:cubicBezTo>
                  <a:pt x="5072643" y="1179171"/>
                  <a:pt x="5136253" y="1145277"/>
                  <a:pt x="5309678" y="1128278"/>
                </a:cubicBezTo>
                <a:cubicBezTo>
                  <a:pt x="5365406" y="1122815"/>
                  <a:pt x="5419708" y="1103537"/>
                  <a:pt x="5474724" y="1091167"/>
                </a:cubicBezTo>
                <a:lnTo>
                  <a:pt x="5612132" y="1051509"/>
                </a:lnTo>
                <a:cubicBezTo>
                  <a:pt x="5662448" y="1045154"/>
                  <a:pt x="5747676" y="1053086"/>
                  <a:pt x="5776618" y="1053037"/>
                </a:cubicBezTo>
                <a:lnTo>
                  <a:pt x="5785786" y="1051213"/>
                </a:lnTo>
                <a:lnTo>
                  <a:pt x="5829381" y="1046878"/>
                </a:lnTo>
                <a:cubicBezTo>
                  <a:pt x="5855683" y="1045549"/>
                  <a:pt x="5917537" y="1045151"/>
                  <a:pt x="5943596" y="1043237"/>
                </a:cubicBezTo>
                <a:cubicBezTo>
                  <a:pt x="5955032" y="1029831"/>
                  <a:pt x="5969545" y="1030469"/>
                  <a:pt x="5985730" y="1035396"/>
                </a:cubicBezTo>
                <a:cubicBezTo>
                  <a:pt x="6020901" y="1022497"/>
                  <a:pt x="6059962" y="1025742"/>
                  <a:pt x="6103109" y="1019019"/>
                </a:cubicBezTo>
                <a:cubicBezTo>
                  <a:pt x="6142495" y="996126"/>
                  <a:pt x="6176341" y="992625"/>
                  <a:pt x="6222406" y="985341"/>
                </a:cubicBezTo>
                <a:cubicBezTo>
                  <a:pt x="6305000" y="965848"/>
                  <a:pt x="6389790" y="916113"/>
                  <a:pt x="6598672" y="902062"/>
                </a:cubicBezTo>
                <a:cubicBezTo>
                  <a:pt x="6696217" y="878308"/>
                  <a:pt x="6705019" y="864412"/>
                  <a:pt x="6766149" y="846132"/>
                </a:cubicBezTo>
                <a:cubicBezTo>
                  <a:pt x="6828622" y="816303"/>
                  <a:pt x="6844288" y="800250"/>
                  <a:pt x="6886312" y="781877"/>
                </a:cubicBezTo>
                <a:cubicBezTo>
                  <a:pt x="6904346" y="770915"/>
                  <a:pt x="6974811" y="693660"/>
                  <a:pt x="7006457" y="699758"/>
                </a:cubicBezTo>
                <a:cubicBezTo>
                  <a:pt x="7015878" y="688760"/>
                  <a:pt x="7169942" y="678731"/>
                  <a:pt x="7231643" y="640778"/>
                </a:cubicBezTo>
                <a:cubicBezTo>
                  <a:pt x="7291087" y="623099"/>
                  <a:pt x="7308597" y="611957"/>
                  <a:pt x="7363123" y="593682"/>
                </a:cubicBezTo>
                <a:cubicBezTo>
                  <a:pt x="7401879" y="595559"/>
                  <a:pt x="7517574" y="550445"/>
                  <a:pt x="7588368" y="531129"/>
                </a:cubicBezTo>
                <a:cubicBezTo>
                  <a:pt x="7669636" y="521516"/>
                  <a:pt x="7844833" y="454614"/>
                  <a:pt x="7952094" y="409302"/>
                </a:cubicBezTo>
                <a:cubicBezTo>
                  <a:pt x="8059356" y="363990"/>
                  <a:pt x="8146910" y="253405"/>
                  <a:pt x="8231938" y="259259"/>
                </a:cubicBezTo>
                <a:cubicBezTo>
                  <a:pt x="8305929" y="256630"/>
                  <a:pt x="8363222" y="225400"/>
                  <a:pt x="8428864" y="208471"/>
                </a:cubicBezTo>
                <a:cubicBezTo>
                  <a:pt x="8491413" y="192972"/>
                  <a:pt x="8456819" y="173248"/>
                  <a:pt x="8616510" y="161973"/>
                </a:cubicBezTo>
                <a:cubicBezTo>
                  <a:pt x="8658196" y="158015"/>
                  <a:pt x="8776576" y="160401"/>
                  <a:pt x="8826766" y="152111"/>
                </a:cubicBezTo>
                <a:lnTo>
                  <a:pt x="8917647" y="112232"/>
                </a:lnTo>
                <a:cubicBezTo>
                  <a:pt x="8976899" y="93075"/>
                  <a:pt x="9069756" y="89380"/>
                  <a:pt x="9182272" y="37171"/>
                </a:cubicBezTo>
                <a:cubicBezTo>
                  <a:pt x="9197307" y="35724"/>
                  <a:pt x="9214647" y="30863"/>
                  <a:pt x="9232990" y="24074"/>
                </a:cubicBezTo>
                <a:lnTo>
                  <a:pt x="9288370" y="0"/>
                </a:lnTo>
                <a:lnTo>
                  <a:pt x="0" y="0"/>
                </a:lnTo>
                <a:close/>
              </a:path>
            </a:pathLst>
          </a:custGeom>
          <a:blipFill>
            <a:blip r:embed="rId5"/>
            <a:tile tx="0" ty="0" sx="70000" sy="70000" flip="none" algn="tl"/>
          </a:blipFill>
          <a:ln w="12700" cap="flat" cmpd="sng" algn="ctr">
            <a:noFill/>
            <a:prstDash val="solid"/>
            <a:miter lim="800000"/>
          </a:ln>
          <a:effectLst>
            <a:innerShdw blurRad="63500" dist="12700" dir="5400000">
              <a:prstClr val="black">
                <a:alpha val="56000"/>
              </a:prst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246185" y="3001108"/>
            <a:ext cx="5410201" cy="3581400"/>
          </a:xfrm>
        </p:spPr>
        <p:txBody>
          <a:bodyPr anchor="b">
            <a:normAutofit/>
          </a:bodyPr>
          <a:lstStyle/>
          <a:p>
            <a:r>
              <a:rPr lang="ro-RO" sz="5400">
                <a:solidFill>
                  <a:schemeClr val="tx1"/>
                </a:solidFill>
                <a:highlight>
                  <a:srgbClr val="000000"/>
                </a:highlight>
                <a:latin typeface="Franklin Gothic Heavy"/>
              </a:rPr>
              <a:t>Sistemul propus</a:t>
            </a:r>
            <a:endParaRPr lang="ro-RO" sz="5400">
              <a:solidFill>
                <a:schemeClr val="tx1"/>
              </a:solidFill>
              <a:highlight>
                <a:srgbClr val="000000"/>
              </a:highlight>
            </a:endParaRPr>
          </a:p>
        </p:txBody>
      </p:sp>
      <p:sp>
        <p:nvSpPr>
          <p:cNvPr id="9" name="Substituent conținut 4">
            <a:extLst>
              <a:ext uri="{FF2B5EF4-FFF2-40B4-BE49-F238E27FC236}">
                <a16:creationId xmlns:a16="http://schemas.microsoft.com/office/drawing/2014/main" id="{47E093C7-1B63-9DB9-EB93-C285D50680AC}"/>
              </a:ext>
            </a:extLst>
          </p:cNvPr>
          <p:cNvSpPr>
            <a:spLocks noGrp="1"/>
          </p:cNvSpPr>
          <p:nvPr>
            <p:ph idx="1"/>
          </p:nvPr>
        </p:nvSpPr>
        <p:spPr>
          <a:xfrm>
            <a:off x="9202810" y="223580"/>
            <a:ext cx="2693835" cy="1491408"/>
          </a:xfrm>
          <a:ln>
            <a:solidFill>
              <a:schemeClr val="tx1"/>
            </a:solidFill>
          </a:ln>
        </p:spPr>
        <p:txBody>
          <a:bodyPr vert="horz" lIns="91440" tIns="45720" rIns="91440" bIns="45720" rtlCol="0" anchor="t">
            <a:normAutofit/>
          </a:bodyPr>
          <a:lstStyle/>
          <a:p>
            <a:pPr marL="0" indent="0" algn="ctr">
              <a:buNone/>
            </a:pPr>
            <a:r>
              <a:rPr lang="ro-RO" sz="1800" dirty="0"/>
              <a:t>Structură</a:t>
            </a:r>
          </a:p>
          <a:p>
            <a:pPr marL="0" indent="0" algn="ctr">
              <a:buNone/>
            </a:pPr>
            <a:r>
              <a:rPr lang="ro-RO" dirty="0"/>
              <a:t>Flux de date</a:t>
            </a:r>
          </a:p>
          <a:p>
            <a:pPr marL="0" indent="0" algn="ctr">
              <a:buNone/>
            </a:pPr>
            <a:r>
              <a:rPr lang="ro-RO" dirty="0"/>
              <a:t>Arhitectura</a:t>
            </a:r>
          </a:p>
          <a:p>
            <a:endParaRPr lang="ro-RO"/>
          </a:p>
        </p:txBody>
      </p:sp>
      <p:pic>
        <p:nvPicPr>
          <p:cNvPr id="4" name="Imagine 3" descr="O imagine care conține captură de ecran, smartphone, alb și negru, cadru&#10;&#10;Descriere generată automat">
            <a:extLst>
              <a:ext uri="{FF2B5EF4-FFF2-40B4-BE49-F238E27FC236}">
                <a16:creationId xmlns:a16="http://schemas.microsoft.com/office/drawing/2014/main" id="{DED2E42F-9A7E-35A0-8400-BF5305968F04}"/>
              </a:ext>
            </a:extLst>
          </p:cNvPr>
          <p:cNvPicPr>
            <a:picLocks noChangeAspect="1"/>
          </p:cNvPicPr>
          <p:nvPr/>
        </p:nvPicPr>
        <p:blipFill>
          <a:blip r:embed="rId6"/>
          <a:stretch>
            <a:fillRect/>
          </a:stretch>
        </p:blipFill>
        <p:spPr>
          <a:xfrm>
            <a:off x="3876064" y="680062"/>
            <a:ext cx="2271102" cy="4687032"/>
          </a:xfrm>
          <a:prstGeom prst="rect">
            <a:avLst/>
          </a:prstGeom>
        </p:spPr>
      </p:pic>
      <p:pic>
        <p:nvPicPr>
          <p:cNvPr id="6" name="Imagine 5" descr="O imagine care conține captură de ecran, smartphone, alb și negru, cadru&#10;&#10;Descriere generată automat">
            <a:extLst>
              <a:ext uri="{FF2B5EF4-FFF2-40B4-BE49-F238E27FC236}">
                <a16:creationId xmlns:a16="http://schemas.microsoft.com/office/drawing/2014/main" id="{0EA992DD-659C-B1FC-28D1-4FC16A4E0312}"/>
              </a:ext>
            </a:extLst>
          </p:cNvPr>
          <p:cNvPicPr>
            <a:picLocks noChangeAspect="1"/>
          </p:cNvPicPr>
          <p:nvPr/>
        </p:nvPicPr>
        <p:blipFill>
          <a:blip r:embed="rId6"/>
          <a:stretch>
            <a:fillRect/>
          </a:stretch>
        </p:blipFill>
        <p:spPr>
          <a:xfrm>
            <a:off x="1169988" y="660523"/>
            <a:ext cx="2271102" cy="4687032"/>
          </a:xfrm>
          <a:prstGeom prst="rect">
            <a:avLst/>
          </a:prstGeom>
        </p:spPr>
      </p:pic>
      <p:pic>
        <p:nvPicPr>
          <p:cNvPr id="7" name="Imagine 6" descr="O imagine care conține captură de ecran, smartphone, alb și negru, cadru&#10;&#10;Descriere generată automat">
            <a:extLst>
              <a:ext uri="{FF2B5EF4-FFF2-40B4-BE49-F238E27FC236}">
                <a16:creationId xmlns:a16="http://schemas.microsoft.com/office/drawing/2014/main" id="{672B2459-0E4E-AD49-9CE8-AD832BBC83E2}"/>
              </a:ext>
            </a:extLst>
          </p:cNvPr>
          <p:cNvPicPr>
            <a:picLocks noChangeAspect="1"/>
          </p:cNvPicPr>
          <p:nvPr/>
        </p:nvPicPr>
        <p:blipFill>
          <a:blip r:embed="rId6"/>
          <a:stretch>
            <a:fillRect/>
          </a:stretch>
        </p:blipFill>
        <p:spPr>
          <a:xfrm>
            <a:off x="6523527" y="699600"/>
            <a:ext cx="2271102" cy="4687032"/>
          </a:xfrm>
          <a:prstGeom prst="rect">
            <a:avLst/>
          </a:prstGeom>
        </p:spPr>
      </p:pic>
    </p:spTree>
    <p:extLst>
      <p:ext uri="{BB962C8B-B14F-4D97-AF65-F5344CB8AC3E}">
        <p14:creationId xmlns:p14="http://schemas.microsoft.com/office/powerpoint/2010/main" val="3365378512"/>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EE3FF0-6EA6-4854-8730-363069224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28293A6A-0B07-4EFB-9602-69F224549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888752"/>
            <a:ext cx="9442823" cy="1969248"/>
          </a:xfrm>
          <a:custGeom>
            <a:avLst/>
            <a:gdLst>
              <a:gd name="connsiteX0" fmla="*/ 0 w 9288370"/>
              <a:gd name="connsiteY0" fmla="*/ 1858154 h 1858154"/>
              <a:gd name="connsiteX1" fmla="*/ 1049 w 9288370"/>
              <a:gd name="connsiteY1" fmla="*/ 1857909 h 1858154"/>
              <a:gd name="connsiteX2" fmla="*/ 370426 w 9288370"/>
              <a:gd name="connsiteY2" fmla="*/ 1702965 h 1858154"/>
              <a:gd name="connsiteX3" fmla="*/ 832307 w 9288370"/>
              <a:gd name="connsiteY3" fmla="*/ 1538702 h 1858154"/>
              <a:gd name="connsiteX4" fmla="*/ 971617 w 9288370"/>
              <a:gd name="connsiteY4" fmla="*/ 1522494 h 1858154"/>
              <a:gd name="connsiteX5" fmla="*/ 1186668 w 9288370"/>
              <a:gd name="connsiteY5" fmla="*/ 1521861 h 1858154"/>
              <a:gd name="connsiteX6" fmla="*/ 1456865 w 9288370"/>
              <a:gd name="connsiteY6" fmla="*/ 1510292 h 1858154"/>
              <a:gd name="connsiteX7" fmla="*/ 1463005 w 9288370"/>
              <a:gd name="connsiteY7" fmla="*/ 1511279 h 1858154"/>
              <a:gd name="connsiteX8" fmla="*/ 1604999 w 9288370"/>
              <a:gd name="connsiteY8" fmla="*/ 1513599 h 1858154"/>
              <a:gd name="connsiteX9" fmla="*/ 1717911 w 9288370"/>
              <a:gd name="connsiteY9" fmla="*/ 1497764 h 1858154"/>
              <a:gd name="connsiteX10" fmla="*/ 1794234 w 9288370"/>
              <a:gd name="connsiteY10" fmla="*/ 1464331 h 1858154"/>
              <a:gd name="connsiteX11" fmla="*/ 2101780 w 9288370"/>
              <a:gd name="connsiteY11" fmla="*/ 1409907 h 1858154"/>
              <a:gd name="connsiteX12" fmla="*/ 2244830 w 9288370"/>
              <a:gd name="connsiteY12" fmla="*/ 1388540 h 1858154"/>
              <a:gd name="connsiteX13" fmla="*/ 2428648 w 9288370"/>
              <a:gd name="connsiteY13" fmla="*/ 1372736 h 1858154"/>
              <a:gd name="connsiteX14" fmla="*/ 2645882 w 9288370"/>
              <a:gd name="connsiteY14" fmla="*/ 1341971 h 1858154"/>
              <a:gd name="connsiteX15" fmla="*/ 2707413 w 9288370"/>
              <a:gd name="connsiteY15" fmla="*/ 1347156 h 1858154"/>
              <a:gd name="connsiteX16" fmla="*/ 2843134 w 9288370"/>
              <a:gd name="connsiteY16" fmla="*/ 1323561 h 1858154"/>
              <a:gd name="connsiteX17" fmla="*/ 2923804 w 9288370"/>
              <a:gd name="connsiteY17" fmla="*/ 1314224 h 1858154"/>
              <a:gd name="connsiteX18" fmla="*/ 2953618 w 9288370"/>
              <a:gd name="connsiteY18" fmla="*/ 1318186 h 1858154"/>
              <a:gd name="connsiteX19" fmla="*/ 2995816 w 9288370"/>
              <a:gd name="connsiteY19" fmla="*/ 1318670 h 1858154"/>
              <a:gd name="connsiteX20" fmla="*/ 3352700 w 9288370"/>
              <a:gd name="connsiteY20" fmla="*/ 1264183 h 1858154"/>
              <a:gd name="connsiteX21" fmla="*/ 3444611 w 9288370"/>
              <a:gd name="connsiteY21" fmla="*/ 1236739 h 1858154"/>
              <a:gd name="connsiteX22" fmla="*/ 3650072 w 9288370"/>
              <a:gd name="connsiteY22" fmla="*/ 1217421 h 1858154"/>
              <a:gd name="connsiteX23" fmla="*/ 3707853 w 9288370"/>
              <a:gd name="connsiteY23" fmla="*/ 1241722 h 1858154"/>
              <a:gd name="connsiteX24" fmla="*/ 3925616 w 9288370"/>
              <a:gd name="connsiteY24" fmla="*/ 1253751 h 1858154"/>
              <a:gd name="connsiteX25" fmla="*/ 3954387 w 9288370"/>
              <a:gd name="connsiteY25" fmla="*/ 1263789 h 1858154"/>
              <a:gd name="connsiteX26" fmla="*/ 3995849 w 9288370"/>
              <a:gd name="connsiteY26" fmla="*/ 1272939 h 1858154"/>
              <a:gd name="connsiteX27" fmla="*/ 4067546 w 9288370"/>
              <a:gd name="connsiteY27" fmla="*/ 1294697 h 1858154"/>
              <a:gd name="connsiteX28" fmla="*/ 4190310 w 9288370"/>
              <a:gd name="connsiteY28" fmla="*/ 1307786 h 1858154"/>
              <a:gd name="connsiteX29" fmla="*/ 4230008 w 9288370"/>
              <a:gd name="connsiteY29" fmla="*/ 1303546 h 1858154"/>
              <a:gd name="connsiteX30" fmla="*/ 4575478 w 9288370"/>
              <a:gd name="connsiteY30" fmla="*/ 1261726 h 1858154"/>
              <a:gd name="connsiteX31" fmla="*/ 4650026 w 9288370"/>
              <a:gd name="connsiteY31" fmla="*/ 1265798 h 1858154"/>
              <a:gd name="connsiteX32" fmla="*/ 4792008 w 9288370"/>
              <a:gd name="connsiteY32" fmla="*/ 1243899 h 1858154"/>
              <a:gd name="connsiteX33" fmla="*/ 4954126 w 9288370"/>
              <a:gd name="connsiteY33" fmla="*/ 1204617 h 1858154"/>
              <a:gd name="connsiteX34" fmla="*/ 5309678 w 9288370"/>
              <a:gd name="connsiteY34" fmla="*/ 1128278 h 1858154"/>
              <a:gd name="connsiteX35" fmla="*/ 5474724 w 9288370"/>
              <a:gd name="connsiteY35" fmla="*/ 1091167 h 1858154"/>
              <a:gd name="connsiteX36" fmla="*/ 5612132 w 9288370"/>
              <a:gd name="connsiteY36" fmla="*/ 1051509 h 1858154"/>
              <a:gd name="connsiteX37" fmla="*/ 5776618 w 9288370"/>
              <a:gd name="connsiteY37" fmla="*/ 1053037 h 1858154"/>
              <a:gd name="connsiteX38" fmla="*/ 5785786 w 9288370"/>
              <a:gd name="connsiteY38" fmla="*/ 1051213 h 1858154"/>
              <a:gd name="connsiteX39" fmla="*/ 5829381 w 9288370"/>
              <a:gd name="connsiteY39" fmla="*/ 1046878 h 1858154"/>
              <a:gd name="connsiteX40" fmla="*/ 5943596 w 9288370"/>
              <a:gd name="connsiteY40" fmla="*/ 1043237 h 1858154"/>
              <a:gd name="connsiteX41" fmla="*/ 5985730 w 9288370"/>
              <a:gd name="connsiteY41" fmla="*/ 1035396 h 1858154"/>
              <a:gd name="connsiteX42" fmla="*/ 6103109 w 9288370"/>
              <a:gd name="connsiteY42" fmla="*/ 1019019 h 1858154"/>
              <a:gd name="connsiteX43" fmla="*/ 6222406 w 9288370"/>
              <a:gd name="connsiteY43" fmla="*/ 985341 h 1858154"/>
              <a:gd name="connsiteX44" fmla="*/ 6598672 w 9288370"/>
              <a:gd name="connsiteY44" fmla="*/ 902062 h 1858154"/>
              <a:gd name="connsiteX45" fmla="*/ 6766149 w 9288370"/>
              <a:gd name="connsiteY45" fmla="*/ 846132 h 1858154"/>
              <a:gd name="connsiteX46" fmla="*/ 6886312 w 9288370"/>
              <a:gd name="connsiteY46" fmla="*/ 781877 h 1858154"/>
              <a:gd name="connsiteX47" fmla="*/ 7006457 w 9288370"/>
              <a:gd name="connsiteY47" fmla="*/ 699758 h 1858154"/>
              <a:gd name="connsiteX48" fmla="*/ 7231643 w 9288370"/>
              <a:gd name="connsiteY48" fmla="*/ 640778 h 1858154"/>
              <a:gd name="connsiteX49" fmla="*/ 7363123 w 9288370"/>
              <a:gd name="connsiteY49" fmla="*/ 593682 h 1858154"/>
              <a:gd name="connsiteX50" fmla="*/ 7588368 w 9288370"/>
              <a:gd name="connsiteY50" fmla="*/ 531129 h 1858154"/>
              <a:gd name="connsiteX51" fmla="*/ 7952094 w 9288370"/>
              <a:gd name="connsiteY51" fmla="*/ 409302 h 1858154"/>
              <a:gd name="connsiteX52" fmla="*/ 8231938 w 9288370"/>
              <a:gd name="connsiteY52" fmla="*/ 259259 h 1858154"/>
              <a:gd name="connsiteX53" fmla="*/ 8428864 w 9288370"/>
              <a:gd name="connsiteY53" fmla="*/ 208471 h 1858154"/>
              <a:gd name="connsiteX54" fmla="*/ 8616510 w 9288370"/>
              <a:gd name="connsiteY54" fmla="*/ 161973 h 1858154"/>
              <a:gd name="connsiteX55" fmla="*/ 8826766 w 9288370"/>
              <a:gd name="connsiteY55" fmla="*/ 152111 h 1858154"/>
              <a:gd name="connsiteX56" fmla="*/ 8917647 w 9288370"/>
              <a:gd name="connsiteY56" fmla="*/ 112232 h 1858154"/>
              <a:gd name="connsiteX57" fmla="*/ 9182272 w 9288370"/>
              <a:gd name="connsiteY57" fmla="*/ 37171 h 1858154"/>
              <a:gd name="connsiteX58" fmla="*/ 9232990 w 9288370"/>
              <a:gd name="connsiteY58" fmla="*/ 24074 h 1858154"/>
              <a:gd name="connsiteX59" fmla="*/ 9288370 w 9288370"/>
              <a:gd name="connsiteY59" fmla="*/ 0 h 1858154"/>
              <a:gd name="connsiteX60" fmla="*/ 0 w 9288370"/>
              <a:gd name="connsiteY60" fmla="*/ 0 h 185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9288370" h="1858154">
                <a:moveTo>
                  <a:pt x="0" y="1858154"/>
                </a:moveTo>
                <a:lnTo>
                  <a:pt x="1049" y="1857909"/>
                </a:lnTo>
                <a:cubicBezTo>
                  <a:pt x="74675" y="1831386"/>
                  <a:pt x="218534" y="1803822"/>
                  <a:pt x="370426" y="1702965"/>
                </a:cubicBezTo>
                <a:cubicBezTo>
                  <a:pt x="508969" y="1649765"/>
                  <a:pt x="440682" y="1619463"/>
                  <a:pt x="832307" y="1538702"/>
                </a:cubicBezTo>
                <a:cubicBezTo>
                  <a:pt x="878744" y="1533298"/>
                  <a:pt x="897351" y="1542198"/>
                  <a:pt x="971617" y="1522494"/>
                </a:cubicBezTo>
                <a:cubicBezTo>
                  <a:pt x="1030678" y="1519687"/>
                  <a:pt x="1097347" y="1540789"/>
                  <a:pt x="1186668" y="1521861"/>
                </a:cubicBezTo>
                <a:lnTo>
                  <a:pt x="1456865" y="1510292"/>
                </a:lnTo>
                <a:lnTo>
                  <a:pt x="1463005" y="1511279"/>
                </a:lnTo>
                <a:lnTo>
                  <a:pt x="1604999" y="1513599"/>
                </a:lnTo>
                <a:lnTo>
                  <a:pt x="1717911" y="1497764"/>
                </a:lnTo>
                <a:cubicBezTo>
                  <a:pt x="1743422" y="1488490"/>
                  <a:pt x="1730257" y="1478974"/>
                  <a:pt x="1794234" y="1464331"/>
                </a:cubicBezTo>
                <a:cubicBezTo>
                  <a:pt x="1842539" y="1428781"/>
                  <a:pt x="1920661" y="1445458"/>
                  <a:pt x="2101780" y="1409907"/>
                </a:cubicBezTo>
                <a:cubicBezTo>
                  <a:pt x="2138594" y="1385934"/>
                  <a:pt x="2193900" y="1407074"/>
                  <a:pt x="2244830" y="1388540"/>
                </a:cubicBezTo>
                <a:cubicBezTo>
                  <a:pt x="2310706" y="1379336"/>
                  <a:pt x="2366733" y="1379060"/>
                  <a:pt x="2428648" y="1372736"/>
                </a:cubicBezTo>
                <a:cubicBezTo>
                  <a:pt x="2495490" y="1364975"/>
                  <a:pt x="2599421" y="1346234"/>
                  <a:pt x="2645882" y="1341971"/>
                </a:cubicBezTo>
                <a:cubicBezTo>
                  <a:pt x="2670920" y="1340537"/>
                  <a:pt x="2669117" y="1348484"/>
                  <a:pt x="2707413" y="1347156"/>
                </a:cubicBezTo>
                <a:cubicBezTo>
                  <a:pt x="2743721" y="1324535"/>
                  <a:pt x="2798213" y="1353269"/>
                  <a:pt x="2843134" y="1323561"/>
                </a:cubicBezTo>
                <a:cubicBezTo>
                  <a:pt x="2859865" y="1315298"/>
                  <a:pt x="2912970" y="1306041"/>
                  <a:pt x="2923804" y="1314224"/>
                </a:cubicBezTo>
                <a:cubicBezTo>
                  <a:pt x="2935040" y="1314339"/>
                  <a:pt x="2947659" y="1308371"/>
                  <a:pt x="2953618" y="1318186"/>
                </a:cubicBezTo>
                <a:cubicBezTo>
                  <a:pt x="2963089" y="1329568"/>
                  <a:pt x="3000111" y="1302355"/>
                  <a:pt x="2995816" y="1318670"/>
                </a:cubicBezTo>
                <a:cubicBezTo>
                  <a:pt x="3062330" y="1309669"/>
                  <a:pt x="3244113" y="1294731"/>
                  <a:pt x="3352700" y="1264183"/>
                </a:cubicBezTo>
                <a:lnTo>
                  <a:pt x="3444611" y="1236739"/>
                </a:lnTo>
                <a:cubicBezTo>
                  <a:pt x="3513098" y="1213406"/>
                  <a:pt x="3581585" y="1223860"/>
                  <a:pt x="3650072" y="1217421"/>
                </a:cubicBezTo>
                <a:cubicBezTo>
                  <a:pt x="3683717" y="1219648"/>
                  <a:pt x="3669967" y="1235157"/>
                  <a:pt x="3707853" y="1241722"/>
                </a:cubicBezTo>
                <a:cubicBezTo>
                  <a:pt x="3753776" y="1247777"/>
                  <a:pt x="3884527" y="1250073"/>
                  <a:pt x="3925616" y="1253751"/>
                </a:cubicBezTo>
                <a:cubicBezTo>
                  <a:pt x="3936659" y="1256176"/>
                  <a:pt x="3949946" y="1252887"/>
                  <a:pt x="3954387" y="1263789"/>
                </a:cubicBezTo>
                <a:cubicBezTo>
                  <a:pt x="3962052" y="1276954"/>
                  <a:pt x="4002445" y="1257743"/>
                  <a:pt x="3995849" y="1272939"/>
                </a:cubicBezTo>
                <a:cubicBezTo>
                  <a:pt x="4024501" y="1259800"/>
                  <a:pt x="4044699" y="1287470"/>
                  <a:pt x="4067546" y="1294697"/>
                </a:cubicBezTo>
                <a:lnTo>
                  <a:pt x="4190310" y="1307786"/>
                </a:lnTo>
                <a:cubicBezTo>
                  <a:pt x="4201670" y="1307054"/>
                  <a:pt x="4216873" y="1303173"/>
                  <a:pt x="4230008" y="1303546"/>
                </a:cubicBezTo>
                <a:cubicBezTo>
                  <a:pt x="4327992" y="1270528"/>
                  <a:pt x="4508090" y="1267792"/>
                  <a:pt x="4575478" y="1261726"/>
                </a:cubicBezTo>
                <a:lnTo>
                  <a:pt x="4650026" y="1265798"/>
                </a:lnTo>
                <a:lnTo>
                  <a:pt x="4792008" y="1243899"/>
                </a:lnTo>
                <a:cubicBezTo>
                  <a:pt x="4864797" y="1217989"/>
                  <a:pt x="4892960" y="1244893"/>
                  <a:pt x="4954126" y="1204617"/>
                </a:cubicBezTo>
                <a:cubicBezTo>
                  <a:pt x="5072643" y="1179171"/>
                  <a:pt x="5136253" y="1145277"/>
                  <a:pt x="5309678" y="1128278"/>
                </a:cubicBezTo>
                <a:cubicBezTo>
                  <a:pt x="5365406" y="1122815"/>
                  <a:pt x="5419708" y="1103537"/>
                  <a:pt x="5474724" y="1091167"/>
                </a:cubicBezTo>
                <a:lnTo>
                  <a:pt x="5612132" y="1051509"/>
                </a:lnTo>
                <a:cubicBezTo>
                  <a:pt x="5662448" y="1045154"/>
                  <a:pt x="5747676" y="1053086"/>
                  <a:pt x="5776618" y="1053037"/>
                </a:cubicBezTo>
                <a:lnTo>
                  <a:pt x="5785786" y="1051213"/>
                </a:lnTo>
                <a:lnTo>
                  <a:pt x="5829381" y="1046878"/>
                </a:lnTo>
                <a:cubicBezTo>
                  <a:pt x="5855683" y="1045549"/>
                  <a:pt x="5917537" y="1045151"/>
                  <a:pt x="5943596" y="1043237"/>
                </a:cubicBezTo>
                <a:cubicBezTo>
                  <a:pt x="5955032" y="1029831"/>
                  <a:pt x="5969545" y="1030469"/>
                  <a:pt x="5985730" y="1035396"/>
                </a:cubicBezTo>
                <a:cubicBezTo>
                  <a:pt x="6020901" y="1022497"/>
                  <a:pt x="6059962" y="1025742"/>
                  <a:pt x="6103109" y="1019019"/>
                </a:cubicBezTo>
                <a:cubicBezTo>
                  <a:pt x="6142495" y="996126"/>
                  <a:pt x="6176341" y="992625"/>
                  <a:pt x="6222406" y="985341"/>
                </a:cubicBezTo>
                <a:cubicBezTo>
                  <a:pt x="6305000" y="965848"/>
                  <a:pt x="6389790" y="916113"/>
                  <a:pt x="6598672" y="902062"/>
                </a:cubicBezTo>
                <a:cubicBezTo>
                  <a:pt x="6696217" y="878308"/>
                  <a:pt x="6705019" y="864412"/>
                  <a:pt x="6766149" y="846132"/>
                </a:cubicBezTo>
                <a:cubicBezTo>
                  <a:pt x="6828622" y="816303"/>
                  <a:pt x="6844288" y="800250"/>
                  <a:pt x="6886312" y="781877"/>
                </a:cubicBezTo>
                <a:cubicBezTo>
                  <a:pt x="6904346" y="770915"/>
                  <a:pt x="6974811" y="693660"/>
                  <a:pt x="7006457" y="699758"/>
                </a:cubicBezTo>
                <a:cubicBezTo>
                  <a:pt x="7015878" y="688760"/>
                  <a:pt x="7169942" y="678731"/>
                  <a:pt x="7231643" y="640778"/>
                </a:cubicBezTo>
                <a:cubicBezTo>
                  <a:pt x="7291087" y="623099"/>
                  <a:pt x="7308597" y="611957"/>
                  <a:pt x="7363123" y="593682"/>
                </a:cubicBezTo>
                <a:cubicBezTo>
                  <a:pt x="7401879" y="595559"/>
                  <a:pt x="7517574" y="550445"/>
                  <a:pt x="7588368" y="531129"/>
                </a:cubicBezTo>
                <a:cubicBezTo>
                  <a:pt x="7669636" y="521516"/>
                  <a:pt x="7844833" y="454614"/>
                  <a:pt x="7952094" y="409302"/>
                </a:cubicBezTo>
                <a:cubicBezTo>
                  <a:pt x="8059356" y="363990"/>
                  <a:pt x="8146910" y="253405"/>
                  <a:pt x="8231938" y="259259"/>
                </a:cubicBezTo>
                <a:cubicBezTo>
                  <a:pt x="8305929" y="256630"/>
                  <a:pt x="8363222" y="225400"/>
                  <a:pt x="8428864" y="208471"/>
                </a:cubicBezTo>
                <a:cubicBezTo>
                  <a:pt x="8491413" y="192972"/>
                  <a:pt x="8456819" y="173248"/>
                  <a:pt x="8616510" y="161973"/>
                </a:cubicBezTo>
                <a:cubicBezTo>
                  <a:pt x="8658196" y="158015"/>
                  <a:pt x="8776576" y="160401"/>
                  <a:pt x="8826766" y="152111"/>
                </a:cubicBezTo>
                <a:lnTo>
                  <a:pt x="8917647" y="112232"/>
                </a:lnTo>
                <a:cubicBezTo>
                  <a:pt x="8976899" y="93075"/>
                  <a:pt x="9069756" y="89380"/>
                  <a:pt x="9182272" y="37171"/>
                </a:cubicBezTo>
                <a:cubicBezTo>
                  <a:pt x="9197307" y="35724"/>
                  <a:pt x="9214647" y="30863"/>
                  <a:pt x="9232990" y="24074"/>
                </a:cubicBezTo>
                <a:lnTo>
                  <a:pt x="9288370" y="0"/>
                </a:lnTo>
                <a:lnTo>
                  <a:pt x="0" y="0"/>
                </a:lnTo>
                <a:close/>
              </a:path>
            </a:pathLst>
          </a:custGeom>
          <a:blipFill>
            <a:blip r:embed="rId2"/>
            <a:tile tx="0" ty="0" sx="70000" sy="70000" flip="none" algn="tl"/>
          </a:blipFill>
          <a:ln w="12700" cap="flat" cmpd="sng" algn="ctr">
            <a:noFill/>
            <a:prstDash val="solid"/>
            <a:miter lim="800000"/>
          </a:ln>
          <a:effectLst>
            <a:innerShdw blurRad="63500" dist="12700" dir="5400000">
              <a:prstClr val="black">
                <a:alpha val="56000"/>
              </a:prst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246185" y="3001108"/>
            <a:ext cx="5410201" cy="3581400"/>
          </a:xfrm>
        </p:spPr>
        <p:txBody>
          <a:bodyPr anchor="b">
            <a:normAutofit/>
          </a:bodyPr>
          <a:lstStyle/>
          <a:p>
            <a:r>
              <a:rPr lang="ro-RO" sz="5400">
                <a:solidFill>
                  <a:schemeClr val="tx1"/>
                </a:solidFill>
                <a:highlight>
                  <a:srgbClr val="000000"/>
                </a:highlight>
                <a:latin typeface="Franklin Gothic Heavy"/>
              </a:rPr>
              <a:t>Sistemul propus</a:t>
            </a:r>
            <a:endParaRPr lang="ro-RO" sz="5400">
              <a:solidFill>
                <a:schemeClr val="tx1"/>
              </a:solidFill>
              <a:highlight>
                <a:srgbClr val="000000"/>
              </a:highlight>
            </a:endParaRPr>
          </a:p>
        </p:txBody>
      </p:sp>
      <p:sp>
        <p:nvSpPr>
          <p:cNvPr id="9" name="Substituent conținut 4">
            <a:extLst>
              <a:ext uri="{FF2B5EF4-FFF2-40B4-BE49-F238E27FC236}">
                <a16:creationId xmlns:a16="http://schemas.microsoft.com/office/drawing/2014/main" id="{47E093C7-1B63-9DB9-EB93-C285D50680AC}"/>
              </a:ext>
            </a:extLst>
          </p:cNvPr>
          <p:cNvSpPr>
            <a:spLocks noGrp="1"/>
          </p:cNvSpPr>
          <p:nvPr>
            <p:ph idx="1"/>
          </p:nvPr>
        </p:nvSpPr>
        <p:spPr>
          <a:xfrm>
            <a:off x="9202810" y="223580"/>
            <a:ext cx="2693835" cy="1491408"/>
          </a:xfrm>
          <a:ln>
            <a:solidFill>
              <a:schemeClr val="tx1"/>
            </a:solidFill>
          </a:ln>
        </p:spPr>
        <p:txBody>
          <a:bodyPr vert="horz" lIns="91440" tIns="45720" rIns="91440" bIns="45720" rtlCol="0" anchor="t">
            <a:normAutofit/>
          </a:bodyPr>
          <a:lstStyle/>
          <a:p>
            <a:pPr marL="0" indent="0" algn="ctr">
              <a:buNone/>
            </a:pPr>
            <a:r>
              <a:rPr lang="ro-RO" sz="2400" b="1" dirty="0"/>
              <a:t>Structură</a:t>
            </a:r>
          </a:p>
          <a:p>
            <a:pPr marL="0" indent="0" algn="ctr">
              <a:buNone/>
            </a:pPr>
            <a:r>
              <a:rPr lang="ro-RO" dirty="0"/>
              <a:t>Flux de date</a:t>
            </a:r>
          </a:p>
          <a:p>
            <a:pPr marL="0" indent="0" algn="ctr">
              <a:buNone/>
            </a:pPr>
            <a:r>
              <a:rPr lang="ro-RO" dirty="0"/>
              <a:t>Arhitectura</a:t>
            </a:r>
          </a:p>
          <a:p>
            <a:pPr marL="0" indent="0" algn="ctr">
              <a:buNone/>
            </a:pPr>
            <a:endParaRPr lang="ro-RO"/>
          </a:p>
        </p:txBody>
      </p:sp>
      <p:sp>
        <p:nvSpPr>
          <p:cNvPr id="3" name="CasetăText 2">
            <a:extLst>
              <a:ext uri="{FF2B5EF4-FFF2-40B4-BE49-F238E27FC236}">
                <a16:creationId xmlns:a16="http://schemas.microsoft.com/office/drawing/2014/main" id="{420D35AE-FEA5-4529-4D78-4CFF2C4B7B63}"/>
              </a:ext>
            </a:extLst>
          </p:cNvPr>
          <p:cNvSpPr txBox="1"/>
          <p:nvPr/>
        </p:nvSpPr>
        <p:spPr>
          <a:xfrm>
            <a:off x="3431442" y="2401603"/>
            <a:ext cx="2741083"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dirty="0"/>
              <a:t>Interfață</a:t>
            </a:r>
          </a:p>
          <a:p>
            <a:r>
              <a:rPr lang="ro-RO" dirty="0"/>
              <a:t>Procesarea datelor</a:t>
            </a:r>
          </a:p>
          <a:p>
            <a:r>
              <a:rPr lang="ro-RO" dirty="0"/>
              <a:t>Logică</a:t>
            </a:r>
          </a:p>
          <a:p>
            <a:r>
              <a:rPr lang="ro-RO" dirty="0"/>
              <a:t>Integrare</a:t>
            </a:r>
          </a:p>
        </p:txBody>
      </p:sp>
    </p:spTree>
    <p:extLst>
      <p:ext uri="{BB962C8B-B14F-4D97-AF65-F5344CB8AC3E}">
        <p14:creationId xmlns:p14="http://schemas.microsoft.com/office/powerpoint/2010/main" val="17671055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EE3FF0-6EA6-4854-8730-363069224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28293A6A-0B07-4EFB-9602-69F224549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888752"/>
            <a:ext cx="9442823" cy="1969248"/>
          </a:xfrm>
          <a:custGeom>
            <a:avLst/>
            <a:gdLst>
              <a:gd name="connsiteX0" fmla="*/ 0 w 9288370"/>
              <a:gd name="connsiteY0" fmla="*/ 1858154 h 1858154"/>
              <a:gd name="connsiteX1" fmla="*/ 1049 w 9288370"/>
              <a:gd name="connsiteY1" fmla="*/ 1857909 h 1858154"/>
              <a:gd name="connsiteX2" fmla="*/ 370426 w 9288370"/>
              <a:gd name="connsiteY2" fmla="*/ 1702965 h 1858154"/>
              <a:gd name="connsiteX3" fmla="*/ 832307 w 9288370"/>
              <a:gd name="connsiteY3" fmla="*/ 1538702 h 1858154"/>
              <a:gd name="connsiteX4" fmla="*/ 971617 w 9288370"/>
              <a:gd name="connsiteY4" fmla="*/ 1522494 h 1858154"/>
              <a:gd name="connsiteX5" fmla="*/ 1186668 w 9288370"/>
              <a:gd name="connsiteY5" fmla="*/ 1521861 h 1858154"/>
              <a:gd name="connsiteX6" fmla="*/ 1456865 w 9288370"/>
              <a:gd name="connsiteY6" fmla="*/ 1510292 h 1858154"/>
              <a:gd name="connsiteX7" fmla="*/ 1463005 w 9288370"/>
              <a:gd name="connsiteY7" fmla="*/ 1511279 h 1858154"/>
              <a:gd name="connsiteX8" fmla="*/ 1604999 w 9288370"/>
              <a:gd name="connsiteY8" fmla="*/ 1513599 h 1858154"/>
              <a:gd name="connsiteX9" fmla="*/ 1717911 w 9288370"/>
              <a:gd name="connsiteY9" fmla="*/ 1497764 h 1858154"/>
              <a:gd name="connsiteX10" fmla="*/ 1794234 w 9288370"/>
              <a:gd name="connsiteY10" fmla="*/ 1464331 h 1858154"/>
              <a:gd name="connsiteX11" fmla="*/ 2101780 w 9288370"/>
              <a:gd name="connsiteY11" fmla="*/ 1409907 h 1858154"/>
              <a:gd name="connsiteX12" fmla="*/ 2244830 w 9288370"/>
              <a:gd name="connsiteY12" fmla="*/ 1388540 h 1858154"/>
              <a:gd name="connsiteX13" fmla="*/ 2428648 w 9288370"/>
              <a:gd name="connsiteY13" fmla="*/ 1372736 h 1858154"/>
              <a:gd name="connsiteX14" fmla="*/ 2645882 w 9288370"/>
              <a:gd name="connsiteY14" fmla="*/ 1341971 h 1858154"/>
              <a:gd name="connsiteX15" fmla="*/ 2707413 w 9288370"/>
              <a:gd name="connsiteY15" fmla="*/ 1347156 h 1858154"/>
              <a:gd name="connsiteX16" fmla="*/ 2843134 w 9288370"/>
              <a:gd name="connsiteY16" fmla="*/ 1323561 h 1858154"/>
              <a:gd name="connsiteX17" fmla="*/ 2923804 w 9288370"/>
              <a:gd name="connsiteY17" fmla="*/ 1314224 h 1858154"/>
              <a:gd name="connsiteX18" fmla="*/ 2953618 w 9288370"/>
              <a:gd name="connsiteY18" fmla="*/ 1318186 h 1858154"/>
              <a:gd name="connsiteX19" fmla="*/ 2995816 w 9288370"/>
              <a:gd name="connsiteY19" fmla="*/ 1318670 h 1858154"/>
              <a:gd name="connsiteX20" fmla="*/ 3352700 w 9288370"/>
              <a:gd name="connsiteY20" fmla="*/ 1264183 h 1858154"/>
              <a:gd name="connsiteX21" fmla="*/ 3444611 w 9288370"/>
              <a:gd name="connsiteY21" fmla="*/ 1236739 h 1858154"/>
              <a:gd name="connsiteX22" fmla="*/ 3650072 w 9288370"/>
              <a:gd name="connsiteY22" fmla="*/ 1217421 h 1858154"/>
              <a:gd name="connsiteX23" fmla="*/ 3707853 w 9288370"/>
              <a:gd name="connsiteY23" fmla="*/ 1241722 h 1858154"/>
              <a:gd name="connsiteX24" fmla="*/ 3925616 w 9288370"/>
              <a:gd name="connsiteY24" fmla="*/ 1253751 h 1858154"/>
              <a:gd name="connsiteX25" fmla="*/ 3954387 w 9288370"/>
              <a:gd name="connsiteY25" fmla="*/ 1263789 h 1858154"/>
              <a:gd name="connsiteX26" fmla="*/ 3995849 w 9288370"/>
              <a:gd name="connsiteY26" fmla="*/ 1272939 h 1858154"/>
              <a:gd name="connsiteX27" fmla="*/ 4067546 w 9288370"/>
              <a:gd name="connsiteY27" fmla="*/ 1294697 h 1858154"/>
              <a:gd name="connsiteX28" fmla="*/ 4190310 w 9288370"/>
              <a:gd name="connsiteY28" fmla="*/ 1307786 h 1858154"/>
              <a:gd name="connsiteX29" fmla="*/ 4230008 w 9288370"/>
              <a:gd name="connsiteY29" fmla="*/ 1303546 h 1858154"/>
              <a:gd name="connsiteX30" fmla="*/ 4575478 w 9288370"/>
              <a:gd name="connsiteY30" fmla="*/ 1261726 h 1858154"/>
              <a:gd name="connsiteX31" fmla="*/ 4650026 w 9288370"/>
              <a:gd name="connsiteY31" fmla="*/ 1265798 h 1858154"/>
              <a:gd name="connsiteX32" fmla="*/ 4792008 w 9288370"/>
              <a:gd name="connsiteY32" fmla="*/ 1243899 h 1858154"/>
              <a:gd name="connsiteX33" fmla="*/ 4954126 w 9288370"/>
              <a:gd name="connsiteY33" fmla="*/ 1204617 h 1858154"/>
              <a:gd name="connsiteX34" fmla="*/ 5309678 w 9288370"/>
              <a:gd name="connsiteY34" fmla="*/ 1128278 h 1858154"/>
              <a:gd name="connsiteX35" fmla="*/ 5474724 w 9288370"/>
              <a:gd name="connsiteY35" fmla="*/ 1091167 h 1858154"/>
              <a:gd name="connsiteX36" fmla="*/ 5612132 w 9288370"/>
              <a:gd name="connsiteY36" fmla="*/ 1051509 h 1858154"/>
              <a:gd name="connsiteX37" fmla="*/ 5776618 w 9288370"/>
              <a:gd name="connsiteY37" fmla="*/ 1053037 h 1858154"/>
              <a:gd name="connsiteX38" fmla="*/ 5785786 w 9288370"/>
              <a:gd name="connsiteY38" fmla="*/ 1051213 h 1858154"/>
              <a:gd name="connsiteX39" fmla="*/ 5829381 w 9288370"/>
              <a:gd name="connsiteY39" fmla="*/ 1046878 h 1858154"/>
              <a:gd name="connsiteX40" fmla="*/ 5943596 w 9288370"/>
              <a:gd name="connsiteY40" fmla="*/ 1043237 h 1858154"/>
              <a:gd name="connsiteX41" fmla="*/ 5985730 w 9288370"/>
              <a:gd name="connsiteY41" fmla="*/ 1035396 h 1858154"/>
              <a:gd name="connsiteX42" fmla="*/ 6103109 w 9288370"/>
              <a:gd name="connsiteY42" fmla="*/ 1019019 h 1858154"/>
              <a:gd name="connsiteX43" fmla="*/ 6222406 w 9288370"/>
              <a:gd name="connsiteY43" fmla="*/ 985341 h 1858154"/>
              <a:gd name="connsiteX44" fmla="*/ 6598672 w 9288370"/>
              <a:gd name="connsiteY44" fmla="*/ 902062 h 1858154"/>
              <a:gd name="connsiteX45" fmla="*/ 6766149 w 9288370"/>
              <a:gd name="connsiteY45" fmla="*/ 846132 h 1858154"/>
              <a:gd name="connsiteX46" fmla="*/ 6886312 w 9288370"/>
              <a:gd name="connsiteY46" fmla="*/ 781877 h 1858154"/>
              <a:gd name="connsiteX47" fmla="*/ 7006457 w 9288370"/>
              <a:gd name="connsiteY47" fmla="*/ 699758 h 1858154"/>
              <a:gd name="connsiteX48" fmla="*/ 7231643 w 9288370"/>
              <a:gd name="connsiteY48" fmla="*/ 640778 h 1858154"/>
              <a:gd name="connsiteX49" fmla="*/ 7363123 w 9288370"/>
              <a:gd name="connsiteY49" fmla="*/ 593682 h 1858154"/>
              <a:gd name="connsiteX50" fmla="*/ 7588368 w 9288370"/>
              <a:gd name="connsiteY50" fmla="*/ 531129 h 1858154"/>
              <a:gd name="connsiteX51" fmla="*/ 7952094 w 9288370"/>
              <a:gd name="connsiteY51" fmla="*/ 409302 h 1858154"/>
              <a:gd name="connsiteX52" fmla="*/ 8231938 w 9288370"/>
              <a:gd name="connsiteY52" fmla="*/ 259259 h 1858154"/>
              <a:gd name="connsiteX53" fmla="*/ 8428864 w 9288370"/>
              <a:gd name="connsiteY53" fmla="*/ 208471 h 1858154"/>
              <a:gd name="connsiteX54" fmla="*/ 8616510 w 9288370"/>
              <a:gd name="connsiteY54" fmla="*/ 161973 h 1858154"/>
              <a:gd name="connsiteX55" fmla="*/ 8826766 w 9288370"/>
              <a:gd name="connsiteY55" fmla="*/ 152111 h 1858154"/>
              <a:gd name="connsiteX56" fmla="*/ 8917647 w 9288370"/>
              <a:gd name="connsiteY56" fmla="*/ 112232 h 1858154"/>
              <a:gd name="connsiteX57" fmla="*/ 9182272 w 9288370"/>
              <a:gd name="connsiteY57" fmla="*/ 37171 h 1858154"/>
              <a:gd name="connsiteX58" fmla="*/ 9232990 w 9288370"/>
              <a:gd name="connsiteY58" fmla="*/ 24074 h 1858154"/>
              <a:gd name="connsiteX59" fmla="*/ 9288370 w 9288370"/>
              <a:gd name="connsiteY59" fmla="*/ 0 h 1858154"/>
              <a:gd name="connsiteX60" fmla="*/ 0 w 9288370"/>
              <a:gd name="connsiteY60" fmla="*/ 0 h 185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9288370" h="1858154">
                <a:moveTo>
                  <a:pt x="0" y="1858154"/>
                </a:moveTo>
                <a:lnTo>
                  <a:pt x="1049" y="1857909"/>
                </a:lnTo>
                <a:cubicBezTo>
                  <a:pt x="74675" y="1831386"/>
                  <a:pt x="218534" y="1803822"/>
                  <a:pt x="370426" y="1702965"/>
                </a:cubicBezTo>
                <a:cubicBezTo>
                  <a:pt x="508969" y="1649765"/>
                  <a:pt x="440682" y="1619463"/>
                  <a:pt x="832307" y="1538702"/>
                </a:cubicBezTo>
                <a:cubicBezTo>
                  <a:pt x="878744" y="1533298"/>
                  <a:pt x="897351" y="1542198"/>
                  <a:pt x="971617" y="1522494"/>
                </a:cubicBezTo>
                <a:cubicBezTo>
                  <a:pt x="1030678" y="1519687"/>
                  <a:pt x="1097347" y="1540789"/>
                  <a:pt x="1186668" y="1521861"/>
                </a:cubicBezTo>
                <a:lnTo>
                  <a:pt x="1456865" y="1510292"/>
                </a:lnTo>
                <a:lnTo>
                  <a:pt x="1463005" y="1511279"/>
                </a:lnTo>
                <a:lnTo>
                  <a:pt x="1604999" y="1513599"/>
                </a:lnTo>
                <a:lnTo>
                  <a:pt x="1717911" y="1497764"/>
                </a:lnTo>
                <a:cubicBezTo>
                  <a:pt x="1743422" y="1488490"/>
                  <a:pt x="1730257" y="1478974"/>
                  <a:pt x="1794234" y="1464331"/>
                </a:cubicBezTo>
                <a:cubicBezTo>
                  <a:pt x="1842539" y="1428781"/>
                  <a:pt x="1920661" y="1445458"/>
                  <a:pt x="2101780" y="1409907"/>
                </a:cubicBezTo>
                <a:cubicBezTo>
                  <a:pt x="2138594" y="1385934"/>
                  <a:pt x="2193900" y="1407074"/>
                  <a:pt x="2244830" y="1388540"/>
                </a:cubicBezTo>
                <a:cubicBezTo>
                  <a:pt x="2310706" y="1379336"/>
                  <a:pt x="2366733" y="1379060"/>
                  <a:pt x="2428648" y="1372736"/>
                </a:cubicBezTo>
                <a:cubicBezTo>
                  <a:pt x="2495490" y="1364975"/>
                  <a:pt x="2599421" y="1346234"/>
                  <a:pt x="2645882" y="1341971"/>
                </a:cubicBezTo>
                <a:cubicBezTo>
                  <a:pt x="2670920" y="1340537"/>
                  <a:pt x="2669117" y="1348484"/>
                  <a:pt x="2707413" y="1347156"/>
                </a:cubicBezTo>
                <a:cubicBezTo>
                  <a:pt x="2743721" y="1324535"/>
                  <a:pt x="2798213" y="1353269"/>
                  <a:pt x="2843134" y="1323561"/>
                </a:cubicBezTo>
                <a:cubicBezTo>
                  <a:pt x="2859865" y="1315298"/>
                  <a:pt x="2912970" y="1306041"/>
                  <a:pt x="2923804" y="1314224"/>
                </a:cubicBezTo>
                <a:cubicBezTo>
                  <a:pt x="2935040" y="1314339"/>
                  <a:pt x="2947659" y="1308371"/>
                  <a:pt x="2953618" y="1318186"/>
                </a:cubicBezTo>
                <a:cubicBezTo>
                  <a:pt x="2963089" y="1329568"/>
                  <a:pt x="3000111" y="1302355"/>
                  <a:pt x="2995816" y="1318670"/>
                </a:cubicBezTo>
                <a:cubicBezTo>
                  <a:pt x="3062330" y="1309669"/>
                  <a:pt x="3244113" y="1294731"/>
                  <a:pt x="3352700" y="1264183"/>
                </a:cubicBezTo>
                <a:lnTo>
                  <a:pt x="3444611" y="1236739"/>
                </a:lnTo>
                <a:cubicBezTo>
                  <a:pt x="3513098" y="1213406"/>
                  <a:pt x="3581585" y="1223860"/>
                  <a:pt x="3650072" y="1217421"/>
                </a:cubicBezTo>
                <a:cubicBezTo>
                  <a:pt x="3683717" y="1219648"/>
                  <a:pt x="3669967" y="1235157"/>
                  <a:pt x="3707853" y="1241722"/>
                </a:cubicBezTo>
                <a:cubicBezTo>
                  <a:pt x="3753776" y="1247777"/>
                  <a:pt x="3884527" y="1250073"/>
                  <a:pt x="3925616" y="1253751"/>
                </a:cubicBezTo>
                <a:cubicBezTo>
                  <a:pt x="3936659" y="1256176"/>
                  <a:pt x="3949946" y="1252887"/>
                  <a:pt x="3954387" y="1263789"/>
                </a:cubicBezTo>
                <a:cubicBezTo>
                  <a:pt x="3962052" y="1276954"/>
                  <a:pt x="4002445" y="1257743"/>
                  <a:pt x="3995849" y="1272939"/>
                </a:cubicBezTo>
                <a:cubicBezTo>
                  <a:pt x="4024501" y="1259800"/>
                  <a:pt x="4044699" y="1287470"/>
                  <a:pt x="4067546" y="1294697"/>
                </a:cubicBezTo>
                <a:lnTo>
                  <a:pt x="4190310" y="1307786"/>
                </a:lnTo>
                <a:cubicBezTo>
                  <a:pt x="4201670" y="1307054"/>
                  <a:pt x="4216873" y="1303173"/>
                  <a:pt x="4230008" y="1303546"/>
                </a:cubicBezTo>
                <a:cubicBezTo>
                  <a:pt x="4327992" y="1270528"/>
                  <a:pt x="4508090" y="1267792"/>
                  <a:pt x="4575478" y="1261726"/>
                </a:cubicBezTo>
                <a:lnTo>
                  <a:pt x="4650026" y="1265798"/>
                </a:lnTo>
                <a:lnTo>
                  <a:pt x="4792008" y="1243899"/>
                </a:lnTo>
                <a:cubicBezTo>
                  <a:pt x="4864797" y="1217989"/>
                  <a:pt x="4892960" y="1244893"/>
                  <a:pt x="4954126" y="1204617"/>
                </a:cubicBezTo>
                <a:cubicBezTo>
                  <a:pt x="5072643" y="1179171"/>
                  <a:pt x="5136253" y="1145277"/>
                  <a:pt x="5309678" y="1128278"/>
                </a:cubicBezTo>
                <a:cubicBezTo>
                  <a:pt x="5365406" y="1122815"/>
                  <a:pt x="5419708" y="1103537"/>
                  <a:pt x="5474724" y="1091167"/>
                </a:cubicBezTo>
                <a:lnTo>
                  <a:pt x="5612132" y="1051509"/>
                </a:lnTo>
                <a:cubicBezTo>
                  <a:pt x="5662448" y="1045154"/>
                  <a:pt x="5747676" y="1053086"/>
                  <a:pt x="5776618" y="1053037"/>
                </a:cubicBezTo>
                <a:lnTo>
                  <a:pt x="5785786" y="1051213"/>
                </a:lnTo>
                <a:lnTo>
                  <a:pt x="5829381" y="1046878"/>
                </a:lnTo>
                <a:cubicBezTo>
                  <a:pt x="5855683" y="1045549"/>
                  <a:pt x="5917537" y="1045151"/>
                  <a:pt x="5943596" y="1043237"/>
                </a:cubicBezTo>
                <a:cubicBezTo>
                  <a:pt x="5955032" y="1029831"/>
                  <a:pt x="5969545" y="1030469"/>
                  <a:pt x="5985730" y="1035396"/>
                </a:cubicBezTo>
                <a:cubicBezTo>
                  <a:pt x="6020901" y="1022497"/>
                  <a:pt x="6059962" y="1025742"/>
                  <a:pt x="6103109" y="1019019"/>
                </a:cubicBezTo>
                <a:cubicBezTo>
                  <a:pt x="6142495" y="996126"/>
                  <a:pt x="6176341" y="992625"/>
                  <a:pt x="6222406" y="985341"/>
                </a:cubicBezTo>
                <a:cubicBezTo>
                  <a:pt x="6305000" y="965848"/>
                  <a:pt x="6389790" y="916113"/>
                  <a:pt x="6598672" y="902062"/>
                </a:cubicBezTo>
                <a:cubicBezTo>
                  <a:pt x="6696217" y="878308"/>
                  <a:pt x="6705019" y="864412"/>
                  <a:pt x="6766149" y="846132"/>
                </a:cubicBezTo>
                <a:cubicBezTo>
                  <a:pt x="6828622" y="816303"/>
                  <a:pt x="6844288" y="800250"/>
                  <a:pt x="6886312" y="781877"/>
                </a:cubicBezTo>
                <a:cubicBezTo>
                  <a:pt x="6904346" y="770915"/>
                  <a:pt x="6974811" y="693660"/>
                  <a:pt x="7006457" y="699758"/>
                </a:cubicBezTo>
                <a:cubicBezTo>
                  <a:pt x="7015878" y="688760"/>
                  <a:pt x="7169942" y="678731"/>
                  <a:pt x="7231643" y="640778"/>
                </a:cubicBezTo>
                <a:cubicBezTo>
                  <a:pt x="7291087" y="623099"/>
                  <a:pt x="7308597" y="611957"/>
                  <a:pt x="7363123" y="593682"/>
                </a:cubicBezTo>
                <a:cubicBezTo>
                  <a:pt x="7401879" y="595559"/>
                  <a:pt x="7517574" y="550445"/>
                  <a:pt x="7588368" y="531129"/>
                </a:cubicBezTo>
                <a:cubicBezTo>
                  <a:pt x="7669636" y="521516"/>
                  <a:pt x="7844833" y="454614"/>
                  <a:pt x="7952094" y="409302"/>
                </a:cubicBezTo>
                <a:cubicBezTo>
                  <a:pt x="8059356" y="363990"/>
                  <a:pt x="8146910" y="253405"/>
                  <a:pt x="8231938" y="259259"/>
                </a:cubicBezTo>
                <a:cubicBezTo>
                  <a:pt x="8305929" y="256630"/>
                  <a:pt x="8363222" y="225400"/>
                  <a:pt x="8428864" y="208471"/>
                </a:cubicBezTo>
                <a:cubicBezTo>
                  <a:pt x="8491413" y="192972"/>
                  <a:pt x="8456819" y="173248"/>
                  <a:pt x="8616510" y="161973"/>
                </a:cubicBezTo>
                <a:cubicBezTo>
                  <a:pt x="8658196" y="158015"/>
                  <a:pt x="8776576" y="160401"/>
                  <a:pt x="8826766" y="152111"/>
                </a:cubicBezTo>
                <a:lnTo>
                  <a:pt x="8917647" y="112232"/>
                </a:lnTo>
                <a:cubicBezTo>
                  <a:pt x="8976899" y="93075"/>
                  <a:pt x="9069756" y="89380"/>
                  <a:pt x="9182272" y="37171"/>
                </a:cubicBezTo>
                <a:cubicBezTo>
                  <a:pt x="9197307" y="35724"/>
                  <a:pt x="9214647" y="30863"/>
                  <a:pt x="9232990" y="24074"/>
                </a:cubicBezTo>
                <a:lnTo>
                  <a:pt x="9288370" y="0"/>
                </a:lnTo>
                <a:lnTo>
                  <a:pt x="0" y="0"/>
                </a:lnTo>
                <a:close/>
              </a:path>
            </a:pathLst>
          </a:custGeom>
          <a:blipFill>
            <a:blip r:embed="rId3"/>
            <a:tile tx="0" ty="0" sx="70000" sy="70000" flip="none" algn="tl"/>
          </a:blipFill>
          <a:ln w="12700" cap="flat" cmpd="sng" algn="ctr">
            <a:noFill/>
            <a:prstDash val="solid"/>
            <a:miter lim="800000"/>
          </a:ln>
          <a:effectLst>
            <a:innerShdw blurRad="63500" dist="12700" dir="5400000">
              <a:prstClr val="black">
                <a:alpha val="56000"/>
              </a:prst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246185" y="3001108"/>
            <a:ext cx="5410201" cy="3581400"/>
          </a:xfrm>
        </p:spPr>
        <p:txBody>
          <a:bodyPr anchor="b">
            <a:normAutofit/>
          </a:bodyPr>
          <a:lstStyle/>
          <a:p>
            <a:r>
              <a:rPr lang="ro-RO" sz="5400">
                <a:solidFill>
                  <a:schemeClr val="tx1"/>
                </a:solidFill>
                <a:highlight>
                  <a:srgbClr val="000000"/>
                </a:highlight>
                <a:latin typeface="Franklin Gothic Heavy"/>
              </a:rPr>
              <a:t>Sistemul propus</a:t>
            </a:r>
            <a:endParaRPr lang="ro-RO" sz="5400">
              <a:solidFill>
                <a:schemeClr val="tx1"/>
              </a:solidFill>
              <a:highlight>
                <a:srgbClr val="000000"/>
              </a:highlight>
            </a:endParaRPr>
          </a:p>
        </p:txBody>
      </p:sp>
      <p:sp>
        <p:nvSpPr>
          <p:cNvPr id="9" name="Substituent conținut 4">
            <a:extLst>
              <a:ext uri="{FF2B5EF4-FFF2-40B4-BE49-F238E27FC236}">
                <a16:creationId xmlns:a16="http://schemas.microsoft.com/office/drawing/2014/main" id="{47E093C7-1B63-9DB9-EB93-C285D50680AC}"/>
              </a:ext>
            </a:extLst>
          </p:cNvPr>
          <p:cNvSpPr>
            <a:spLocks noGrp="1"/>
          </p:cNvSpPr>
          <p:nvPr>
            <p:ph idx="1"/>
          </p:nvPr>
        </p:nvSpPr>
        <p:spPr>
          <a:xfrm>
            <a:off x="9202810" y="223580"/>
            <a:ext cx="2693835" cy="1491408"/>
          </a:xfrm>
          <a:ln>
            <a:solidFill>
              <a:schemeClr val="tx1"/>
            </a:solidFill>
          </a:ln>
        </p:spPr>
        <p:txBody>
          <a:bodyPr vert="horz" lIns="91440" tIns="45720" rIns="91440" bIns="45720" rtlCol="0" anchor="t">
            <a:normAutofit/>
          </a:bodyPr>
          <a:lstStyle/>
          <a:p>
            <a:pPr marL="0" indent="0" algn="ctr">
              <a:buNone/>
            </a:pPr>
            <a:r>
              <a:rPr lang="ro-RO" dirty="0"/>
              <a:t>Structură</a:t>
            </a:r>
          </a:p>
          <a:p>
            <a:pPr marL="0" indent="0" algn="ctr">
              <a:buNone/>
            </a:pPr>
            <a:r>
              <a:rPr lang="ro-RO" sz="2400" b="1" dirty="0"/>
              <a:t>Flux de date</a:t>
            </a:r>
          </a:p>
          <a:p>
            <a:pPr marL="0" indent="0" algn="ctr">
              <a:buNone/>
            </a:pPr>
            <a:r>
              <a:rPr lang="ro-RO" dirty="0"/>
              <a:t>Arhitectura</a:t>
            </a:r>
          </a:p>
          <a:p>
            <a:endParaRPr lang="ro-RO"/>
          </a:p>
        </p:txBody>
      </p:sp>
      <p:sp>
        <p:nvSpPr>
          <p:cNvPr id="5" name="CasetăText 4">
            <a:extLst>
              <a:ext uri="{FF2B5EF4-FFF2-40B4-BE49-F238E27FC236}">
                <a16:creationId xmlns:a16="http://schemas.microsoft.com/office/drawing/2014/main" id="{88154B38-789E-BE43-A836-A0DA95130914}"/>
              </a:ext>
            </a:extLst>
          </p:cNvPr>
          <p:cNvSpPr txBox="1"/>
          <p:nvPr/>
        </p:nvSpPr>
        <p:spPr>
          <a:xfrm>
            <a:off x="3349899" y="2121551"/>
            <a:ext cx="3471333"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ro-RO" dirty="0"/>
              <a:t>Înregistrarea</a:t>
            </a:r>
          </a:p>
          <a:p>
            <a:pPr marL="285750" indent="-285750" algn="l">
              <a:buFont typeface="Arial"/>
              <a:buChar char="•"/>
            </a:pPr>
            <a:r>
              <a:rPr lang="ro-RO" dirty="0"/>
              <a:t>Verificarea</a:t>
            </a:r>
          </a:p>
          <a:p>
            <a:pPr marL="285750" indent="-285750">
              <a:buFont typeface="Arial"/>
              <a:buChar char="•"/>
            </a:pPr>
            <a:r>
              <a:rPr lang="ro-RO" dirty="0"/>
              <a:t>Crearea alegerii</a:t>
            </a:r>
          </a:p>
          <a:p>
            <a:pPr marL="285750" indent="-285750">
              <a:buFont typeface="Arial"/>
              <a:buChar char="•"/>
            </a:pPr>
            <a:r>
              <a:rPr lang="ro-RO" dirty="0"/>
              <a:t>Votarea</a:t>
            </a:r>
          </a:p>
          <a:p>
            <a:pPr marL="285750" indent="-285750">
              <a:buFont typeface="Arial"/>
              <a:buChar char="•"/>
            </a:pPr>
            <a:r>
              <a:rPr lang="ro-RO" dirty="0"/>
              <a:t>Verificare voturilor</a:t>
            </a:r>
          </a:p>
          <a:p>
            <a:pPr marL="285750" indent="-285750">
              <a:buFont typeface="Arial"/>
              <a:buChar char="•"/>
            </a:pPr>
            <a:r>
              <a:rPr lang="ro-RO" dirty="0"/>
              <a:t>Numărarea</a:t>
            </a:r>
          </a:p>
        </p:txBody>
      </p:sp>
    </p:spTree>
    <p:extLst>
      <p:ext uri="{BB962C8B-B14F-4D97-AF65-F5344CB8AC3E}">
        <p14:creationId xmlns:p14="http://schemas.microsoft.com/office/powerpoint/2010/main" val="4292402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rPr>
              <a:t>Votul în ascensiunea lui</a:t>
            </a:r>
            <a:endParaRPr lang="ro-RO"/>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1219200" y="2318032"/>
            <a:ext cx="9497320" cy="1613921"/>
          </a:xfrm>
        </p:spPr>
        <p:txBody>
          <a:bodyPr vert="horz" lIns="91440" tIns="45720" rIns="91440" bIns="45720" rtlCol="0" anchor="t">
            <a:normAutofit/>
          </a:bodyPr>
          <a:lstStyle/>
          <a:p>
            <a:pPr marL="0" indent="0">
              <a:buNone/>
            </a:pPr>
            <a:r>
              <a:rPr lang="ro-RO"/>
              <a:t>Cunoașterea rădăcinilor</a:t>
            </a:r>
          </a:p>
        </p:txBody>
      </p:sp>
      <p:cxnSp>
        <p:nvCxnSpPr>
          <p:cNvPr id="58" name="Conector drept cu săgeată 57">
            <a:extLst>
              <a:ext uri="{FF2B5EF4-FFF2-40B4-BE49-F238E27FC236}">
                <a16:creationId xmlns:a16="http://schemas.microsoft.com/office/drawing/2014/main" id="{BD8C5010-B308-14B5-BC9E-E34036511BF3}"/>
              </a:ext>
            </a:extLst>
          </p:cNvPr>
          <p:cNvCxnSpPr>
            <a:cxnSpLocks/>
          </p:cNvCxnSpPr>
          <p:nvPr/>
        </p:nvCxnSpPr>
        <p:spPr>
          <a:xfrm flipH="1">
            <a:off x="5832822" y="5459164"/>
            <a:ext cx="4458592" cy="3857"/>
          </a:xfrm>
          <a:prstGeom prst="straightConnector1">
            <a:avLst/>
          </a:prstGeom>
          <a:ln w="57150">
            <a:solidFill>
              <a:schemeClr val="tx1"/>
            </a:solidFill>
          </a:ln>
        </p:spPr>
        <p:style>
          <a:lnRef idx="3">
            <a:schemeClr val="accent6"/>
          </a:lnRef>
          <a:fillRef idx="0">
            <a:schemeClr val="accent6"/>
          </a:fillRef>
          <a:effectRef idx="2">
            <a:schemeClr val="accent6"/>
          </a:effectRef>
          <a:fontRef idx="minor">
            <a:schemeClr val="tx1"/>
          </a:fontRef>
        </p:style>
      </p:cxnSp>
      <p:sp>
        <p:nvSpPr>
          <p:cNvPr id="59" name="Oval 58">
            <a:extLst>
              <a:ext uri="{FF2B5EF4-FFF2-40B4-BE49-F238E27FC236}">
                <a16:creationId xmlns:a16="http://schemas.microsoft.com/office/drawing/2014/main" id="{E0D83257-4932-FA38-F443-7E4AB0B1ED8A}"/>
              </a:ext>
            </a:extLst>
          </p:cNvPr>
          <p:cNvSpPr/>
          <p:nvPr/>
        </p:nvSpPr>
        <p:spPr>
          <a:xfrm flipH="1">
            <a:off x="5807557" y="5093090"/>
            <a:ext cx="744819" cy="743616"/>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sz="600" b="1">
                <a:solidFill>
                  <a:srgbClr val="FFFFFF"/>
                </a:solidFill>
              </a:rPr>
              <a:t>Primele</a:t>
            </a:r>
            <a:endParaRPr lang="ro-RO"/>
          </a:p>
          <a:p>
            <a:pPr algn="ctr"/>
            <a:r>
              <a:rPr lang="ro-RO" sz="600" b="1">
                <a:solidFill>
                  <a:srgbClr val="FFFFFF"/>
                </a:solidFill>
              </a:rPr>
              <a:t>forme</a:t>
            </a:r>
          </a:p>
        </p:txBody>
      </p:sp>
      <p:pic>
        <p:nvPicPr>
          <p:cNvPr id="60" name="Imagine 59" descr="O imagine care conține scris de mână, text, Font&#10;&#10;Descriere generată automat">
            <a:extLst>
              <a:ext uri="{FF2B5EF4-FFF2-40B4-BE49-F238E27FC236}">
                <a16:creationId xmlns:a16="http://schemas.microsoft.com/office/drawing/2014/main" id="{6FE2BB14-DFAF-A1CF-C44E-14382F6F564B}"/>
              </a:ext>
            </a:extLst>
          </p:cNvPr>
          <p:cNvPicPr>
            <a:picLocks noChangeAspect="1"/>
          </p:cNvPicPr>
          <p:nvPr/>
        </p:nvPicPr>
        <p:blipFill>
          <a:blip r:embed="rId2"/>
          <a:stretch>
            <a:fillRect/>
          </a:stretch>
        </p:blipFill>
        <p:spPr>
          <a:xfrm>
            <a:off x="5710113" y="4053416"/>
            <a:ext cx="1003301" cy="908051"/>
          </a:xfrm>
          <a:prstGeom prst="rect">
            <a:avLst/>
          </a:prstGeom>
        </p:spPr>
      </p:pic>
      <p:pic>
        <p:nvPicPr>
          <p:cNvPr id="61" name="Imagine 60" descr="O imagine care conține text, captură de ecran, de interior, calculator&#10;&#10;Descriere generată automat">
            <a:extLst>
              <a:ext uri="{FF2B5EF4-FFF2-40B4-BE49-F238E27FC236}">
                <a16:creationId xmlns:a16="http://schemas.microsoft.com/office/drawing/2014/main" id="{BDFF4C2B-95CF-3D1E-1121-48EFDDB2D39E}"/>
              </a:ext>
            </a:extLst>
          </p:cNvPr>
          <p:cNvPicPr>
            <a:picLocks noChangeAspect="1"/>
          </p:cNvPicPr>
          <p:nvPr/>
        </p:nvPicPr>
        <p:blipFill>
          <a:blip r:embed="rId3"/>
          <a:stretch>
            <a:fillRect/>
          </a:stretch>
        </p:blipFill>
        <p:spPr>
          <a:xfrm>
            <a:off x="7678613" y="4053416"/>
            <a:ext cx="918634" cy="908051"/>
          </a:xfrm>
          <a:prstGeom prst="rect">
            <a:avLst/>
          </a:prstGeom>
        </p:spPr>
      </p:pic>
      <p:pic>
        <p:nvPicPr>
          <p:cNvPr id="62" name="Imagine 61" descr="O imagine care conține text, captură de ecran, Telefon mobil, proiectare&#10;&#10;Descriere generată automat">
            <a:extLst>
              <a:ext uri="{FF2B5EF4-FFF2-40B4-BE49-F238E27FC236}">
                <a16:creationId xmlns:a16="http://schemas.microsoft.com/office/drawing/2014/main" id="{85163F49-216B-36DF-0B36-BF93D5D710B8}"/>
              </a:ext>
            </a:extLst>
          </p:cNvPr>
          <p:cNvPicPr>
            <a:picLocks noChangeAspect="1"/>
          </p:cNvPicPr>
          <p:nvPr/>
        </p:nvPicPr>
        <p:blipFill>
          <a:blip r:embed="rId4"/>
          <a:stretch>
            <a:fillRect/>
          </a:stretch>
        </p:blipFill>
        <p:spPr>
          <a:xfrm>
            <a:off x="9488363" y="3926415"/>
            <a:ext cx="1214968" cy="1162052"/>
          </a:xfrm>
          <a:prstGeom prst="rect">
            <a:avLst/>
          </a:prstGeom>
        </p:spPr>
      </p:pic>
      <p:sp>
        <p:nvSpPr>
          <p:cNvPr id="63" name="Oval 62">
            <a:extLst>
              <a:ext uri="{FF2B5EF4-FFF2-40B4-BE49-F238E27FC236}">
                <a16:creationId xmlns:a16="http://schemas.microsoft.com/office/drawing/2014/main" id="{5182D8AB-24EA-2CE2-8ABF-0C7C140AFADA}"/>
              </a:ext>
            </a:extLst>
          </p:cNvPr>
          <p:cNvSpPr/>
          <p:nvPr/>
        </p:nvSpPr>
        <p:spPr>
          <a:xfrm flipH="1">
            <a:off x="7765473" y="5093089"/>
            <a:ext cx="744819" cy="743616"/>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sz="600" b="1">
                <a:solidFill>
                  <a:srgbClr val="FFFFFF"/>
                </a:solidFill>
              </a:rPr>
              <a:t>Votul</a:t>
            </a:r>
          </a:p>
          <a:p>
            <a:pPr algn="ctr"/>
            <a:r>
              <a:rPr lang="ro-RO" sz="600" b="1"/>
              <a:t>modern</a:t>
            </a:r>
          </a:p>
        </p:txBody>
      </p:sp>
      <p:sp>
        <p:nvSpPr>
          <p:cNvPr id="64" name="Oval 63">
            <a:extLst>
              <a:ext uri="{FF2B5EF4-FFF2-40B4-BE49-F238E27FC236}">
                <a16:creationId xmlns:a16="http://schemas.microsoft.com/office/drawing/2014/main" id="{55FA62D3-CEBD-1135-A5A8-D535F0B14B9D}"/>
              </a:ext>
            </a:extLst>
          </p:cNvPr>
          <p:cNvSpPr/>
          <p:nvPr/>
        </p:nvSpPr>
        <p:spPr>
          <a:xfrm flipH="1">
            <a:off x="9638723" y="5093090"/>
            <a:ext cx="744819" cy="743616"/>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sz="600" b="1">
                <a:solidFill>
                  <a:srgbClr val="FFFFFF"/>
                </a:solidFill>
              </a:rPr>
              <a:t>Era</a:t>
            </a:r>
          </a:p>
          <a:p>
            <a:pPr algn="ctr"/>
            <a:r>
              <a:rPr lang="ro-RO" sz="600" b="1">
                <a:solidFill>
                  <a:srgbClr val="FFFFFF"/>
                </a:solidFill>
              </a:rPr>
              <a:t>digitală</a:t>
            </a:r>
          </a:p>
        </p:txBody>
      </p:sp>
    </p:spTree>
    <p:extLst>
      <p:ext uri="{BB962C8B-B14F-4D97-AF65-F5344CB8AC3E}">
        <p14:creationId xmlns:p14="http://schemas.microsoft.com/office/powerpoint/2010/main" val="3208535538"/>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EE3FF0-6EA6-4854-8730-363069224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28293A6A-0B07-4EFB-9602-69F224549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888752"/>
            <a:ext cx="9442823" cy="1969248"/>
          </a:xfrm>
          <a:custGeom>
            <a:avLst/>
            <a:gdLst>
              <a:gd name="connsiteX0" fmla="*/ 0 w 9288370"/>
              <a:gd name="connsiteY0" fmla="*/ 1858154 h 1858154"/>
              <a:gd name="connsiteX1" fmla="*/ 1049 w 9288370"/>
              <a:gd name="connsiteY1" fmla="*/ 1857909 h 1858154"/>
              <a:gd name="connsiteX2" fmla="*/ 370426 w 9288370"/>
              <a:gd name="connsiteY2" fmla="*/ 1702965 h 1858154"/>
              <a:gd name="connsiteX3" fmla="*/ 832307 w 9288370"/>
              <a:gd name="connsiteY3" fmla="*/ 1538702 h 1858154"/>
              <a:gd name="connsiteX4" fmla="*/ 971617 w 9288370"/>
              <a:gd name="connsiteY4" fmla="*/ 1522494 h 1858154"/>
              <a:gd name="connsiteX5" fmla="*/ 1186668 w 9288370"/>
              <a:gd name="connsiteY5" fmla="*/ 1521861 h 1858154"/>
              <a:gd name="connsiteX6" fmla="*/ 1456865 w 9288370"/>
              <a:gd name="connsiteY6" fmla="*/ 1510292 h 1858154"/>
              <a:gd name="connsiteX7" fmla="*/ 1463005 w 9288370"/>
              <a:gd name="connsiteY7" fmla="*/ 1511279 h 1858154"/>
              <a:gd name="connsiteX8" fmla="*/ 1604999 w 9288370"/>
              <a:gd name="connsiteY8" fmla="*/ 1513599 h 1858154"/>
              <a:gd name="connsiteX9" fmla="*/ 1717911 w 9288370"/>
              <a:gd name="connsiteY9" fmla="*/ 1497764 h 1858154"/>
              <a:gd name="connsiteX10" fmla="*/ 1794234 w 9288370"/>
              <a:gd name="connsiteY10" fmla="*/ 1464331 h 1858154"/>
              <a:gd name="connsiteX11" fmla="*/ 2101780 w 9288370"/>
              <a:gd name="connsiteY11" fmla="*/ 1409907 h 1858154"/>
              <a:gd name="connsiteX12" fmla="*/ 2244830 w 9288370"/>
              <a:gd name="connsiteY12" fmla="*/ 1388540 h 1858154"/>
              <a:gd name="connsiteX13" fmla="*/ 2428648 w 9288370"/>
              <a:gd name="connsiteY13" fmla="*/ 1372736 h 1858154"/>
              <a:gd name="connsiteX14" fmla="*/ 2645882 w 9288370"/>
              <a:gd name="connsiteY14" fmla="*/ 1341971 h 1858154"/>
              <a:gd name="connsiteX15" fmla="*/ 2707413 w 9288370"/>
              <a:gd name="connsiteY15" fmla="*/ 1347156 h 1858154"/>
              <a:gd name="connsiteX16" fmla="*/ 2843134 w 9288370"/>
              <a:gd name="connsiteY16" fmla="*/ 1323561 h 1858154"/>
              <a:gd name="connsiteX17" fmla="*/ 2923804 w 9288370"/>
              <a:gd name="connsiteY17" fmla="*/ 1314224 h 1858154"/>
              <a:gd name="connsiteX18" fmla="*/ 2953618 w 9288370"/>
              <a:gd name="connsiteY18" fmla="*/ 1318186 h 1858154"/>
              <a:gd name="connsiteX19" fmla="*/ 2995816 w 9288370"/>
              <a:gd name="connsiteY19" fmla="*/ 1318670 h 1858154"/>
              <a:gd name="connsiteX20" fmla="*/ 3352700 w 9288370"/>
              <a:gd name="connsiteY20" fmla="*/ 1264183 h 1858154"/>
              <a:gd name="connsiteX21" fmla="*/ 3444611 w 9288370"/>
              <a:gd name="connsiteY21" fmla="*/ 1236739 h 1858154"/>
              <a:gd name="connsiteX22" fmla="*/ 3650072 w 9288370"/>
              <a:gd name="connsiteY22" fmla="*/ 1217421 h 1858154"/>
              <a:gd name="connsiteX23" fmla="*/ 3707853 w 9288370"/>
              <a:gd name="connsiteY23" fmla="*/ 1241722 h 1858154"/>
              <a:gd name="connsiteX24" fmla="*/ 3925616 w 9288370"/>
              <a:gd name="connsiteY24" fmla="*/ 1253751 h 1858154"/>
              <a:gd name="connsiteX25" fmla="*/ 3954387 w 9288370"/>
              <a:gd name="connsiteY25" fmla="*/ 1263789 h 1858154"/>
              <a:gd name="connsiteX26" fmla="*/ 3995849 w 9288370"/>
              <a:gd name="connsiteY26" fmla="*/ 1272939 h 1858154"/>
              <a:gd name="connsiteX27" fmla="*/ 4067546 w 9288370"/>
              <a:gd name="connsiteY27" fmla="*/ 1294697 h 1858154"/>
              <a:gd name="connsiteX28" fmla="*/ 4190310 w 9288370"/>
              <a:gd name="connsiteY28" fmla="*/ 1307786 h 1858154"/>
              <a:gd name="connsiteX29" fmla="*/ 4230008 w 9288370"/>
              <a:gd name="connsiteY29" fmla="*/ 1303546 h 1858154"/>
              <a:gd name="connsiteX30" fmla="*/ 4575478 w 9288370"/>
              <a:gd name="connsiteY30" fmla="*/ 1261726 h 1858154"/>
              <a:gd name="connsiteX31" fmla="*/ 4650026 w 9288370"/>
              <a:gd name="connsiteY31" fmla="*/ 1265798 h 1858154"/>
              <a:gd name="connsiteX32" fmla="*/ 4792008 w 9288370"/>
              <a:gd name="connsiteY32" fmla="*/ 1243899 h 1858154"/>
              <a:gd name="connsiteX33" fmla="*/ 4954126 w 9288370"/>
              <a:gd name="connsiteY33" fmla="*/ 1204617 h 1858154"/>
              <a:gd name="connsiteX34" fmla="*/ 5309678 w 9288370"/>
              <a:gd name="connsiteY34" fmla="*/ 1128278 h 1858154"/>
              <a:gd name="connsiteX35" fmla="*/ 5474724 w 9288370"/>
              <a:gd name="connsiteY35" fmla="*/ 1091167 h 1858154"/>
              <a:gd name="connsiteX36" fmla="*/ 5612132 w 9288370"/>
              <a:gd name="connsiteY36" fmla="*/ 1051509 h 1858154"/>
              <a:gd name="connsiteX37" fmla="*/ 5776618 w 9288370"/>
              <a:gd name="connsiteY37" fmla="*/ 1053037 h 1858154"/>
              <a:gd name="connsiteX38" fmla="*/ 5785786 w 9288370"/>
              <a:gd name="connsiteY38" fmla="*/ 1051213 h 1858154"/>
              <a:gd name="connsiteX39" fmla="*/ 5829381 w 9288370"/>
              <a:gd name="connsiteY39" fmla="*/ 1046878 h 1858154"/>
              <a:gd name="connsiteX40" fmla="*/ 5943596 w 9288370"/>
              <a:gd name="connsiteY40" fmla="*/ 1043237 h 1858154"/>
              <a:gd name="connsiteX41" fmla="*/ 5985730 w 9288370"/>
              <a:gd name="connsiteY41" fmla="*/ 1035396 h 1858154"/>
              <a:gd name="connsiteX42" fmla="*/ 6103109 w 9288370"/>
              <a:gd name="connsiteY42" fmla="*/ 1019019 h 1858154"/>
              <a:gd name="connsiteX43" fmla="*/ 6222406 w 9288370"/>
              <a:gd name="connsiteY43" fmla="*/ 985341 h 1858154"/>
              <a:gd name="connsiteX44" fmla="*/ 6598672 w 9288370"/>
              <a:gd name="connsiteY44" fmla="*/ 902062 h 1858154"/>
              <a:gd name="connsiteX45" fmla="*/ 6766149 w 9288370"/>
              <a:gd name="connsiteY45" fmla="*/ 846132 h 1858154"/>
              <a:gd name="connsiteX46" fmla="*/ 6886312 w 9288370"/>
              <a:gd name="connsiteY46" fmla="*/ 781877 h 1858154"/>
              <a:gd name="connsiteX47" fmla="*/ 7006457 w 9288370"/>
              <a:gd name="connsiteY47" fmla="*/ 699758 h 1858154"/>
              <a:gd name="connsiteX48" fmla="*/ 7231643 w 9288370"/>
              <a:gd name="connsiteY48" fmla="*/ 640778 h 1858154"/>
              <a:gd name="connsiteX49" fmla="*/ 7363123 w 9288370"/>
              <a:gd name="connsiteY49" fmla="*/ 593682 h 1858154"/>
              <a:gd name="connsiteX50" fmla="*/ 7588368 w 9288370"/>
              <a:gd name="connsiteY50" fmla="*/ 531129 h 1858154"/>
              <a:gd name="connsiteX51" fmla="*/ 7952094 w 9288370"/>
              <a:gd name="connsiteY51" fmla="*/ 409302 h 1858154"/>
              <a:gd name="connsiteX52" fmla="*/ 8231938 w 9288370"/>
              <a:gd name="connsiteY52" fmla="*/ 259259 h 1858154"/>
              <a:gd name="connsiteX53" fmla="*/ 8428864 w 9288370"/>
              <a:gd name="connsiteY53" fmla="*/ 208471 h 1858154"/>
              <a:gd name="connsiteX54" fmla="*/ 8616510 w 9288370"/>
              <a:gd name="connsiteY54" fmla="*/ 161973 h 1858154"/>
              <a:gd name="connsiteX55" fmla="*/ 8826766 w 9288370"/>
              <a:gd name="connsiteY55" fmla="*/ 152111 h 1858154"/>
              <a:gd name="connsiteX56" fmla="*/ 8917647 w 9288370"/>
              <a:gd name="connsiteY56" fmla="*/ 112232 h 1858154"/>
              <a:gd name="connsiteX57" fmla="*/ 9182272 w 9288370"/>
              <a:gd name="connsiteY57" fmla="*/ 37171 h 1858154"/>
              <a:gd name="connsiteX58" fmla="*/ 9232990 w 9288370"/>
              <a:gd name="connsiteY58" fmla="*/ 24074 h 1858154"/>
              <a:gd name="connsiteX59" fmla="*/ 9288370 w 9288370"/>
              <a:gd name="connsiteY59" fmla="*/ 0 h 1858154"/>
              <a:gd name="connsiteX60" fmla="*/ 0 w 9288370"/>
              <a:gd name="connsiteY60" fmla="*/ 0 h 185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9288370" h="1858154">
                <a:moveTo>
                  <a:pt x="0" y="1858154"/>
                </a:moveTo>
                <a:lnTo>
                  <a:pt x="1049" y="1857909"/>
                </a:lnTo>
                <a:cubicBezTo>
                  <a:pt x="74675" y="1831386"/>
                  <a:pt x="218534" y="1803822"/>
                  <a:pt x="370426" y="1702965"/>
                </a:cubicBezTo>
                <a:cubicBezTo>
                  <a:pt x="508969" y="1649765"/>
                  <a:pt x="440682" y="1619463"/>
                  <a:pt x="832307" y="1538702"/>
                </a:cubicBezTo>
                <a:cubicBezTo>
                  <a:pt x="878744" y="1533298"/>
                  <a:pt x="897351" y="1542198"/>
                  <a:pt x="971617" y="1522494"/>
                </a:cubicBezTo>
                <a:cubicBezTo>
                  <a:pt x="1030678" y="1519687"/>
                  <a:pt x="1097347" y="1540789"/>
                  <a:pt x="1186668" y="1521861"/>
                </a:cubicBezTo>
                <a:lnTo>
                  <a:pt x="1456865" y="1510292"/>
                </a:lnTo>
                <a:lnTo>
                  <a:pt x="1463005" y="1511279"/>
                </a:lnTo>
                <a:lnTo>
                  <a:pt x="1604999" y="1513599"/>
                </a:lnTo>
                <a:lnTo>
                  <a:pt x="1717911" y="1497764"/>
                </a:lnTo>
                <a:cubicBezTo>
                  <a:pt x="1743422" y="1488490"/>
                  <a:pt x="1730257" y="1478974"/>
                  <a:pt x="1794234" y="1464331"/>
                </a:cubicBezTo>
                <a:cubicBezTo>
                  <a:pt x="1842539" y="1428781"/>
                  <a:pt x="1920661" y="1445458"/>
                  <a:pt x="2101780" y="1409907"/>
                </a:cubicBezTo>
                <a:cubicBezTo>
                  <a:pt x="2138594" y="1385934"/>
                  <a:pt x="2193900" y="1407074"/>
                  <a:pt x="2244830" y="1388540"/>
                </a:cubicBezTo>
                <a:cubicBezTo>
                  <a:pt x="2310706" y="1379336"/>
                  <a:pt x="2366733" y="1379060"/>
                  <a:pt x="2428648" y="1372736"/>
                </a:cubicBezTo>
                <a:cubicBezTo>
                  <a:pt x="2495490" y="1364975"/>
                  <a:pt x="2599421" y="1346234"/>
                  <a:pt x="2645882" y="1341971"/>
                </a:cubicBezTo>
                <a:cubicBezTo>
                  <a:pt x="2670920" y="1340537"/>
                  <a:pt x="2669117" y="1348484"/>
                  <a:pt x="2707413" y="1347156"/>
                </a:cubicBezTo>
                <a:cubicBezTo>
                  <a:pt x="2743721" y="1324535"/>
                  <a:pt x="2798213" y="1353269"/>
                  <a:pt x="2843134" y="1323561"/>
                </a:cubicBezTo>
                <a:cubicBezTo>
                  <a:pt x="2859865" y="1315298"/>
                  <a:pt x="2912970" y="1306041"/>
                  <a:pt x="2923804" y="1314224"/>
                </a:cubicBezTo>
                <a:cubicBezTo>
                  <a:pt x="2935040" y="1314339"/>
                  <a:pt x="2947659" y="1308371"/>
                  <a:pt x="2953618" y="1318186"/>
                </a:cubicBezTo>
                <a:cubicBezTo>
                  <a:pt x="2963089" y="1329568"/>
                  <a:pt x="3000111" y="1302355"/>
                  <a:pt x="2995816" y="1318670"/>
                </a:cubicBezTo>
                <a:cubicBezTo>
                  <a:pt x="3062330" y="1309669"/>
                  <a:pt x="3244113" y="1294731"/>
                  <a:pt x="3352700" y="1264183"/>
                </a:cubicBezTo>
                <a:lnTo>
                  <a:pt x="3444611" y="1236739"/>
                </a:lnTo>
                <a:cubicBezTo>
                  <a:pt x="3513098" y="1213406"/>
                  <a:pt x="3581585" y="1223860"/>
                  <a:pt x="3650072" y="1217421"/>
                </a:cubicBezTo>
                <a:cubicBezTo>
                  <a:pt x="3683717" y="1219648"/>
                  <a:pt x="3669967" y="1235157"/>
                  <a:pt x="3707853" y="1241722"/>
                </a:cubicBezTo>
                <a:cubicBezTo>
                  <a:pt x="3753776" y="1247777"/>
                  <a:pt x="3884527" y="1250073"/>
                  <a:pt x="3925616" y="1253751"/>
                </a:cubicBezTo>
                <a:cubicBezTo>
                  <a:pt x="3936659" y="1256176"/>
                  <a:pt x="3949946" y="1252887"/>
                  <a:pt x="3954387" y="1263789"/>
                </a:cubicBezTo>
                <a:cubicBezTo>
                  <a:pt x="3962052" y="1276954"/>
                  <a:pt x="4002445" y="1257743"/>
                  <a:pt x="3995849" y="1272939"/>
                </a:cubicBezTo>
                <a:cubicBezTo>
                  <a:pt x="4024501" y="1259800"/>
                  <a:pt x="4044699" y="1287470"/>
                  <a:pt x="4067546" y="1294697"/>
                </a:cubicBezTo>
                <a:lnTo>
                  <a:pt x="4190310" y="1307786"/>
                </a:lnTo>
                <a:cubicBezTo>
                  <a:pt x="4201670" y="1307054"/>
                  <a:pt x="4216873" y="1303173"/>
                  <a:pt x="4230008" y="1303546"/>
                </a:cubicBezTo>
                <a:cubicBezTo>
                  <a:pt x="4327992" y="1270528"/>
                  <a:pt x="4508090" y="1267792"/>
                  <a:pt x="4575478" y="1261726"/>
                </a:cubicBezTo>
                <a:lnTo>
                  <a:pt x="4650026" y="1265798"/>
                </a:lnTo>
                <a:lnTo>
                  <a:pt x="4792008" y="1243899"/>
                </a:lnTo>
                <a:cubicBezTo>
                  <a:pt x="4864797" y="1217989"/>
                  <a:pt x="4892960" y="1244893"/>
                  <a:pt x="4954126" y="1204617"/>
                </a:cubicBezTo>
                <a:cubicBezTo>
                  <a:pt x="5072643" y="1179171"/>
                  <a:pt x="5136253" y="1145277"/>
                  <a:pt x="5309678" y="1128278"/>
                </a:cubicBezTo>
                <a:cubicBezTo>
                  <a:pt x="5365406" y="1122815"/>
                  <a:pt x="5419708" y="1103537"/>
                  <a:pt x="5474724" y="1091167"/>
                </a:cubicBezTo>
                <a:lnTo>
                  <a:pt x="5612132" y="1051509"/>
                </a:lnTo>
                <a:cubicBezTo>
                  <a:pt x="5662448" y="1045154"/>
                  <a:pt x="5747676" y="1053086"/>
                  <a:pt x="5776618" y="1053037"/>
                </a:cubicBezTo>
                <a:lnTo>
                  <a:pt x="5785786" y="1051213"/>
                </a:lnTo>
                <a:lnTo>
                  <a:pt x="5829381" y="1046878"/>
                </a:lnTo>
                <a:cubicBezTo>
                  <a:pt x="5855683" y="1045549"/>
                  <a:pt x="5917537" y="1045151"/>
                  <a:pt x="5943596" y="1043237"/>
                </a:cubicBezTo>
                <a:cubicBezTo>
                  <a:pt x="5955032" y="1029831"/>
                  <a:pt x="5969545" y="1030469"/>
                  <a:pt x="5985730" y="1035396"/>
                </a:cubicBezTo>
                <a:cubicBezTo>
                  <a:pt x="6020901" y="1022497"/>
                  <a:pt x="6059962" y="1025742"/>
                  <a:pt x="6103109" y="1019019"/>
                </a:cubicBezTo>
                <a:cubicBezTo>
                  <a:pt x="6142495" y="996126"/>
                  <a:pt x="6176341" y="992625"/>
                  <a:pt x="6222406" y="985341"/>
                </a:cubicBezTo>
                <a:cubicBezTo>
                  <a:pt x="6305000" y="965848"/>
                  <a:pt x="6389790" y="916113"/>
                  <a:pt x="6598672" y="902062"/>
                </a:cubicBezTo>
                <a:cubicBezTo>
                  <a:pt x="6696217" y="878308"/>
                  <a:pt x="6705019" y="864412"/>
                  <a:pt x="6766149" y="846132"/>
                </a:cubicBezTo>
                <a:cubicBezTo>
                  <a:pt x="6828622" y="816303"/>
                  <a:pt x="6844288" y="800250"/>
                  <a:pt x="6886312" y="781877"/>
                </a:cubicBezTo>
                <a:cubicBezTo>
                  <a:pt x="6904346" y="770915"/>
                  <a:pt x="6974811" y="693660"/>
                  <a:pt x="7006457" y="699758"/>
                </a:cubicBezTo>
                <a:cubicBezTo>
                  <a:pt x="7015878" y="688760"/>
                  <a:pt x="7169942" y="678731"/>
                  <a:pt x="7231643" y="640778"/>
                </a:cubicBezTo>
                <a:cubicBezTo>
                  <a:pt x="7291087" y="623099"/>
                  <a:pt x="7308597" y="611957"/>
                  <a:pt x="7363123" y="593682"/>
                </a:cubicBezTo>
                <a:cubicBezTo>
                  <a:pt x="7401879" y="595559"/>
                  <a:pt x="7517574" y="550445"/>
                  <a:pt x="7588368" y="531129"/>
                </a:cubicBezTo>
                <a:cubicBezTo>
                  <a:pt x="7669636" y="521516"/>
                  <a:pt x="7844833" y="454614"/>
                  <a:pt x="7952094" y="409302"/>
                </a:cubicBezTo>
                <a:cubicBezTo>
                  <a:pt x="8059356" y="363990"/>
                  <a:pt x="8146910" y="253405"/>
                  <a:pt x="8231938" y="259259"/>
                </a:cubicBezTo>
                <a:cubicBezTo>
                  <a:pt x="8305929" y="256630"/>
                  <a:pt x="8363222" y="225400"/>
                  <a:pt x="8428864" y="208471"/>
                </a:cubicBezTo>
                <a:cubicBezTo>
                  <a:pt x="8491413" y="192972"/>
                  <a:pt x="8456819" y="173248"/>
                  <a:pt x="8616510" y="161973"/>
                </a:cubicBezTo>
                <a:cubicBezTo>
                  <a:pt x="8658196" y="158015"/>
                  <a:pt x="8776576" y="160401"/>
                  <a:pt x="8826766" y="152111"/>
                </a:cubicBezTo>
                <a:lnTo>
                  <a:pt x="8917647" y="112232"/>
                </a:lnTo>
                <a:cubicBezTo>
                  <a:pt x="8976899" y="93075"/>
                  <a:pt x="9069756" y="89380"/>
                  <a:pt x="9182272" y="37171"/>
                </a:cubicBezTo>
                <a:cubicBezTo>
                  <a:pt x="9197307" y="35724"/>
                  <a:pt x="9214647" y="30863"/>
                  <a:pt x="9232990" y="24074"/>
                </a:cubicBezTo>
                <a:lnTo>
                  <a:pt x="9288370" y="0"/>
                </a:lnTo>
                <a:lnTo>
                  <a:pt x="0" y="0"/>
                </a:lnTo>
                <a:close/>
              </a:path>
            </a:pathLst>
          </a:custGeom>
          <a:blipFill>
            <a:blip r:embed="rId2"/>
            <a:tile tx="0" ty="0" sx="70000" sy="70000" flip="none" algn="tl"/>
          </a:blipFill>
          <a:ln w="12700" cap="flat" cmpd="sng" algn="ctr">
            <a:noFill/>
            <a:prstDash val="solid"/>
            <a:miter lim="800000"/>
          </a:ln>
          <a:effectLst>
            <a:innerShdw blurRad="63500" dist="12700" dir="5400000">
              <a:prstClr val="black">
                <a:alpha val="56000"/>
              </a:prst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246185" y="3001108"/>
            <a:ext cx="5410201" cy="3581400"/>
          </a:xfrm>
        </p:spPr>
        <p:txBody>
          <a:bodyPr anchor="b">
            <a:normAutofit/>
          </a:bodyPr>
          <a:lstStyle/>
          <a:p>
            <a:r>
              <a:rPr lang="ro-RO" sz="5400">
                <a:solidFill>
                  <a:schemeClr val="tx1"/>
                </a:solidFill>
                <a:highlight>
                  <a:srgbClr val="000000"/>
                </a:highlight>
                <a:latin typeface="Franklin Gothic Heavy"/>
              </a:rPr>
              <a:t>Sistemul propus</a:t>
            </a:r>
            <a:endParaRPr lang="ro-RO" sz="5400">
              <a:solidFill>
                <a:schemeClr val="tx1"/>
              </a:solidFill>
              <a:highlight>
                <a:srgbClr val="000000"/>
              </a:highlight>
            </a:endParaRPr>
          </a:p>
        </p:txBody>
      </p:sp>
      <p:sp>
        <p:nvSpPr>
          <p:cNvPr id="9" name="Substituent conținut 4">
            <a:extLst>
              <a:ext uri="{FF2B5EF4-FFF2-40B4-BE49-F238E27FC236}">
                <a16:creationId xmlns:a16="http://schemas.microsoft.com/office/drawing/2014/main" id="{47E093C7-1B63-9DB9-EB93-C285D50680AC}"/>
              </a:ext>
            </a:extLst>
          </p:cNvPr>
          <p:cNvSpPr>
            <a:spLocks noGrp="1"/>
          </p:cNvSpPr>
          <p:nvPr>
            <p:ph idx="1"/>
          </p:nvPr>
        </p:nvSpPr>
        <p:spPr>
          <a:xfrm>
            <a:off x="9202810" y="223580"/>
            <a:ext cx="2693835" cy="1491408"/>
          </a:xfrm>
          <a:ln>
            <a:solidFill>
              <a:schemeClr val="tx1"/>
            </a:solidFill>
          </a:ln>
        </p:spPr>
        <p:txBody>
          <a:bodyPr vert="horz" lIns="91440" tIns="45720" rIns="91440" bIns="45720" rtlCol="0" anchor="t">
            <a:normAutofit/>
          </a:bodyPr>
          <a:lstStyle/>
          <a:p>
            <a:pPr marL="0" indent="0" algn="ctr">
              <a:buNone/>
            </a:pPr>
            <a:r>
              <a:rPr lang="ro-RO" dirty="0"/>
              <a:t>Structură</a:t>
            </a:r>
          </a:p>
          <a:p>
            <a:pPr marL="0" indent="0" algn="ctr">
              <a:buNone/>
            </a:pPr>
            <a:r>
              <a:rPr lang="ro-RO" dirty="0"/>
              <a:t>Flux de date</a:t>
            </a:r>
          </a:p>
          <a:p>
            <a:pPr marL="0" indent="0" algn="ctr">
              <a:buNone/>
            </a:pPr>
            <a:r>
              <a:rPr lang="ro-RO" sz="2400" b="1" dirty="0"/>
              <a:t>Arhitectura</a:t>
            </a:r>
            <a:endParaRPr lang="ro-RO" b="1" dirty="0"/>
          </a:p>
          <a:p>
            <a:endParaRPr lang="ro-RO"/>
          </a:p>
        </p:txBody>
      </p:sp>
      <p:sp>
        <p:nvSpPr>
          <p:cNvPr id="5" name="CasetăText 4">
            <a:extLst>
              <a:ext uri="{FF2B5EF4-FFF2-40B4-BE49-F238E27FC236}">
                <a16:creationId xmlns:a16="http://schemas.microsoft.com/office/drawing/2014/main" id="{93F178D4-06C1-54D2-6948-879130EFE09C}"/>
              </a:ext>
            </a:extLst>
          </p:cNvPr>
          <p:cNvSpPr txBox="1"/>
          <p:nvPr/>
        </p:nvSpPr>
        <p:spPr>
          <a:xfrm>
            <a:off x="6743986" y="636682"/>
            <a:ext cx="3679850"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o-RO" err="1"/>
              <a:t>Ethereum</a:t>
            </a:r>
            <a:endParaRPr lang="ro-RO"/>
          </a:p>
          <a:p>
            <a:r>
              <a:rPr lang="ro-RO" err="1"/>
              <a:t>Sepolia</a:t>
            </a:r>
            <a:endParaRPr lang="ro-RO"/>
          </a:p>
          <a:p>
            <a:r>
              <a:rPr lang="ro-RO" dirty="0"/>
              <a:t>Web3</a:t>
            </a:r>
          </a:p>
          <a:p>
            <a:r>
              <a:rPr lang="ro-RO" err="1"/>
              <a:t>Solidity</a:t>
            </a:r>
            <a:endParaRPr lang="ro-RO"/>
          </a:p>
          <a:p>
            <a:r>
              <a:rPr lang="ro-RO" err="1"/>
              <a:t>RemixIDE</a:t>
            </a:r>
            <a:endParaRPr lang="ro-RO"/>
          </a:p>
          <a:p>
            <a:r>
              <a:rPr lang="ro-RO" err="1"/>
              <a:t>Metamask</a:t>
            </a:r>
            <a:endParaRPr lang="ro-RO"/>
          </a:p>
          <a:p>
            <a:r>
              <a:rPr lang="ro-RO" err="1"/>
              <a:t>Infura</a:t>
            </a:r>
            <a:endParaRPr lang="ro-RO"/>
          </a:p>
          <a:p>
            <a:r>
              <a:rPr lang="ro-RO" err="1"/>
              <a:t>Dart</a:t>
            </a:r>
            <a:endParaRPr lang="ro-RO"/>
          </a:p>
          <a:p>
            <a:r>
              <a:rPr lang="ro-RO" dirty="0"/>
              <a:t>Flutter</a:t>
            </a:r>
          </a:p>
          <a:p>
            <a:r>
              <a:rPr lang="ro-RO" err="1"/>
              <a:t>Firebase</a:t>
            </a:r>
            <a:endParaRPr lang="ro-RO"/>
          </a:p>
          <a:p>
            <a:r>
              <a:rPr lang="ro-RO" dirty="0"/>
              <a:t>Microsoft </a:t>
            </a:r>
            <a:r>
              <a:rPr lang="ro-RO" dirty="0" err="1"/>
              <a:t>Azure</a:t>
            </a:r>
            <a:r>
              <a:rPr lang="ro-RO" dirty="0"/>
              <a:t> Face API</a:t>
            </a:r>
          </a:p>
          <a:p>
            <a:r>
              <a:rPr lang="ro-RO" dirty="0"/>
              <a:t>Google </a:t>
            </a:r>
            <a:r>
              <a:rPr lang="ro-RO" dirty="0" err="1"/>
              <a:t>Cloud</a:t>
            </a:r>
            <a:r>
              <a:rPr lang="ro-RO" dirty="0"/>
              <a:t> Secret Manager</a:t>
            </a:r>
          </a:p>
          <a:p>
            <a:r>
              <a:rPr lang="ro-RO" dirty="0"/>
              <a:t>Web3Dart</a:t>
            </a:r>
          </a:p>
          <a:p>
            <a:r>
              <a:rPr lang="ro-RO" err="1"/>
              <a:t>Python</a:t>
            </a:r>
            <a:endParaRPr lang="ro-RO"/>
          </a:p>
          <a:p>
            <a:r>
              <a:rPr lang="ro-RO" dirty="0"/>
              <a:t>Google </a:t>
            </a:r>
            <a:r>
              <a:rPr lang="ro-RO" dirty="0" err="1"/>
              <a:t>Colab</a:t>
            </a:r>
            <a:endParaRPr lang="ro-RO" dirty="0"/>
          </a:p>
          <a:p>
            <a:pPr algn="l"/>
            <a:r>
              <a:rPr lang="ro-RO" err="1"/>
              <a:t>NewsApi</a:t>
            </a:r>
            <a:endParaRPr lang="ro-RO"/>
          </a:p>
        </p:txBody>
      </p:sp>
      <p:pic>
        <p:nvPicPr>
          <p:cNvPr id="3" name="Imagine 2" descr="O imagine care conține captură de ecran, text, diagramă, cerc&#10;&#10;Descriere generată automat">
            <a:extLst>
              <a:ext uri="{FF2B5EF4-FFF2-40B4-BE49-F238E27FC236}">
                <a16:creationId xmlns:a16="http://schemas.microsoft.com/office/drawing/2014/main" id="{08BA80D1-6063-D492-1784-06C9AE6D7267}"/>
              </a:ext>
            </a:extLst>
          </p:cNvPr>
          <p:cNvPicPr>
            <a:picLocks noChangeAspect="1"/>
          </p:cNvPicPr>
          <p:nvPr/>
        </p:nvPicPr>
        <p:blipFill>
          <a:blip r:embed="rId3"/>
          <a:stretch>
            <a:fillRect/>
          </a:stretch>
        </p:blipFill>
        <p:spPr>
          <a:xfrm>
            <a:off x="263526" y="929747"/>
            <a:ext cx="6373283" cy="4046008"/>
          </a:xfrm>
          <a:prstGeom prst="rect">
            <a:avLst/>
          </a:prstGeom>
        </p:spPr>
      </p:pic>
      <p:pic>
        <p:nvPicPr>
          <p:cNvPr id="4" name="Imagine 3" descr="O imagine care conține captură de ecran, smartphone, alb și negru, cadru&#10;&#10;Descriere generată automat">
            <a:extLst>
              <a:ext uri="{FF2B5EF4-FFF2-40B4-BE49-F238E27FC236}">
                <a16:creationId xmlns:a16="http://schemas.microsoft.com/office/drawing/2014/main" id="{E6B2E44A-8A9B-31F8-7C10-58E33B95BE76}"/>
              </a:ext>
            </a:extLst>
          </p:cNvPr>
          <p:cNvPicPr>
            <a:picLocks noChangeAspect="1"/>
          </p:cNvPicPr>
          <p:nvPr/>
        </p:nvPicPr>
        <p:blipFill>
          <a:blip r:embed="rId4"/>
          <a:stretch>
            <a:fillRect/>
          </a:stretch>
        </p:blipFill>
        <p:spPr>
          <a:xfrm>
            <a:off x="323851" y="1176339"/>
            <a:ext cx="1024466" cy="2208741"/>
          </a:xfrm>
          <a:prstGeom prst="rect">
            <a:avLst/>
          </a:prstGeom>
        </p:spPr>
      </p:pic>
    </p:spTree>
    <p:extLst>
      <p:ext uri="{BB962C8B-B14F-4D97-AF65-F5344CB8AC3E}">
        <p14:creationId xmlns:p14="http://schemas.microsoft.com/office/powerpoint/2010/main" val="14554744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latin typeface="Franklin Gothic Heavy"/>
              </a:rPr>
              <a:t>Analiză</a:t>
            </a:r>
            <a:endParaRPr lang="ro-RO">
              <a:solidFill>
                <a:schemeClr val="tx1"/>
              </a:solidFill>
              <a:highlight>
                <a:srgbClr val="000000"/>
              </a:highlight>
            </a:endParaRPr>
          </a:p>
        </p:txBody>
      </p:sp>
      <p:sp>
        <p:nvSpPr>
          <p:cNvPr id="5" name="Substituent conținut 4">
            <a:extLst>
              <a:ext uri="{FF2B5EF4-FFF2-40B4-BE49-F238E27FC236}">
                <a16:creationId xmlns:a16="http://schemas.microsoft.com/office/drawing/2014/main" id="{4C0AF520-F298-6451-0303-565B2A4CC892}"/>
              </a:ext>
            </a:extLst>
          </p:cNvPr>
          <p:cNvSpPr>
            <a:spLocks noGrp="1"/>
          </p:cNvSpPr>
          <p:nvPr>
            <p:ph idx="1"/>
          </p:nvPr>
        </p:nvSpPr>
        <p:spPr>
          <a:xfrm>
            <a:off x="1219200" y="2318032"/>
            <a:ext cx="9493250" cy="2070339"/>
          </a:xfrm>
        </p:spPr>
        <p:txBody>
          <a:bodyPr vert="horz" lIns="91440" tIns="45720" rIns="91440" bIns="45720" rtlCol="0" anchor="t">
            <a:normAutofit/>
          </a:bodyPr>
          <a:lstStyle/>
          <a:p>
            <a:pPr marL="0" indent="0">
              <a:buNone/>
            </a:pPr>
            <a:r>
              <a:rPr lang="ro-RO">
                <a:ea typeface="+mn-lt"/>
                <a:cs typeface="+mn-lt"/>
              </a:rPr>
              <a:t>Analiză de cost </a:t>
            </a:r>
          </a:p>
          <a:p>
            <a:pPr marL="0" indent="0">
              <a:buNone/>
            </a:pPr>
            <a:r>
              <a:rPr lang="ro-RO">
                <a:ea typeface="+mn-lt"/>
                <a:cs typeface="+mn-lt"/>
              </a:rPr>
              <a:t>Analiză de timp</a:t>
            </a:r>
          </a:p>
          <a:p>
            <a:pPr marL="0" indent="0">
              <a:buNone/>
            </a:pPr>
            <a:r>
              <a:rPr lang="ro-RO">
                <a:ea typeface="+mn-lt"/>
                <a:cs typeface="+mn-lt"/>
              </a:rPr>
              <a:t>Avantaje </a:t>
            </a:r>
          </a:p>
          <a:p>
            <a:pPr marL="0" indent="0">
              <a:buNone/>
            </a:pPr>
            <a:r>
              <a:rPr lang="ro-RO">
                <a:ea typeface="+mn-lt"/>
                <a:cs typeface="+mn-lt"/>
              </a:rPr>
              <a:t>Direcții viitoare</a:t>
            </a:r>
            <a:endParaRPr lang="ro-RO"/>
          </a:p>
        </p:txBody>
      </p:sp>
    </p:spTree>
    <p:extLst>
      <p:ext uri="{BB962C8B-B14F-4D97-AF65-F5344CB8AC3E}">
        <p14:creationId xmlns:p14="http://schemas.microsoft.com/office/powerpoint/2010/main" val="2674335101"/>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latin typeface="Franklin Gothic Heavy"/>
              </a:rPr>
              <a:t>Analiză</a:t>
            </a:r>
            <a:endParaRPr lang="ro-RO">
              <a:solidFill>
                <a:schemeClr val="tx1"/>
              </a:solidFill>
              <a:highlight>
                <a:srgbClr val="000000"/>
              </a:highlight>
            </a:endParaRPr>
          </a:p>
        </p:txBody>
      </p:sp>
      <p:sp>
        <p:nvSpPr>
          <p:cNvPr id="5" name="Substituent conținut 4">
            <a:extLst>
              <a:ext uri="{FF2B5EF4-FFF2-40B4-BE49-F238E27FC236}">
                <a16:creationId xmlns:a16="http://schemas.microsoft.com/office/drawing/2014/main" id="{4C0AF520-F298-6451-0303-565B2A4CC892}"/>
              </a:ext>
            </a:extLst>
          </p:cNvPr>
          <p:cNvSpPr>
            <a:spLocks noGrp="1"/>
          </p:cNvSpPr>
          <p:nvPr>
            <p:ph idx="1"/>
          </p:nvPr>
        </p:nvSpPr>
        <p:spPr>
          <a:xfrm>
            <a:off x="1219200" y="2318032"/>
            <a:ext cx="3100917" cy="2070339"/>
          </a:xfrm>
        </p:spPr>
        <p:txBody>
          <a:bodyPr vert="horz" lIns="91440" tIns="45720" rIns="91440" bIns="45720" rtlCol="0" anchor="t">
            <a:normAutofit/>
          </a:bodyPr>
          <a:lstStyle/>
          <a:p>
            <a:pPr marL="0" indent="0">
              <a:buNone/>
            </a:pPr>
            <a:r>
              <a:rPr lang="ro-RO" sz="2400" b="1">
                <a:ea typeface="+mn-lt"/>
                <a:cs typeface="+mn-lt"/>
              </a:rPr>
              <a:t>Analiză de cost </a:t>
            </a:r>
          </a:p>
          <a:p>
            <a:pPr marL="0" indent="0">
              <a:buNone/>
            </a:pPr>
            <a:r>
              <a:rPr lang="ro-RO">
                <a:ea typeface="+mn-lt"/>
                <a:cs typeface="+mn-lt"/>
              </a:rPr>
              <a:t>Analiză de timp</a:t>
            </a:r>
          </a:p>
          <a:p>
            <a:pPr marL="0" indent="0">
              <a:buNone/>
            </a:pPr>
            <a:r>
              <a:rPr lang="ro-RO">
                <a:ea typeface="+mn-lt"/>
                <a:cs typeface="+mn-lt"/>
              </a:rPr>
              <a:t>Avantaje </a:t>
            </a:r>
          </a:p>
          <a:p>
            <a:pPr marL="0" indent="0">
              <a:buNone/>
            </a:pPr>
            <a:r>
              <a:rPr lang="ro-RO">
                <a:ea typeface="+mn-lt"/>
                <a:cs typeface="+mn-lt"/>
              </a:rPr>
              <a:t>Direcții viitoare</a:t>
            </a:r>
            <a:endParaRPr lang="ro-RO"/>
          </a:p>
        </p:txBody>
      </p:sp>
      <p:sp>
        <p:nvSpPr>
          <p:cNvPr id="3" name="CasetăText 2">
            <a:extLst>
              <a:ext uri="{FF2B5EF4-FFF2-40B4-BE49-F238E27FC236}">
                <a16:creationId xmlns:a16="http://schemas.microsoft.com/office/drawing/2014/main" id="{65742A48-2EFC-4379-96E8-E1D2F2825642}"/>
              </a:ext>
            </a:extLst>
          </p:cNvPr>
          <p:cNvSpPr txBox="1"/>
          <p:nvPr/>
        </p:nvSpPr>
        <p:spPr>
          <a:xfrm>
            <a:off x="6097472" y="2770849"/>
            <a:ext cx="4876719" cy="92333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ro-RO"/>
              <a:t>Costul unei alegeri electorale scade semnificativ chiar și atunci când rețeaua este supraîncărcată.</a:t>
            </a:r>
          </a:p>
        </p:txBody>
      </p:sp>
    </p:spTree>
    <p:extLst>
      <p:ext uri="{BB962C8B-B14F-4D97-AF65-F5344CB8AC3E}">
        <p14:creationId xmlns:p14="http://schemas.microsoft.com/office/powerpoint/2010/main" val="34556163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latin typeface="Franklin Gothic Heavy"/>
              </a:rPr>
              <a:t>Analiză</a:t>
            </a:r>
            <a:endParaRPr lang="ro-RO">
              <a:solidFill>
                <a:schemeClr val="tx1"/>
              </a:solidFill>
              <a:highlight>
                <a:srgbClr val="000000"/>
              </a:highlight>
            </a:endParaRPr>
          </a:p>
        </p:txBody>
      </p:sp>
      <p:sp>
        <p:nvSpPr>
          <p:cNvPr id="5" name="Substituent conținut 4">
            <a:extLst>
              <a:ext uri="{FF2B5EF4-FFF2-40B4-BE49-F238E27FC236}">
                <a16:creationId xmlns:a16="http://schemas.microsoft.com/office/drawing/2014/main" id="{4C0AF520-F298-6451-0303-565B2A4CC892}"/>
              </a:ext>
            </a:extLst>
          </p:cNvPr>
          <p:cNvSpPr>
            <a:spLocks noGrp="1"/>
          </p:cNvSpPr>
          <p:nvPr>
            <p:ph idx="1"/>
          </p:nvPr>
        </p:nvSpPr>
        <p:spPr>
          <a:xfrm>
            <a:off x="1219200" y="2318032"/>
            <a:ext cx="3100917" cy="2070339"/>
          </a:xfrm>
        </p:spPr>
        <p:txBody>
          <a:bodyPr vert="horz" lIns="91440" tIns="45720" rIns="91440" bIns="45720" rtlCol="0" anchor="t">
            <a:normAutofit/>
          </a:bodyPr>
          <a:lstStyle/>
          <a:p>
            <a:pPr marL="0" indent="0">
              <a:buNone/>
            </a:pPr>
            <a:r>
              <a:rPr lang="ro-RO">
                <a:ea typeface="+mn-lt"/>
                <a:cs typeface="+mn-lt"/>
              </a:rPr>
              <a:t>Analiză de cost </a:t>
            </a:r>
          </a:p>
          <a:p>
            <a:pPr marL="0" indent="0">
              <a:buNone/>
            </a:pPr>
            <a:r>
              <a:rPr lang="ro-RO" sz="2400" b="1">
                <a:ea typeface="+mn-lt"/>
                <a:cs typeface="+mn-lt"/>
              </a:rPr>
              <a:t>Analiză de timp</a:t>
            </a:r>
          </a:p>
          <a:p>
            <a:pPr marL="0" indent="0">
              <a:buNone/>
            </a:pPr>
            <a:r>
              <a:rPr lang="ro-RO">
                <a:ea typeface="+mn-lt"/>
                <a:cs typeface="+mn-lt"/>
              </a:rPr>
              <a:t>Avantaje </a:t>
            </a:r>
          </a:p>
          <a:p>
            <a:pPr marL="0" indent="0">
              <a:buNone/>
            </a:pPr>
            <a:r>
              <a:rPr lang="ro-RO">
                <a:ea typeface="+mn-lt"/>
                <a:cs typeface="+mn-lt"/>
              </a:rPr>
              <a:t>Direcții viitoare</a:t>
            </a:r>
            <a:endParaRPr lang="ro-RO"/>
          </a:p>
        </p:txBody>
      </p:sp>
      <p:graphicFrame>
        <p:nvGraphicFramePr>
          <p:cNvPr id="6" name="Tabel 5">
            <a:extLst>
              <a:ext uri="{FF2B5EF4-FFF2-40B4-BE49-F238E27FC236}">
                <a16:creationId xmlns:a16="http://schemas.microsoft.com/office/drawing/2014/main" id="{79F6A63C-29DE-68EE-4E65-6E36E01DA072}"/>
              </a:ext>
            </a:extLst>
          </p:cNvPr>
          <p:cNvGraphicFramePr>
            <a:graphicFrameLocks noGrp="1"/>
          </p:cNvGraphicFramePr>
          <p:nvPr>
            <p:extLst>
              <p:ext uri="{D42A27DB-BD31-4B8C-83A1-F6EECF244321}">
                <p14:modId xmlns:p14="http://schemas.microsoft.com/office/powerpoint/2010/main" val="2627779613"/>
              </p:ext>
            </p:extLst>
          </p:nvPr>
        </p:nvGraphicFramePr>
        <p:xfrm>
          <a:off x="4773083" y="1407583"/>
          <a:ext cx="6572277" cy="3900643"/>
        </p:xfrm>
        <a:graphic>
          <a:graphicData uri="http://schemas.openxmlformats.org/drawingml/2006/table">
            <a:tbl>
              <a:tblPr bandRow="1">
                <a:tableStyleId>{5C22544A-7EE6-4342-B048-85BDC9FD1C3A}</a:tableStyleId>
              </a:tblPr>
              <a:tblGrid>
                <a:gridCol w="4319842">
                  <a:extLst>
                    <a:ext uri="{9D8B030D-6E8A-4147-A177-3AD203B41FA5}">
                      <a16:colId xmlns:a16="http://schemas.microsoft.com/office/drawing/2014/main" val="2828428535"/>
                    </a:ext>
                  </a:extLst>
                </a:gridCol>
                <a:gridCol w="2252435">
                  <a:extLst>
                    <a:ext uri="{9D8B030D-6E8A-4147-A177-3AD203B41FA5}">
                      <a16:colId xmlns:a16="http://schemas.microsoft.com/office/drawing/2014/main" val="2489592082"/>
                    </a:ext>
                  </a:extLst>
                </a:gridCol>
              </a:tblGrid>
              <a:tr h="302496">
                <a:tc>
                  <a:txBody>
                    <a:bodyPr/>
                    <a:lstStyle/>
                    <a:p>
                      <a:pPr algn="ctr" fontAlgn="base"/>
                      <a:r>
                        <a:rPr lang="ro-RO" sz="1800" b="0">
                          <a:solidFill>
                            <a:srgbClr val="000000"/>
                          </a:solidFill>
                          <a:effectLst/>
                          <a:latin typeface="Consolas"/>
                        </a:rPr>
                        <a:t>Operațiune</a:t>
                      </a:r>
                      <a:endParaRPr lang="ro-RO" b="1">
                        <a:solidFill>
                          <a:srgbClr val="FFFFFF"/>
                        </a:solidFill>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base"/>
                      <a:r>
                        <a:rPr lang="ro-RO" sz="1800" b="0">
                          <a:solidFill>
                            <a:srgbClr val="000000"/>
                          </a:solidFill>
                          <a:effectLst/>
                          <a:latin typeface="Consolas"/>
                        </a:rPr>
                        <a:t>Timp mediu (ms) </a:t>
                      </a:r>
                      <a:endParaRPr lang="ro-RO" b="1">
                        <a:solidFill>
                          <a:srgbClr val="FFFFFF"/>
                        </a:solidFill>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910548386"/>
                  </a:ext>
                </a:extLst>
              </a:tr>
              <a:tr h="751919">
                <a:tc>
                  <a:txBody>
                    <a:bodyPr/>
                    <a:lstStyle/>
                    <a:p>
                      <a:pPr fontAlgn="base"/>
                      <a:r>
                        <a:rPr lang="ro-RO" sz="1800">
                          <a:effectLst/>
                          <a:latin typeface="Consolas"/>
                        </a:rPr>
                        <a:t>Construirea contractului asociat alegerii </a:t>
                      </a:r>
                      <a:endParaRPr lang="ro-RO">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base"/>
                      <a:r>
                        <a:rPr lang="ro-RO" sz="1800">
                          <a:effectLst/>
                          <a:latin typeface="Consolas"/>
                        </a:rPr>
                        <a:t>10527</a:t>
                      </a:r>
                      <a:endParaRPr lang="ro-RO">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4752720"/>
                  </a:ext>
                </a:extLst>
              </a:tr>
              <a:tr h="751919">
                <a:tc>
                  <a:txBody>
                    <a:bodyPr/>
                    <a:lstStyle/>
                    <a:p>
                      <a:pPr fontAlgn="base"/>
                      <a:r>
                        <a:rPr lang="ro-RO" sz="1800">
                          <a:effectLst/>
                          <a:latin typeface="Consolas"/>
                        </a:rPr>
                        <a:t>Extragerea informațiilor ce țin de alegere </a:t>
                      </a:r>
                      <a:endParaRPr lang="ro-RO">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base"/>
                      <a:r>
                        <a:rPr lang="ro-RO" sz="1800">
                          <a:effectLst/>
                          <a:latin typeface="Consolas"/>
                        </a:rPr>
                        <a:t>522</a:t>
                      </a:r>
                      <a:endParaRPr lang="ro-RO">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978125906"/>
                  </a:ext>
                </a:extLst>
              </a:tr>
              <a:tr h="751919">
                <a:tc>
                  <a:txBody>
                    <a:bodyPr/>
                    <a:lstStyle/>
                    <a:p>
                      <a:pPr fontAlgn="base"/>
                      <a:r>
                        <a:rPr lang="ro-RO" sz="1800">
                          <a:effectLst/>
                          <a:latin typeface="Consolas"/>
                        </a:rPr>
                        <a:t>Extragerea informațiilor ce țin de un </a:t>
                      </a:r>
                      <a:r>
                        <a:rPr lang="ro-RO" sz="1800" err="1">
                          <a:effectLst/>
                          <a:latin typeface="Consolas"/>
                        </a:rPr>
                        <a:t>candidaț</a:t>
                      </a:r>
                      <a:r>
                        <a:rPr lang="ro-RO" sz="1800">
                          <a:effectLst/>
                          <a:latin typeface="Consolas"/>
                        </a:rPr>
                        <a:t> </a:t>
                      </a:r>
                      <a:endParaRPr lang="ro-RO">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base"/>
                      <a:r>
                        <a:rPr lang="ro-RO" sz="1800">
                          <a:effectLst/>
                          <a:latin typeface="Consolas"/>
                        </a:rPr>
                        <a:t>671</a:t>
                      </a:r>
                      <a:endParaRPr lang="ro-RO">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145323034"/>
                  </a:ext>
                </a:extLst>
              </a:tr>
              <a:tr h="527207">
                <a:tc>
                  <a:txBody>
                    <a:bodyPr/>
                    <a:lstStyle/>
                    <a:p>
                      <a:pPr fontAlgn="base"/>
                      <a:r>
                        <a:rPr lang="ro-RO" sz="1800">
                          <a:effectLst/>
                          <a:latin typeface="Consolas"/>
                        </a:rPr>
                        <a:t>O exercitarea a dreptului de vot</a:t>
                      </a:r>
                      <a:endParaRPr lang="ro-RO">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base"/>
                      <a:r>
                        <a:rPr lang="ro-RO" sz="1800">
                          <a:effectLst/>
                          <a:latin typeface="Consolas"/>
                        </a:rPr>
                        <a:t>5034</a:t>
                      </a:r>
                      <a:endParaRPr lang="ro-RO">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56347677"/>
                  </a:ext>
                </a:extLst>
              </a:tr>
              <a:tr h="751919">
                <a:tc>
                  <a:txBody>
                    <a:bodyPr/>
                    <a:lstStyle/>
                    <a:p>
                      <a:pPr fontAlgn="base"/>
                      <a:r>
                        <a:rPr lang="ro-RO" sz="1800">
                          <a:effectLst/>
                          <a:latin typeface="Consolas"/>
                        </a:rPr>
                        <a:t>Extragerea numărului de voturi pentru un candidat </a:t>
                      </a:r>
                      <a:endParaRPr lang="ro-RO">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base"/>
                      <a:r>
                        <a:rPr lang="ro-RO" sz="1800">
                          <a:effectLst/>
                          <a:latin typeface="Consolas"/>
                        </a:rPr>
                        <a:t>431</a:t>
                      </a:r>
                      <a:endParaRPr lang="ro-RO">
                        <a:effectLst/>
                        <a:latin typeface="Consola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802456190"/>
                  </a:ext>
                </a:extLst>
              </a:tr>
            </a:tbl>
          </a:graphicData>
        </a:graphic>
      </p:graphicFrame>
    </p:spTree>
    <p:extLst>
      <p:ext uri="{BB962C8B-B14F-4D97-AF65-F5344CB8AC3E}">
        <p14:creationId xmlns:p14="http://schemas.microsoft.com/office/powerpoint/2010/main" val="11884096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latin typeface="Franklin Gothic Heavy"/>
              </a:rPr>
              <a:t>Analiză</a:t>
            </a:r>
            <a:endParaRPr lang="ro-RO">
              <a:solidFill>
                <a:schemeClr val="tx1"/>
              </a:solidFill>
              <a:highlight>
                <a:srgbClr val="000000"/>
              </a:highlight>
            </a:endParaRPr>
          </a:p>
        </p:txBody>
      </p:sp>
      <p:sp>
        <p:nvSpPr>
          <p:cNvPr id="5" name="Substituent conținut 4">
            <a:extLst>
              <a:ext uri="{FF2B5EF4-FFF2-40B4-BE49-F238E27FC236}">
                <a16:creationId xmlns:a16="http://schemas.microsoft.com/office/drawing/2014/main" id="{4C0AF520-F298-6451-0303-565B2A4CC892}"/>
              </a:ext>
            </a:extLst>
          </p:cNvPr>
          <p:cNvSpPr>
            <a:spLocks noGrp="1"/>
          </p:cNvSpPr>
          <p:nvPr>
            <p:ph idx="1"/>
          </p:nvPr>
        </p:nvSpPr>
        <p:spPr>
          <a:xfrm>
            <a:off x="1219200" y="2318032"/>
            <a:ext cx="2899020" cy="2070339"/>
          </a:xfrm>
        </p:spPr>
        <p:txBody>
          <a:bodyPr vert="horz" lIns="91440" tIns="45720" rIns="91440" bIns="45720" rtlCol="0" anchor="t">
            <a:normAutofit/>
          </a:bodyPr>
          <a:lstStyle/>
          <a:p>
            <a:pPr marL="0" indent="0">
              <a:buNone/>
            </a:pPr>
            <a:r>
              <a:rPr lang="ro-RO">
                <a:ea typeface="+mn-lt"/>
                <a:cs typeface="+mn-lt"/>
              </a:rPr>
              <a:t>Analiză de cost </a:t>
            </a:r>
          </a:p>
          <a:p>
            <a:pPr marL="0" indent="0">
              <a:buNone/>
            </a:pPr>
            <a:r>
              <a:rPr lang="ro-RO">
                <a:ea typeface="+mn-lt"/>
                <a:cs typeface="+mn-lt"/>
              </a:rPr>
              <a:t>Analiză de timp</a:t>
            </a:r>
          </a:p>
          <a:p>
            <a:pPr marL="0" indent="0">
              <a:buNone/>
            </a:pPr>
            <a:r>
              <a:rPr lang="ro-RO" sz="2400" b="1">
                <a:ea typeface="+mn-lt"/>
                <a:cs typeface="+mn-lt"/>
              </a:rPr>
              <a:t>Avantaje </a:t>
            </a:r>
          </a:p>
          <a:p>
            <a:pPr marL="0" indent="0">
              <a:buNone/>
            </a:pPr>
            <a:r>
              <a:rPr lang="ro-RO">
                <a:ea typeface="+mn-lt"/>
                <a:cs typeface="+mn-lt"/>
              </a:rPr>
              <a:t>Direcții viitoare</a:t>
            </a:r>
            <a:endParaRPr lang="ro-RO"/>
          </a:p>
        </p:txBody>
      </p:sp>
      <p:sp>
        <p:nvSpPr>
          <p:cNvPr id="4" name="CasetăText 3">
            <a:extLst>
              <a:ext uri="{FF2B5EF4-FFF2-40B4-BE49-F238E27FC236}">
                <a16:creationId xmlns:a16="http://schemas.microsoft.com/office/drawing/2014/main" id="{00EEFDCB-1793-C186-86AD-D094D99934F7}"/>
              </a:ext>
            </a:extLst>
          </p:cNvPr>
          <p:cNvSpPr txBox="1"/>
          <p:nvPr/>
        </p:nvSpPr>
        <p:spPr>
          <a:xfrm>
            <a:off x="5711921" y="1573247"/>
            <a:ext cx="5421521"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o-RO">
                <a:ea typeface="+mn-lt"/>
                <a:cs typeface="+mn-lt"/>
              </a:rPr>
              <a:t>1. Structură - disponibilitate.</a:t>
            </a:r>
          </a:p>
          <a:p>
            <a:endParaRPr lang="ro-RO">
              <a:ea typeface="+mn-lt"/>
              <a:cs typeface="+mn-lt"/>
            </a:endParaRPr>
          </a:p>
          <a:p>
            <a:r>
              <a:rPr lang="ro-RO">
                <a:ea typeface="+mn-lt"/>
                <a:cs typeface="+mn-lt"/>
              </a:rPr>
              <a:t>2. Interfață - egalitate și libertate. </a:t>
            </a:r>
          </a:p>
          <a:p>
            <a:endParaRPr lang="ro-RO">
              <a:ea typeface="+mn-lt"/>
              <a:cs typeface="+mn-lt"/>
            </a:endParaRPr>
          </a:p>
          <a:p>
            <a:r>
              <a:rPr lang="ro-RO">
                <a:ea typeface="+mn-lt"/>
                <a:cs typeface="+mn-lt"/>
              </a:rPr>
              <a:t>3. Procesare a datelor - securitate, eligibilitate, anonimitate și verificabilitate, disponibilitate și unicitate. </a:t>
            </a:r>
            <a:endParaRPr lang="ro-RO"/>
          </a:p>
          <a:p>
            <a:endParaRPr lang="ro-RO">
              <a:ea typeface="+mn-lt"/>
              <a:cs typeface="+mn-lt"/>
            </a:endParaRPr>
          </a:p>
          <a:p>
            <a:r>
              <a:rPr lang="ro-RO">
                <a:ea typeface="+mn-lt"/>
                <a:cs typeface="+mn-lt"/>
              </a:rPr>
              <a:t>4. Logică - accesibilitate, anonimitate, integritate, democrație și singularitate, libertate, verificabilitate, eligibilitate, acuratețe, eficiență de cost și interoperabilitate. </a:t>
            </a:r>
            <a:endParaRPr lang="ro-RO"/>
          </a:p>
        </p:txBody>
      </p:sp>
    </p:spTree>
    <p:extLst>
      <p:ext uri="{BB962C8B-B14F-4D97-AF65-F5344CB8AC3E}">
        <p14:creationId xmlns:p14="http://schemas.microsoft.com/office/powerpoint/2010/main" val="65830287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latin typeface="Franklin Gothic Heavy"/>
              </a:rPr>
              <a:t>Analiză</a:t>
            </a:r>
            <a:endParaRPr lang="ro-RO">
              <a:solidFill>
                <a:schemeClr val="tx1"/>
              </a:solidFill>
              <a:highlight>
                <a:srgbClr val="000000"/>
              </a:highlight>
            </a:endParaRPr>
          </a:p>
        </p:txBody>
      </p:sp>
      <p:sp>
        <p:nvSpPr>
          <p:cNvPr id="5" name="Substituent conținut 4">
            <a:extLst>
              <a:ext uri="{FF2B5EF4-FFF2-40B4-BE49-F238E27FC236}">
                <a16:creationId xmlns:a16="http://schemas.microsoft.com/office/drawing/2014/main" id="{4C0AF520-F298-6451-0303-565B2A4CC892}"/>
              </a:ext>
            </a:extLst>
          </p:cNvPr>
          <p:cNvSpPr>
            <a:spLocks noGrp="1"/>
          </p:cNvSpPr>
          <p:nvPr>
            <p:ph idx="1"/>
          </p:nvPr>
        </p:nvSpPr>
        <p:spPr>
          <a:xfrm>
            <a:off x="1219200" y="2318032"/>
            <a:ext cx="3397250" cy="2070339"/>
          </a:xfrm>
        </p:spPr>
        <p:txBody>
          <a:bodyPr vert="horz" lIns="91440" tIns="45720" rIns="91440" bIns="45720" rtlCol="0" anchor="t">
            <a:normAutofit/>
          </a:bodyPr>
          <a:lstStyle/>
          <a:p>
            <a:pPr marL="0" indent="0">
              <a:buNone/>
            </a:pPr>
            <a:r>
              <a:rPr lang="ro-RO">
                <a:ea typeface="+mn-lt"/>
                <a:cs typeface="+mn-lt"/>
              </a:rPr>
              <a:t>Analiză de cost </a:t>
            </a:r>
          </a:p>
          <a:p>
            <a:pPr marL="0" indent="0">
              <a:buNone/>
            </a:pPr>
            <a:r>
              <a:rPr lang="ro-RO">
                <a:ea typeface="+mn-lt"/>
                <a:cs typeface="+mn-lt"/>
              </a:rPr>
              <a:t>Analiză de timp</a:t>
            </a:r>
          </a:p>
          <a:p>
            <a:pPr marL="0" indent="0">
              <a:buNone/>
            </a:pPr>
            <a:r>
              <a:rPr lang="ro-RO">
                <a:ea typeface="+mn-lt"/>
                <a:cs typeface="+mn-lt"/>
              </a:rPr>
              <a:t>Avantaje </a:t>
            </a:r>
          </a:p>
          <a:p>
            <a:pPr marL="0" indent="0">
              <a:buNone/>
            </a:pPr>
            <a:r>
              <a:rPr lang="ro-RO" sz="2400" b="1">
                <a:ea typeface="+mn-lt"/>
                <a:cs typeface="+mn-lt"/>
              </a:rPr>
              <a:t>Direcții viitoare</a:t>
            </a:r>
            <a:endParaRPr lang="ro-RO" sz="2400" b="1"/>
          </a:p>
        </p:txBody>
      </p:sp>
      <p:sp>
        <p:nvSpPr>
          <p:cNvPr id="6" name="CasetăText 5">
            <a:extLst>
              <a:ext uri="{FF2B5EF4-FFF2-40B4-BE49-F238E27FC236}">
                <a16:creationId xmlns:a16="http://schemas.microsoft.com/office/drawing/2014/main" id="{FF0CBF21-4C4D-B4C3-AEBE-DF6E7987A6F5}"/>
              </a:ext>
            </a:extLst>
          </p:cNvPr>
          <p:cNvSpPr txBox="1"/>
          <p:nvPr/>
        </p:nvSpPr>
        <p:spPr>
          <a:xfrm>
            <a:off x="6276129" y="2339395"/>
            <a:ext cx="377868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ro-RO" err="1">
                <a:ea typeface="+mn-lt"/>
                <a:cs typeface="+mn-lt"/>
              </a:rPr>
              <a:t>Scalabilitate</a:t>
            </a:r>
            <a:endParaRPr lang="ro-RO">
              <a:ea typeface="+mn-lt"/>
              <a:cs typeface="+mn-lt"/>
            </a:endParaRPr>
          </a:p>
          <a:p>
            <a:r>
              <a:rPr lang="ro-RO" dirty="0">
                <a:ea typeface="+mn-lt"/>
                <a:cs typeface="+mn-lt"/>
              </a:rPr>
              <a:t>Identitate</a:t>
            </a:r>
          </a:p>
          <a:p>
            <a:r>
              <a:rPr lang="ro-RO" dirty="0">
                <a:ea typeface="+mn-lt"/>
                <a:cs typeface="+mn-lt"/>
              </a:rPr>
              <a:t>Eficiență energetică</a:t>
            </a:r>
          </a:p>
          <a:p>
            <a:r>
              <a:rPr lang="ro-RO" dirty="0">
                <a:ea typeface="+mn-lt"/>
                <a:cs typeface="+mn-lt"/>
              </a:rPr>
              <a:t>Intimitate</a:t>
            </a:r>
          </a:p>
          <a:p>
            <a:r>
              <a:rPr lang="ro-RO" dirty="0">
                <a:ea typeface="+mn-lt"/>
                <a:cs typeface="+mn-lt"/>
              </a:rPr>
              <a:t>Acceptare</a:t>
            </a:r>
          </a:p>
          <a:p>
            <a:r>
              <a:rPr lang="ro-RO" dirty="0">
                <a:ea typeface="+mn-lt"/>
                <a:cs typeface="+mn-lt"/>
              </a:rPr>
              <a:t>Împotrivire</a:t>
            </a:r>
          </a:p>
          <a:p>
            <a:r>
              <a:rPr lang="ro-RO" dirty="0">
                <a:ea typeface="+mn-lt"/>
                <a:cs typeface="+mn-lt"/>
              </a:rPr>
              <a:t>Disponibilitate</a:t>
            </a:r>
          </a:p>
        </p:txBody>
      </p:sp>
    </p:spTree>
    <p:extLst>
      <p:ext uri="{BB962C8B-B14F-4D97-AF65-F5344CB8AC3E}">
        <p14:creationId xmlns:p14="http://schemas.microsoft.com/office/powerpoint/2010/main" val="418717574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latin typeface="Franklin Gothic Heavy"/>
              </a:rPr>
              <a:t>Concluzie</a:t>
            </a:r>
            <a:endParaRPr lang="ro-RO">
              <a:solidFill>
                <a:schemeClr val="tx1"/>
              </a:solidFill>
              <a:highlight>
                <a:srgbClr val="000000"/>
              </a:highlight>
            </a:endParaRP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1219200" y="2318032"/>
            <a:ext cx="9493250" cy="1876876"/>
          </a:xfrm>
        </p:spPr>
        <p:txBody>
          <a:bodyPr vert="horz" lIns="91440" tIns="45720" rIns="91440" bIns="45720" rtlCol="0" anchor="t">
            <a:normAutofit/>
          </a:bodyPr>
          <a:lstStyle/>
          <a:p>
            <a:pPr marL="0" indent="0">
              <a:buNone/>
            </a:pPr>
            <a:r>
              <a:rPr lang="ro-RO">
                <a:ea typeface="+mn-lt"/>
                <a:cs typeface="+mn-lt"/>
              </a:rPr>
              <a:t>In a conchide, această </a:t>
            </a:r>
            <a:r>
              <a:rPr lang="ro-RO" err="1">
                <a:ea typeface="+mn-lt"/>
                <a:cs typeface="+mn-lt"/>
              </a:rPr>
              <a:t>distertație</a:t>
            </a:r>
            <a:r>
              <a:rPr lang="ro-RO">
                <a:ea typeface="+mn-lt"/>
                <a:cs typeface="+mn-lt"/>
              </a:rPr>
              <a:t> bazată pe o cercetare minuțioasa a sistemelor de vot bazate pe </a:t>
            </a:r>
            <a:r>
              <a:rPr lang="ro-RO" err="1">
                <a:ea typeface="+mn-lt"/>
                <a:cs typeface="+mn-lt"/>
              </a:rPr>
              <a:t>blockchain</a:t>
            </a:r>
            <a:r>
              <a:rPr lang="ro-RO">
                <a:ea typeface="+mn-lt"/>
                <a:cs typeface="+mn-lt"/>
              </a:rPr>
              <a:t> și a tehnologiilor </a:t>
            </a:r>
            <a:r>
              <a:rPr lang="ro-RO" err="1">
                <a:ea typeface="+mn-lt"/>
                <a:cs typeface="+mn-lt"/>
              </a:rPr>
              <a:t>Ethereum</a:t>
            </a:r>
            <a:r>
              <a:rPr lang="ro-RO">
                <a:ea typeface="+mn-lt"/>
                <a:cs typeface="+mn-lt"/>
              </a:rPr>
              <a:t>, Flutter, </a:t>
            </a:r>
            <a:r>
              <a:rPr lang="ro-RO" err="1">
                <a:ea typeface="+mn-lt"/>
                <a:cs typeface="+mn-lt"/>
              </a:rPr>
              <a:t>Solidity</a:t>
            </a:r>
            <a:r>
              <a:rPr lang="ro-RO">
                <a:ea typeface="+mn-lt"/>
                <a:cs typeface="+mn-lt"/>
              </a:rPr>
              <a:t>, Web3dart și </a:t>
            </a:r>
            <a:r>
              <a:rPr lang="ro-RO" err="1">
                <a:ea typeface="+mn-lt"/>
                <a:cs typeface="+mn-lt"/>
              </a:rPr>
              <a:t>Firebase</a:t>
            </a:r>
            <a:r>
              <a:rPr lang="ro-RO">
                <a:ea typeface="+mn-lt"/>
                <a:cs typeface="+mn-lt"/>
              </a:rPr>
              <a:t> cu aplicații in sistemele de vot decentralizate, reușește să prezinte stadiul curent în care se situează nivelul dezvoltării acestora. Prin intermediul cercetării se realizează o propunere realistă de aplicabilitate a votului electronic, o implementare aferentă si o evaluare a acesteia.</a:t>
            </a:r>
            <a:endParaRPr lang="ro-RO"/>
          </a:p>
        </p:txBody>
      </p:sp>
    </p:spTree>
    <p:extLst>
      <p:ext uri="{BB962C8B-B14F-4D97-AF65-F5344CB8AC3E}">
        <p14:creationId xmlns:p14="http://schemas.microsoft.com/office/powerpoint/2010/main" val="19202376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5283200" y="3041894"/>
            <a:ext cx="1619249" cy="767129"/>
          </a:xfrm>
        </p:spPr>
        <p:txBody>
          <a:bodyPr/>
          <a:lstStyle/>
          <a:p>
            <a:r>
              <a:rPr lang="ro-RO">
                <a:solidFill>
                  <a:schemeClr val="tx1"/>
                </a:solidFill>
                <a:highlight>
                  <a:srgbClr val="000000"/>
                </a:highlight>
                <a:latin typeface="Franklin Gothic Heavy"/>
              </a:rPr>
              <a:t>DEMO</a:t>
            </a:r>
            <a:endParaRPr lang="ro-RO">
              <a:solidFill>
                <a:schemeClr val="tx1"/>
              </a:solidFill>
              <a:highlight>
                <a:srgbClr val="000000"/>
              </a:highlight>
            </a:endParaRPr>
          </a:p>
        </p:txBody>
      </p:sp>
    </p:spTree>
    <p:extLst>
      <p:ext uri="{BB962C8B-B14F-4D97-AF65-F5344CB8AC3E}">
        <p14:creationId xmlns:p14="http://schemas.microsoft.com/office/powerpoint/2010/main" val="3666508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rPr>
              <a:t>Votul în ascensiunea lui</a:t>
            </a:r>
            <a:endParaRPr lang="ro-RO"/>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1219200" y="2318032"/>
            <a:ext cx="9497320" cy="1613921"/>
          </a:xfrm>
        </p:spPr>
        <p:txBody>
          <a:bodyPr vert="horz" lIns="91440" tIns="45720" rIns="91440" bIns="45720" rtlCol="0" anchor="t">
            <a:normAutofit/>
          </a:bodyPr>
          <a:lstStyle/>
          <a:p>
            <a:pPr marL="0" indent="0">
              <a:buNone/>
            </a:pPr>
            <a:r>
              <a:rPr lang="ro-RO"/>
              <a:t>Cunoașterea rădăcinilor</a:t>
            </a:r>
          </a:p>
        </p:txBody>
      </p:sp>
      <p:cxnSp>
        <p:nvCxnSpPr>
          <p:cNvPr id="58" name="Conector drept cu săgeată 57">
            <a:extLst>
              <a:ext uri="{FF2B5EF4-FFF2-40B4-BE49-F238E27FC236}">
                <a16:creationId xmlns:a16="http://schemas.microsoft.com/office/drawing/2014/main" id="{BD8C5010-B308-14B5-BC9E-E34036511BF3}"/>
              </a:ext>
            </a:extLst>
          </p:cNvPr>
          <p:cNvCxnSpPr>
            <a:cxnSpLocks/>
          </p:cNvCxnSpPr>
          <p:nvPr/>
        </p:nvCxnSpPr>
        <p:spPr>
          <a:xfrm flipH="1">
            <a:off x="5832822" y="5459164"/>
            <a:ext cx="4458592" cy="3857"/>
          </a:xfrm>
          <a:prstGeom prst="straightConnector1">
            <a:avLst/>
          </a:prstGeom>
          <a:ln w="57150">
            <a:solidFill>
              <a:schemeClr val="tx1"/>
            </a:solidFill>
          </a:ln>
        </p:spPr>
        <p:style>
          <a:lnRef idx="3">
            <a:schemeClr val="accent6"/>
          </a:lnRef>
          <a:fillRef idx="0">
            <a:schemeClr val="accent6"/>
          </a:fillRef>
          <a:effectRef idx="2">
            <a:schemeClr val="accent6"/>
          </a:effectRef>
          <a:fontRef idx="minor">
            <a:schemeClr val="tx1"/>
          </a:fontRef>
        </p:style>
      </p:cxnSp>
      <p:sp>
        <p:nvSpPr>
          <p:cNvPr id="59" name="Oval 58">
            <a:extLst>
              <a:ext uri="{FF2B5EF4-FFF2-40B4-BE49-F238E27FC236}">
                <a16:creationId xmlns:a16="http://schemas.microsoft.com/office/drawing/2014/main" id="{E0D83257-4932-FA38-F443-7E4AB0B1ED8A}"/>
              </a:ext>
            </a:extLst>
          </p:cNvPr>
          <p:cNvSpPr/>
          <p:nvPr/>
        </p:nvSpPr>
        <p:spPr>
          <a:xfrm flipH="1">
            <a:off x="5387480" y="4546014"/>
            <a:ext cx="1821388" cy="1829953"/>
          </a:xfrm>
          <a:prstGeom prst="ellipse">
            <a:avLst/>
          </a:prstGeom>
          <a:solidFill>
            <a:schemeClr val="bg1"/>
          </a:soli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sz="1600" b="1">
                <a:solidFill>
                  <a:srgbClr val="FFFFFF"/>
                </a:solidFill>
              </a:rPr>
              <a:t>Primele</a:t>
            </a:r>
            <a:endParaRPr lang="ro-RO" sz="1600">
              <a:solidFill>
                <a:srgbClr val="FFFFFF"/>
              </a:solidFill>
            </a:endParaRPr>
          </a:p>
          <a:p>
            <a:pPr algn="ctr"/>
            <a:r>
              <a:rPr lang="ro-RO" sz="1600" b="1">
                <a:solidFill>
                  <a:srgbClr val="FFFFFF"/>
                </a:solidFill>
              </a:rPr>
              <a:t>forme</a:t>
            </a:r>
            <a:endParaRPr lang="en-US" sz="1600">
              <a:solidFill>
                <a:srgbClr val="FFFFFF"/>
              </a:solidFill>
            </a:endParaRPr>
          </a:p>
        </p:txBody>
      </p:sp>
      <p:pic>
        <p:nvPicPr>
          <p:cNvPr id="60" name="Imagine 59" descr="O imagine care conține scris de mână, text, Font&#10;&#10;Descriere generată automat">
            <a:extLst>
              <a:ext uri="{FF2B5EF4-FFF2-40B4-BE49-F238E27FC236}">
                <a16:creationId xmlns:a16="http://schemas.microsoft.com/office/drawing/2014/main" id="{6FE2BB14-DFAF-A1CF-C44E-14382F6F564B}"/>
              </a:ext>
            </a:extLst>
          </p:cNvPr>
          <p:cNvPicPr>
            <a:picLocks noChangeAspect="1"/>
          </p:cNvPicPr>
          <p:nvPr/>
        </p:nvPicPr>
        <p:blipFill>
          <a:blip r:embed="rId3"/>
          <a:stretch>
            <a:fillRect/>
          </a:stretch>
        </p:blipFill>
        <p:spPr>
          <a:xfrm>
            <a:off x="5153267" y="2636878"/>
            <a:ext cx="2292839" cy="2099897"/>
          </a:xfrm>
          <a:prstGeom prst="rect">
            <a:avLst/>
          </a:prstGeom>
        </p:spPr>
      </p:pic>
      <p:pic>
        <p:nvPicPr>
          <p:cNvPr id="61" name="Imagine 60" descr="O imagine care conține text, captură de ecran, de interior, calculator&#10;&#10;Descriere generată automat">
            <a:extLst>
              <a:ext uri="{FF2B5EF4-FFF2-40B4-BE49-F238E27FC236}">
                <a16:creationId xmlns:a16="http://schemas.microsoft.com/office/drawing/2014/main" id="{BDFF4C2B-95CF-3D1E-1121-48EFDDB2D39E}"/>
              </a:ext>
            </a:extLst>
          </p:cNvPr>
          <p:cNvPicPr>
            <a:picLocks noChangeAspect="1"/>
          </p:cNvPicPr>
          <p:nvPr/>
        </p:nvPicPr>
        <p:blipFill>
          <a:blip r:embed="rId4"/>
          <a:stretch>
            <a:fillRect/>
          </a:stretch>
        </p:blipFill>
        <p:spPr>
          <a:xfrm>
            <a:off x="7678613" y="4053416"/>
            <a:ext cx="918634" cy="908051"/>
          </a:xfrm>
          <a:prstGeom prst="rect">
            <a:avLst/>
          </a:prstGeom>
        </p:spPr>
      </p:pic>
      <p:pic>
        <p:nvPicPr>
          <p:cNvPr id="62" name="Imagine 61" descr="O imagine care conține text, captură de ecran, Telefon mobil, proiectare&#10;&#10;Descriere generată automat">
            <a:extLst>
              <a:ext uri="{FF2B5EF4-FFF2-40B4-BE49-F238E27FC236}">
                <a16:creationId xmlns:a16="http://schemas.microsoft.com/office/drawing/2014/main" id="{85163F49-216B-36DF-0B36-BF93D5D710B8}"/>
              </a:ext>
            </a:extLst>
          </p:cNvPr>
          <p:cNvPicPr>
            <a:picLocks noChangeAspect="1"/>
          </p:cNvPicPr>
          <p:nvPr/>
        </p:nvPicPr>
        <p:blipFill>
          <a:blip r:embed="rId5"/>
          <a:stretch>
            <a:fillRect/>
          </a:stretch>
        </p:blipFill>
        <p:spPr>
          <a:xfrm>
            <a:off x="9488363" y="3926415"/>
            <a:ext cx="1214968" cy="1162052"/>
          </a:xfrm>
          <a:prstGeom prst="rect">
            <a:avLst/>
          </a:prstGeom>
        </p:spPr>
      </p:pic>
      <p:sp>
        <p:nvSpPr>
          <p:cNvPr id="63" name="Oval 62">
            <a:extLst>
              <a:ext uri="{FF2B5EF4-FFF2-40B4-BE49-F238E27FC236}">
                <a16:creationId xmlns:a16="http://schemas.microsoft.com/office/drawing/2014/main" id="{5182D8AB-24EA-2CE2-8ABF-0C7C140AFADA}"/>
              </a:ext>
            </a:extLst>
          </p:cNvPr>
          <p:cNvSpPr/>
          <p:nvPr/>
        </p:nvSpPr>
        <p:spPr>
          <a:xfrm flipH="1">
            <a:off x="7765473" y="5093089"/>
            <a:ext cx="744819" cy="743616"/>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sz="600" b="1">
                <a:solidFill>
                  <a:srgbClr val="FFFFFF"/>
                </a:solidFill>
              </a:rPr>
              <a:t>Votul</a:t>
            </a:r>
            <a:endParaRPr lang="en-US" sz="600">
              <a:solidFill>
                <a:srgbClr val="FFFFFF"/>
              </a:solidFill>
            </a:endParaRPr>
          </a:p>
          <a:p>
            <a:pPr algn="ctr"/>
            <a:r>
              <a:rPr lang="ro-RO" sz="600" b="1">
                <a:solidFill>
                  <a:srgbClr val="FFFFFF"/>
                </a:solidFill>
              </a:rPr>
              <a:t>modern</a:t>
            </a:r>
            <a:endParaRPr lang="en-US" sz="600">
              <a:solidFill>
                <a:srgbClr val="FFFFFF"/>
              </a:solidFill>
            </a:endParaRPr>
          </a:p>
          <a:p>
            <a:pPr algn="ctr"/>
            <a:endParaRPr lang="ro-RO" sz="600" b="1">
              <a:solidFill>
                <a:srgbClr val="FFFFFF"/>
              </a:solidFill>
            </a:endParaRPr>
          </a:p>
        </p:txBody>
      </p:sp>
      <p:sp>
        <p:nvSpPr>
          <p:cNvPr id="64" name="Oval 63">
            <a:extLst>
              <a:ext uri="{FF2B5EF4-FFF2-40B4-BE49-F238E27FC236}">
                <a16:creationId xmlns:a16="http://schemas.microsoft.com/office/drawing/2014/main" id="{55FA62D3-CEBD-1135-A5A8-D535F0B14B9D}"/>
              </a:ext>
            </a:extLst>
          </p:cNvPr>
          <p:cNvSpPr/>
          <p:nvPr/>
        </p:nvSpPr>
        <p:spPr>
          <a:xfrm flipH="1">
            <a:off x="9638723" y="5093090"/>
            <a:ext cx="744819" cy="743616"/>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sz="600" b="1">
                <a:solidFill>
                  <a:srgbClr val="FFFFFF"/>
                </a:solidFill>
              </a:rPr>
              <a:t>Era</a:t>
            </a:r>
            <a:endParaRPr lang="en-US" sz="600">
              <a:solidFill>
                <a:srgbClr val="FFFFFF"/>
              </a:solidFill>
            </a:endParaRPr>
          </a:p>
          <a:p>
            <a:pPr algn="ctr"/>
            <a:r>
              <a:rPr lang="ro-RO" sz="600" b="1">
                <a:solidFill>
                  <a:srgbClr val="FFFFFF"/>
                </a:solidFill>
              </a:rPr>
              <a:t>digitală</a:t>
            </a:r>
            <a:endParaRPr lang="en-US" sz="600">
              <a:solidFill>
                <a:srgbClr val="FFFFFF"/>
              </a:solidFill>
            </a:endParaRPr>
          </a:p>
          <a:p>
            <a:pPr algn="ctr"/>
            <a:endParaRPr lang="ro-RO" sz="600" b="1">
              <a:solidFill>
                <a:srgbClr val="FFFFFF"/>
              </a:solidFill>
            </a:endParaRPr>
          </a:p>
        </p:txBody>
      </p:sp>
    </p:spTree>
    <p:extLst>
      <p:ext uri="{BB962C8B-B14F-4D97-AF65-F5344CB8AC3E}">
        <p14:creationId xmlns:p14="http://schemas.microsoft.com/office/powerpoint/2010/main" val="23835279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rPr>
              <a:t>Votul în ascensiunea lui</a:t>
            </a:r>
            <a:endParaRPr lang="ro-RO"/>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1219200" y="2318032"/>
            <a:ext cx="9497320" cy="1613921"/>
          </a:xfrm>
        </p:spPr>
        <p:txBody>
          <a:bodyPr vert="horz" lIns="91440" tIns="45720" rIns="91440" bIns="45720" rtlCol="0" anchor="t">
            <a:normAutofit/>
          </a:bodyPr>
          <a:lstStyle/>
          <a:p>
            <a:pPr marL="0" indent="0">
              <a:buNone/>
            </a:pPr>
            <a:r>
              <a:rPr lang="ro-RO"/>
              <a:t>Cunoașterea rădăcinilor</a:t>
            </a:r>
          </a:p>
        </p:txBody>
      </p:sp>
      <p:cxnSp>
        <p:nvCxnSpPr>
          <p:cNvPr id="58" name="Conector drept cu săgeată 57">
            <a:extLst>
              <a:ext uri="{FF2B5EF4-FFF2-40B4-BE49-F238E27FC236}">
                <a16:creationId xmlns:a16="http://schemas.microsoft.com/office/drawing/2014/main" id="{BD8C5010-B308-14B5-BC9E-E34036511BF3}"/>
              </a:ext>
            </a:extLst>
          </p:cNvPr>
          <p:cNvCxnSpPr>
            <a:cxnSpLocks/>
          </p:cNvCxnSpPr>
          <p:nvPr/>
        </p:nvCxnSpPr>
        <p:spPr>
          <a:xfrm flipH="1">
            <a:off x="3624976" y="5459164"/>
            <a:ext cx="4458592" cy="3857"/>
          </a:xfrm>
          <a:prstGeom prst="straightConnector1">
            <a:avLst/>
          </a:prstGeom>
          <a:ln w="57150">
            <a:solidFill>
              <a:schemeClr val="tx1"/>
            </a:solidFill>
          </a:ln>
        </p:spPr>
        <p:style>
          <a:lnRef idx="3">
            <a:schemeClr val="accent6"/>
          </a:lnRef>
          <a:fillRef idx="0">
            <a:schemeClr val="accent6"/>
          </a:fillRef>
          <a:effectRef idx="2">
            <a:schemeClr val="accent6"/>
          </a:effectRef>
          <a:fontRef idx="minor">
            <a:schemeClr val="tx1"/>
          </a:fontRef>
        </p:style>
      </p:cxnSp>
      <p:sp>
        <p:nvSpPr>
          <p:cNvPr id="59" name="Oval 58">
            <a:extLst>
              <a:ext uri="{FF2B5EF4-FFF2-40B4-BE49-F238E27FC236}">
                <a16:creationId xmlns:a16="http://schemas.microsoft.com/office/drawing/2014/main" id="{E0D83257-4932-FA38-F443-7E4AB0B1ED8A}"/>
              </a:ext>
            </a:extLst>
          </p:cNvPr>
          <p:cNvSpPr/>
          <p:nvPr/>
        </p:nvSpPr>
        <p:spPr>
          <a:xfrm flipH="1">
            <a:off x="3599711" y="5093090"/>
            <a:ext cx="744819" cy="743616"/>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sz="600" b="1">
                <a:solidFill>
                  <a:srgbClr val="FFFFFF"/>
                </a:solidFill>
              </a:rPr>
              <a:t>Primele</a:t>
            </a:r>
            <a:endParaRPr lang="ro-RO" sz="600">
              <a:solidFill>
                <a:srgbClr val="FFFFFF"/>
              </a:solidFill>
            </a:endParaRPr>
          </a:p>
          <a:p>
            <a:pPr algn="ctr"/>
            <a:r>
              <a:rPr lang="ro-RO" sz="600" b="1">
                <a:solidFill>
                  <a:srgbClr val="FFFFFF"/>
                </a:solidFill>
              </a:rPr>
              <a:t>forme</a:t>
            </a:r>
            <a:endParaRPr lang="en-US" sz="600">
              <a:solidFill>
                <a:srgbClr val="FFFFFF"/>
              </a:solidFill>
            </a:endParaRPr>
          </a:p>
          <a:p>
            <a:pPr algn="ctr"/>
            <a:endParaRPr lang="ro-RO" sz="600" b="1">
              <a:solidFill>
                <a:srgbClr val="FFFFFF"/>
              </a:solidFill>
            </a:endParaRPr>
          </a:p>
        </p:txBody>
      </p:sp>
      <p:pic>
        <p:nvPicPr>
          <p:cNvPr id="60" name="Imagine 59" descr="O imagine care conține scris de mână, text, Font&#10;&#10;Descriere generată automat">
            <a:extLst>
              <a:ext uri="{FF2B5EF4-FFF2-40B4-BE49-F238E27FC236}">
                <a16:creationId xmlns:a16="http://schemas.microsoft.com/office/drawing/2014/main" id="{6FE2BB14-DFAF-A1CF-C44E-14382F6F564B}"/>
              </a:ext>
            </a:extLst>
          </p:cNvPr>
          <p:cNvPicPr>
            <a:picLocks noChangeAspect="1"/>
          </p:cNvPicPr>
          <p:nvPr/>
        </p:nvPicPr>
        <p:blipFill>
          <a:blip r:embed="rId3"/>
          <a:stretch>
            <a:fillRect/>
          </a:stretch>
        </p:blipFill>
        <p:spPr>
          <a:xfrm>
            <a:off x="3502267" y="4053416"/>
            <a:ext cx="1003301" cy="908051"/>
          </a:xfrm>
          <a:prstGeom prst="rect">
            <a:avLst/>
          </a:prstGeom>
        </p:spPr>
      </p:pic>
      <p:pic>
        <p:nvPicPr>
          <p:cNvPr id="61" name="Imagine 60" descr="O imagine care conține text, captură de ecran, de interior, calculator&#10;&#10;Descriere generată automat">
            <a:extLst>
              <a:ext uri="{FF2B5EF4-FFF2-40B4-BE49-F238E27FC236}">
                <a16:creationId xmlns:a16="http://schemas.microsoft.com/office/drawing/2014/main" id="{BDFF4C2B-95CF-3D1E-1121-48EFDDB2D39E}"/>
              </a:ext>
            </a:extLst>
          </p:cNvPr>
          <p:cNvPicPr>
            <a:picLocks noChangeAspect="1"/>
          </p:cNvPicPr>
          <p:nvPr/>
        </p:nvPicPr>
        <p:blipFill>
          <a:blip r:embed="rId4"/>
          <a:stretch>
            <a:fillRect/>
          </a:stretch>
        </p:blipFill>
        <p:spPr>
          <a:xfrm>
            <a:off x="4855305" y="2343801"/>
            <a:ext cx="2227710" cy="2197589"/>
          </a:xfrm>
          <a:prstGeom prst="rect">
            <a:avLst/>
          </a:prstGeom>
        </p:spPr>
      </p:pic>
      <p:pic>
        <p:nvPicPr>
          <p:cNvPr id="62" name="Imagine 61" descr="O imagine care conține text, captură de ecran, Telefon mobil, proiectare&#10;&#10;Descriere generată automat">
            <a:extLst>
              <a:ext uri="{FF2B5EF4-FFF2-40B4-BE49-F238E27FC236}">
                <a16:creationId xmlns:a16="http://schemas.microsoft.com/office/drawing/2014/main" id="{85163F49-216B-36DF-0B36-BF93D5D710B8}"/>
              </a:ext>
            </a:extLst>
          </p:cNvPr>
          <p:cNvPicPr>
            <a:picLocks noChangeAspect="1"/>
          </p:cNvPicPr>
          <p:nvPr/>
        </p:nvPicPr>
        <p:blipFill>
          <a:blip r:embed="rId5"/>
          <a:stretch>
            <a:fillRect/>
          </a:stretch>
        </p:blipFill>
        <p:spPr>
          <a:xfrm>
            <a:off x="7280517" y="3926415"/>
            <a:ext cx="1214968" cy="1162052"/>
          </a:xfrm>
          <a:prstGeom prst="rect">
            <a:avLst/>
          </a:prstGeom>
        </p:spPr>
      </p:pic>
      <p:sp>
        <p:nvSpPr>
          <p:cNvPr id="63" name="Oval 62">
            <a:extLst>
              <a:ext uri="{FF2B5EF4-FFF2-40B4-BE49-F238E27FC236}">
                <a16:creationId xmlns:a16="http://schemas.microsoft.com/office/drawing/2014/main" id="{5182D8AB-24EA-2CE2-8ABF-0C7C140AFADA}"/>
              </a:ext>
            </a:extLst>
          </p:cNvPr>
          <p:cNvSpPr/>
          <p:nvPr/>
        </p:nvSpPr>
        <p:spPr>
          <a:xfrm flipH="1">
            <a:off x="5049627" y="4546012"/>
            <a:ext cx="1831157" cy="1829954"/>
          </a:xfrm>
          <a:prstGeom prst="ellipse">
            <a:avLst/>
          </a:prstGeom>
          <a:solidFill>
            <a:schemeClr val="bg1"/>
          </a:soli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b="1">
                <a:solidFill>
                  <a:srgbClr val="FFFFFF"/>
                </a:solidFill>
              </a:rPr>
              <a:t>Votul</a:t>
            </a:r>
            <a:endParaRPr lang="en-US">
              <a:solidFill>
                <a:srgbClr val="FFFFFF"/>
              </a:solidFill>
            </a:endParaRPr>
          </a:p>
          <a:p>
            <a:pPr algn="ctr"/>
            <a:r>
              <a:rPr lang="ro-RO" b="1">
                <a:solidFill>
                  <a:srgbClr val="FFFFFF"/>
                </a:solidFill>
              </a:rPr>
              <a:t>modern</a:t>
            </a:r>
            <a:endParaRPr lang="en-US">
              <a:solidFill>
                <a:srgbClr val="FFFFFF"/>
              </a:solidFill>
            </a:endParaRPr>
          </a:p>
        </p:txBody>
      </p:sp>
      <p:sp>
        <p:nvSpPr>
          <p:cNvPr id="64" name="Oval 63">
            <a:extLst>
              <a:ext uri="{FF2B5EF4-FFF2-40B4-BE49-F238E27FC236}">
                <a16:creationId xmlns:a16="http://schemas.microsoft.com/office/drawing/2014/main" id="{55FA62D3-CEBD-1135-A5A8-D535F0B14B9D}"/>
              </a:ext>
            </a:extLst>
          </p:cNvPr>
          <p:cNvSpPr/>
          <p:nvPr/>
        </p:nvSpPr>
        <p:spPr>
          <a:xfrm flipH="1">
            <a:off x="7430877" y="5093090"/>
            <a:ext cx="744819" cy="743616"/>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sz="600" b="1">
                <a:solidFill>
                  <a:srgbClr val="FFFFFF"/>
                </a:solidFill>
              </a:rPr>
              <a:t>Era</a:t>
            </a:r>
            <a:endParaRPr lang="en-US" sz="600">
              <a:solidFill>
                <a:srgbClr val="FFFFFF"/>
              </a:solidFill>
            </a:endParaRPr>
          </a:p>
          <a:p>
            <a:pPr algn="ctr"/>
            <a:r>
              <a:rPr lang="ro-RO" sz="600" b="1">
                <a:solidFill>
                  <a:srgbClr val="FFFFFF"/>
                </a:solidFill>
              </a:rPr>
              <a:t>digitală</a:t>
            </a:r>
            <a:endParaRPr lang="en-US" sz="600">
              <a:solidFill>
                <a:srgbClr val="FFFFFF"/>
              </a:solidFill>
            </a:endParaRPr>
          </a:p>
          <a:p>
            <a:pPr algn="ctr"/>
            <a:endParaRPr lang="ro-RO" sz="600" b="1">
              <a:solidFill>
                <a:srgbClr val="FFFFFF"/>
              </a:solidFill>
            </a:endParaRPr>
          </a:p>
        </p:txBody>
      </p:sp>
    </p:spTree>
    <p:extLst>
      <p:ext uri="{BB962C8B-B14F-4D97-AF65-F5344CB8AC3E}">
        <p14:creationId xmlns:p14="http://schemas.microsoft.com/office/powerpoint/2010/main" val="41252468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p:txBody>
          <a:bodyPr/>
          <a:lstStyle/>
          <a:p>
            <a:r>
              <a:rPr lang="ro-RO">
                <a:solidFill>
                  <a:schemeClr val="tx1"/>
                </a:solidFill>
                <a:highlight>
                  <a:srgbClr val="000000"/>
                </a:highlight>
              </a:rPr>
              <a:t>Votul în ascensiunea lui</a:t>
            </a:r>
            <a:endParaRPr lang="ro-RO"/>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idx="1"/>
          </p:nvPr>
        </p:nvSpPr>
        <p:spPr>
          <a:xfrm>
            <a:off x="1219200" y="2318032"/>
            <a:ext cx="9497320" cy="1613921"/>
          </a:xfrm>
        </p:spPr>
        <p:txBody>
          <a:bodyPr vert="horz" lIns="91440" tIns="45720" rIns="91440" bIns="45720" rtlCol="0" anchor="t">
            <a:normAutofit/>
          </a:bodyPr>
          <a:lstStyle/>
          <a:p>
            <a:pPr marL="0" indent="0">
              <a:buNone/>
            </a:pPr>
            <a:r>
              <a:rPr lang="ro-RO"/>
              <a:t>Cunoașterea rădăcinilor</a:t>
            </a:r>
          </a:p>
        </p:txBody>
      </p:sp>
      <p:cxnSp>
        <p:nvCxnSpPr>
          <p:cNvPr id="58" name="Conector drept cu săgeată 57">
            <a:extLst>
              <a:ext uri="{FF2B5EF4-FFF2-40B4-BE49-F238E27FC236}">
                <a16:creationId xmlns:a16="http://schemas.microsoft.com/office/drawing/2014/main" id="{BD8C5010-B308-14B5-BC9E-E34036511BF3}"/>
              </a:ext>
            </a:extLst>
          </p:cNvPr>
          <p:cNvCxnSpPr>
            <a:cxnSpLocks/>
          </p:cNvCxnSpPr>
          <p:nvPr/>
        </p:nvCxnSpPr>
        <p:spPr>
          <a:xfrm flipH="1">
            <a:off x="1759053" y="5459164"/>
            <a:ext cx="4458592" cy="3857"/>
          </a:xfrm>
          <a:prstGeom prst="straightConnector1">
            <a:avLst/>
          </a:prstGeom>
          <a:ln w="57150">
            <a:solidFill>
              <a:schemeClr val="tx1"/>
            </a:solidFill>
          </a:ln>
        </p:spPr>
        <p:style>
          <a:lnRef idx="3">
            <a:schemeClr val="accent6"/>
          </a:lnRef>
          <a:fillRef idx="0">
            <a:schemeClr val="accent6"/>
          </a:fillRef>
          <a:effectRef idx="2">
            <a:schemeClr val="accent6"/>
          </a:effectRef>
          <a:fontRef idx="minor">
            <a:schemeClr val="tx1"/>
          </a:fontRef>
        </p:style>
      </p:cxnSp>
      <p:sp>
        <p:nvSpPr>
          <p:cNvPr id="59" name="Oval 58">
            <a:extLst>
              <a:ext uri="{FF2B5EF4-FFF2-40B4-BE49-F238E27FC236}">
                <a16:creationId xmlns:a16="http://schemas.microsoft.com/office/drawing/2014/main" id="{E0D83257-4932-FA38-F443-7E4AB0B1ED8A}"/>
              </a:ext>
            </a:extLst>
          </p:cNvPr>
          <p:cNvSpPr/>
          <p:nvPr/>
        </p:nvSpPr>
        <p:spPr>
          <a:xfrm flipH="1">
            <a:off x="1733788" y="5093090"/>
            <a:ext cx="744819" cy="743616"/>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sz="600" b="1">
                <a:solidFill>
                  <a:srgbClr val="FFFFFF"/>
                </a:solidFill>
              </a:rPr>
              <a:t>Primele</a:t>
            </a:r>
            <a:endParaRPr lang="ro-RO" sz="600">
              <a:solidFill>
                <a:srgbClr val="FFFFFF"/>
              </a:solidFill>
            </a:endParaRPr>
          </a:p>
          <a:p>
            <a:pPr algn="ctr"/>
            <a:r>
              <a:rPr lang="ro-RO" sz="600" b="1">
                <a:solidFill>
                  <a:srgbClr val="FFFFFF"/>
                </a:solidFill>
              </a:rPr>
              <a:t>forme</a:t>
            </a:r>
            <a:endParaRPr lang="en-US" sz="600">
              <a:solidFill>
                <a:srgbClr val="FFFFFF"/>
              </a:solidFill>
            </a:endParaRPr>
          </a:p>
          <a:p>
            <a:pPr algn="ctr"/>
            <a:endParaRPr lang="ro-RO" sz="600" b="1">
              <a:solidFill>
                <a:srgbClr val="FFFFFF"/>
              </a:solidFill>
            </a:endParaRPr>
          </a:p>
        </p:txBody>
      </p:sp>
      <p:pic>
        <p:nvPicPr>
          <p:cNvPr id="60" name="Imagine 59" descr="O imagine care conține scris de mână, text, Font&#10;&#10;Descriere generată automat">
            <a:extLst>
              <a:ext uri="{FF2B5EF4-FFF2-40B4-BE49-F238E27FC236}">
                <a16:creationId xmlns:a16="http://schemas.microsoft.com/office/drawing/2014/main" id="{6FE2BB14-DFAF-A1CF-C44E-14382F6F564B}"/>
              </a:ext>
            </a:extLst>
          </p:cNvPr>
          <p:cNvPicPr>
            <a:picLocks noChangeAspect="1"/>
          </p:cNvPicPr>
          <p:nvPr/>
        </p:nvPicPr>
        <p:blipFill>
          <a:blip r:embed="rId3"/>
          <a:stretch>
            <a:fillRect/>
          </a:stretch>
        </p:blipFill>
        <p:spPr>
          <a:xfrm>
            <a:off x="1636344" y="4053416"/>
            <a:ext cx="1003301" cy="908051"/>
          </a:xfrm>
          <a:prstGeom prst="rect">
            <a:avLst/>
          </a:prstGeom>
        </p:spPr>
      </p:pic>
      <p:pic>
        <p:nvPicPr>
          <p:cNvPr id="61" name="Imagine 60" descr="O imagine care conține text, captură de ecran, de interior, calculator&#10;&#10;Descriere generată automat">
            <a:extLst>
              <a:ext uri="{FF2B5EF4-FFF2-40B4-BE49-F238E27FC236}">
                <a16:creationId xmlns:a16="http://schemas.microsoft.com/office/drawing/2014/main" id="{BDFF4C2B-95CF-3D1E-1121-48EFDDB2D39E}"/>
              </a:ext>
            </a:extLst>
          </p:cNvPr>
          <p:cNvPicPr>
            <a:picLocks noChangeAspect="1"/>
          </p:cNvPicPr>
          <p:nvPr/>
        </p:nvPicPr>
        <p:blipFill>
          <a:blip r:embed="rId4"/>
          <a:stretch>
            <a:fillRect/>
          </a:stretch>
        </p:blipFill>
        <p:spPr>
          <a:xfrm>
            <a:off x="3604844" y="4053416"/>
            <a:ext cx="918634" cy="908051"/>
          </a:xfrm>
          <a:prstGeom prst="rect">
            <a:avLst/>
          </a:prstGeom>
        </p:spPr>
      </p:pic>
      <p:pic>
        <p:nvPicPr>
          <p:cNvPr id="62" name="Imagine 61" descr="O imagine care conține text, captură de ecran, Telefon mobil, proiectare&#10;&#10;Descriere generată automat">
            <a:extLst>
              <a:ext uri="{FF2B5EF4-FFF2-40B4-BE49-F238E27FC236}">
                <a16:creationId xmlns:a16="http://schemas.microsoft.com/office/drawing/2014/main" id="{85163F49-216B-36DF-0B36-BF93D5D710B8}"/>
              </a:ext>
            </a:extLst>
          </p:cNvPr>
          <p:cNvPicPr>
            <a:picLocks noChangeAspect="1"/>
          </p:cNvPicPr>
          <p:nvPr/>
        </p:nvPicPr>
        <p:blipFill>
          <a:blip r:embed="rId5"/>
          <a:stretch>
            <a:fillRect/>
          </a:stretch>
        </p:blipFill>
        <p:spPr>
          <a:xfrm>
            <a:off x="4974978" y="2158184"/>
            <a:ext cx="2670583" cy="2549282"/>
          </a:xfrm>
          <a:prstGeom prst="rect">
            <a:avLst/>
          </a:prstGeom>
        </p:spPr>
      </p:pic>
      <p:sp>
        <p:nvSpPr>
          <p:cNvPr id="63" name="Oval 62">
            <a:extLst>
              <a:ext uri="{FF2B5EF4-FFF2-40B4-BE49-F238E27FC236}">
                <a16:creationId xmlns:a16="http://schemas.microsoft.com/office/drawing/2014/main" id="{5182D8AB-24EA-2CE2-8ABF-0C7C140AFADA}"/>
              </a:ext>
            </a:extLst>
          </p:cNvPr>
          <p:cNvSpPr/>
          <p:nvPr/>
        </p:nvSpPr>
        <p:spPr>
          <a:xfrm flipH="1">
            <a:off x="3691704" y="5093089"/>
            <a:ext cx="744819" cy="743616"/>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sz="600" b="1">
                <a:solidFill>
                  <a:srgbClr val="FFFFFF"/>
                </a:solidFill>
              </a:rPr>
              <a:t>Votul</a:t>
            </a:r>
            <a:endParaRPr lang="en-US" sz="600">
              <a:solidFill>
                <a:srgbClr val="FFFFFF"/>
              </a:solidFill>
            </a:endParaRPr>
          </a:p>
          <a:p>
            <a:pPr algn="ctr"/>
            <a:r>
              <a:rPr lang="ro-RO" sz="600" b="1">
                <a:solidFill>
                  <a:srgbClr val="FFFFFF"/>
                </a:solidFill>
              </a:rPr>
              <a:t>modern</a:t>
            </a:r>
            <a:endParaRPr lang="en-US" sz="600">
              <a:solidFill>
                <a:srgbClr val="FFFFFF"/>
              </a:solidFill>
            </a:endParaRPr>
          </a:p>
          <a:p>
            <a:pPr algn="ctr"/>
            <a:endParaRPr lang="ro-RO" sz="600" b="1">
              <a:solidFill>
                <a:srgbClr val="FFFFFF"/>
              </a:solidFill>
            </a:endParaRPr>
          </a:p>
        </p:txBody>
      </p:sp>
      <p:sp>
        <p:nvSpPr>
          <p:cNvPr id="64" name="Oval 63">
            <a:extLst>
              <a:ext uri="{FF2B5EF4-FFF2-40B4-BE49-F238E27FC236}">
                <a16:creationId xmlns:a16="http://schemas.microsoft.com/office/drawing/2014/main" id="{55FA62D3-CEBD-1135-A5A8-D535F0B14B9D}"/>
              </a:ext>
            </a:extLst>
          </p:cNvPr>
          <p:cNvSpPr/>
          <p:nvPr/>
        </p:nvSpPr>
        <p:spPr>
          <a:xfrm flipH="1">
            <a:off x="5301185" y="4487398"/>
            <a:ext cx="1831157" cy="1829954"/>
          </a:xfrm>
          <a:prstGeom prst="ellipse">
            <a:avLst/>
          </a:prstGeom>
          <a:solidFill>
            <a:schemeClr val="bg1"/>
          </a:soli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rtl="0">
              <a:defRPr lang="ro-RO"/>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ro-RO" b="1">
                <a:solidFill>
                  <a:srgbClr val="FFFFFF"/>
                </a:solidFill>
              </a:rPr>
              <a:t>Era</a:t>
            </a:r>
            <a:endParaRPr lang="en-US">
              <a:solidFill>
                <a:srgbClr val="FFFFFF"/>
              </a:solidFill>
            </a:endParaRPr>
          </a:p>
          <a:p>
            <a:pPr algn="ctr"/>
            <a:r>
              <a:rPr lang="ro-RO" b="1">
                <a:solidFill>
                  <a:srgbClr val="FFFFFF"/>
                </a:solidFill>
              </a:rPr>
              <a:t>digitală</a:t>
            </a:r>
            <a:endParaRPr lang="en-US">
              <a:solidFill>
                <a:srgbClr val="FFFFFF"/>
              </a:solidFill>
            </a:endParaRPr>
          </a:p>
        </p:txBody>
      </p:sp>
    </p:spTree>
    <p:extLst>
      <p:ext uri="{BB962C8B-B14F-4D97-AF65-F5344CB8AC3E}">
        <p14:creationId xmlns:p14="http://schemas.microsoft.com/office/powerpoint/2010/main" val="26745785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6AD51EB-971C-4722-9A98-42EB5ABCA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219201" y="4155743"/>
            <a:ext cx="4410500" cy="2168857"/>
          </a:xfrm>
        </p:spPr>
        <p:txBody>
          <a:bodyPr vert="horz" lIns="91440" tIns="45720" rIns="91440" bIns="45720" rtlCol="0" anchor="ctr">
            <a:normAutofit/>
          </a:bodyPr>
          <a:lstStyle/>
          <a:p>
            <a:r>
              <a:rPr lang="en-US">
                <a:solidFill>
                  <a:schemeClr val="tx1"/>
                </a:solidFill>
                <a:highlight>
                  <a:srgbClr val="000000"/>
                </a:highlight>
              </a:rPr>
              <a:t>Blockchain</a:t>
            </a: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sz="half" idx="1"/>
          </p:nvPr>
        </p:nvSpPr>
        <p:spPr>
          <a:xfrm>
            <a:off x="6096000" y="3930649"/>
            <a:ext cx="4610101" cy="2393951"/>
          </a:xfrm>
        </p:spPr>
        <p:txBody>
          <a:bodyPr vert="horz" lIns="91440" tIns="45720" rIns="91440" bIns="45720" rtlCol="0" anchor="ctr">
            <a:normAutofit/>
          </a:bodyPr>
          <a:lstStyle/>
          <a:p>
            <a:pPr marL="0">
              <a:buNone/>
            </a:pPr>
            <a:r>
              <a:rPr lang="en-US" err="1"/>
              <a:t>Istorie</a:t>
            </a:r>
            <a:endParaRPr lang="en-US"/>
          </a:p>
          <a:p>
            <a:pPr marL="0">
              <a:buNone/>
            </a:pPr>
            <a:r>
              <a:rPr lang="en-US" err="1"/>
              <a:t>Prezentare</a:t>
            </a:r>
            <a:endParaRPr lang="en-US"/>
          </a:p>
          <a:p>
            <a:pPr marL="0">
              <a:buNone/>
            </a:pPr>
            <a:r>
              <a:rPr lang="en-US" err="1"/>
              <a:t>Caracteristici</a:t>
            </a:r>
          </a:p>
          <a:p>
            <a:pPr marL="0">
              <a:buNone/>
            </a:pPr>
            <a:r>
              <a:rPr lang="en-US" err="1"/>
              <a:t>Utilizări</a:t>
            </a:r>
            <a:endParaRPr lang="en-US"/>
          </a:p>
          <a:p>
            <a:pPr marL="0">
              <a:buNone/>
            </a:pPr>
            <a:r>
              <a:rPr lang="en-US" err="1"/>
              <a:t>Terminologii</a:t>
            </a:r>
          </a:p>
        </p:txBody>
      </p:sp>
    </p:spTree>
    <p:extLst>
      <p:ext uri="{BB962C8B-B14F-4D97-AF65-F5344CB8AC3E}">
        <p14:creationId xmlns:p14="http://schemas.microsoft.com/office/powerpoint/2010/main" val="200132194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6AD51EB-971C-4722-9A98-42EB5ABCA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219201" y="4155743"/>
            <a:ext cx="4410500" cy="2168857"/>
          </a:xfrm>
        </p:spPr>
        <p:txBody>
          <a:bodyPr vert="horz" lIns="91440" tIns="45720" rIns="91440" bIns="45720" rtlCol="0" anchor="ctr">
            <a:normAutofit/>
          </a:bodyPr>
          <a:lstStyle/>
          <a:p>
            <a:r>
              <a:rPr lang="en-US">
                <a:solidFill>
                  <a:schemeClr val="tx1"/>
                </a:solidFill>
                <a:highlight>
                  <a:srgbClr val="000000"/>
                </a:highlight>
              </a:rPr>
              <a:t>Blockchain</a:t>
            </a: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sz="half" idx="1"/>
          </p:nvPr>
        </p:nvSpPr>
        <p:spPr>
          <a:xfrm>
            <a:off x="6096000" y="3930649"/>
            <a:ext cx="4610101" cy="2393951"/>
          </a:xfrm>
        </p:spPr>
        <p:txBody>
          <a:bodyPr vert="horz" lIns="91440" tIns="45720" rIns="91440" bIns="45720" rtlCol="0" anchor="ctr">
            <a:normAutofit/>
          </a:bodyPr>
          <a:lstStyle/>
          <a:p>
            <a:pPr marL="0">
              <a:buNone/>
            </a:pPr>
            <a:r>
              <a:rPr lang="en-US" sz="2800" b="1" err="1"/>
              <a:t>Istorie</a:t>
            </a:r>
            <a:endParaRPr lang="en-US" sz="2800" b="1"/>
          </a:p>
          <a:p>
            <a:pPr marL="0">
              <a:buNone/>
            </a:pPr>
            <a:r>
              <a:rPr lang="en-US" err="1"/>
              <a:t>Prezentare</a:t>
            </a:r>
            <a:endParaRPr lang="en-US"/>
          </a:p>
          <a:p>
            <a:pPr marL="0">
              <a:buNone/>
            </a:pPr>
            <a:r>
              <a:rPr lang="en-US" err="1"/>
              <a:t>Caracteristici</a:t>
            </a:r>
          </a:p>
          <a:p>
            <a:pPr marL="0">
              <a:buNone/>
            </a:pPr>
            <a:r>
              <a:rPr lang="en-US" err="1"/>
              <a:t>Utilizări</a:t>
            </a:r>
            <a:endParaRPr lang="en-US"/>
          </a:p>
          <a:p>
            <a:pPr marL="0">
              <a:buNone/>
            </a:pPr>
            <a:r>
              <a:rPr lang="en-US" err="1"/>
              <a:t>Terminologii</a:t>
            </a:r>
            <a:endParaRPr lang="en-US"/>
          </a:p>
        </p:txBody>
      </p:sp>
      <p:sp>
        <p:nvSpPr>
          <p:cNvPr id="5" name="Substituent conținut 4">
            <a:extLst>
              <a:ext uri="{FF2B5EF4-FFF2-40B4-BE49-F238E27FC236}">
                <a16:creationId xmlns:a16="http://schemas.microsoft.com/office/drawing/2014/main" id="{C85661F0-D585-0B74-C8AA-F794EA5C3BC6}"/>
              </a:ext>
            </a:extLst>
          </p:cNvPr>
          <p:cNvSpPr>
            <a:spLocks noGrp="1"/>
          </p:cNvSpPr>
          <p:nvPr>
            <p:ph sz="half" idx="2"/>
          </p:nvPr>
        </p:nvSpPr>
        <p:spPr>
          <a:xfrm>
            <a:off x="1219189" y="536816"/>
            <a:ext cx="9491467" cy="3052399"/>
          </a:xfrm>
        </p:spPr>
        <p:txBody>
          <a:bodyPr vert="horz" lIns="91440" tIns="45720" rIns="91440" bIns="45720" rtlCol="0" anchor="t">
            <a:normAutofit/>
          </a:bodyPr>
          <a:lstStyle/>
          <a:p>
            <a:pPr marL="285750" indent="-285750">
              <a:buFont typeface="Wingdings" panose="020B0604020202020204" pitchFamily="34" charset="0"/>
              <a:buChar char="Ø"/>
            </a:pPr>
            <a:endParaRPr lang="ro-RO"/>
          </a:p>
          <a:p>
            <a:pPr marL="285750" indent="-285750">
              <a:buFont typeface="Wingdings" panose="020B0604020202020204" pitchFamily="34" charset="0"/>
              <a:buChar char="Ø"/>
            </a:pPr>
            <a:endParaRPr lang="ro-RO"/>
          </a:p>
          <a:p>
            <a:pPr marL="285750" indent="-285750">
              <a:buFont typeface="Wingdings" panose="020B0604020202020204" pitchFamily="34" charset="0"/>
              <a:buChar char="Ø"/>
            </a:pPr>
            <a:r>
              <a:rPr lang="ro-RO" dirty="0"/>
              <a:t>1982 – David </a:t>
            </a:r>
            <a:r>
              <a:rPr lang="ro-RO" dirty="0" err="1"/>
              <a:t>Chaum</a:t>
            </a:r>
            <a:endParaRPr lang="ro-RO" dirty="0"/>
          </a:p>
          <a:p>
            <a:pPr marL="285750" indent="-285750">
              <a:buFont typeface="Wingdings" panose="020B0604020202020204" pitchFamily="34" charset="0"/>
              <a:buChar char="Ø"/>
            </a:pPr>
            <a:r>
              <a:rPr lang="ro-RO" dirty="0"/>
              <a:t>1992 – Stuart Haber și Scott </a:t>
            </a:r>
            <a:r>
              <a:rPr lang="ro-RO" dirty="0" err="1"/>
              <a:t>Stornetta</a:t>
            </a:r>
            <a:endParaRPr lang="ro-RO" dirty="0"/>
          </a:p>
          <a:p>
            <a:pPr marL="285750" indent="-285750">
              <a:buFont typeface="Wingdings" panose="020B0604020202020204" pitchFamily="34" charset="0"/>
              <a:buChar char="Ø"/>
            </a:pPr>
            <a:r>
              <a:rPr lang="ro-RO" dirty="0"/>
              <a:t>2009 - </a:t>
            </a:r>
            <a:r>
              <a:rPr lang="ro-RO" dirty="0" err="1"/>
              <a:t>Satoshi</a:t>
            </a:r>
            <a:r>
              <a:rPr lang="ro-RO" dirty="0"/>
              <a:t> </a:t>
            </a:r>
            <a:r>
              <a:rPr lang="ro-RO" dirty="0" err="1"/>
              <a:t>Nakamoto</a:t>
            </a:r>
            <a:r>
              <a:rPr lang="ro-RO" dirty="0"/>
              <a:t> (</a:t>
            </a:r>
            <a:r>
              <a:rPr lang="ro-RO" dirty="0" err="1"/>
              <a:t>Bitcoin</a:t>
            </a:r>
            <a:r>
              <a:rPr lang="ro-RO" dirty="0"/>
              <a:t>)</a:t>
            </a:r>
          </a:p>
          <a:p>
            <a:pPr marL="285750" indent="-285750">
              <a:buFont typeface="Wingdings" panose="020B0604020202020204" pitchFamily="34" charset="0"/>
              <a:buChar char="Ø"/>
            </a:pPr>
            <a:r>
              <a:rPr lang="ro-RO" dirty="0"/>
              <a:t>2015 - </a:t>
            </a:r>
            <a:r>
              <a:rPr lang="ro-RO" dirty="0" err="1"/>
              <a:t>Vitalik</a:t>
            </a:r>
            <a:r>
              <a:rPr lang="ro-RO" dirty="0"/>
              <a:t> </a:t>
            </a:r>
            <a:r>
              <a:rPr lang="ro-RO" dirty="0" err="1"/>
              <a:t>Buterin</a:t>
            </a:r>
            <a:r>
              <a:rPr lang="ro-RO" dirty="0"/>
              <a:t> (</a:t>
            </a:r>
            <a:r>
              <a:rPr lang="ro-RO" dirty="0" err="1"/>
              <a:t>Ethereum</a:t>
            </a:r>
            <a:r>
              <a:rPr lang="ro-RO" dirty="0"/>
              <a:t>)</a:t>
            </a:r>
          </a:p>
        </p:txBody>
      </p:sp>
    </p:spTree>
    <p:extLst>
      <p:ext uri="{BB962C8B-B14F-4D97-AF65-F5344CB8AC3E}">
        <p14:creationId xmlns:p14="http://schemas.microsoft.com/office/powerpoint/2010/main" val="25242453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6AD51EB-971C-4722-9A98-42EB5ABCA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u 1">
            <a:extLst>
              <a:ext uri="{FF2B5EF4-FFF2-40B4-BE49-F238E27FC236}">
                <a16:creationId xmlns:a16="http://schemas.microsoft.com/office/drawing/2014/main" id="{4FFA2B42-604C-EBF0-FCC1-B3096E29847D}"/>
              </a:ext>
            </a:extLst>
          </p:cNvPr>
          <p:cNvSpPr>
            <a:spLocks noGrp="1"/>
          </p:cNvSpPr>
          <p:nvPr>
            <p:ph type="title"/>
          </p:nvPr>
        </p:nvSpPr>
        <p:spPr>
          <a:xfrm>
            <a:off x="1219201" y="4155743"/>
            <a:ext cx="4410500" cy="2168857"/>
          </a:xfrm>
        </p:spPr>
        <p:txBody>
          <a:bodyPr vert="horz" lIns="91440" tIns="45720" rIns="91440" bIns="45720" rtlCol="0" anchor="ctr">
            <a:normAutofit/>
          </a:bodyPr>
          <a:lstStyle/>
          <a:p>
            <a:r>
              <a:rPr lang="en-US">
                <a:solidFill>
                  <a:schemeClr val="tx1"/>
                </a:solidFill>
                <a:highlight>
                  <a:srgbClr val="000000"/>
                </a:highlight>
              </a:rPr>
              <a:t>Blockchain</a:t>
            </a:r>
          </a:p>
        </p:txBody>
      </p:sp>
      <p:sp>
        <p:nvSpPr>
          <p:cNvPr id="3" name="Substituent conținut 2">
            <a:extLst>
              <a:ext uri="{FF2B5EF4-FFF2-40B4-BE49-F238E27FC236}">
                <a16:creationId xmlns:a16="http://schemas.microsoft.com/office/drawing/2014/main" id="{62443E83-ED4E-7A28-2111-2C75C00E55E3}"/>
              </a:ext>
            </a:extLst>
          </p:cNvPr>
          <p:cNvSpPr>
            <a:spLocks noGrp="1"/>
          </p:cNvSpPr>
          <p:nvPr>
            <p:ph sz="half" idx="1"/>
          </p:nvPr>
        </p:nvSpPr>
        <p:spPr>
          <a:xfrm>
            <a:off x="6096000" y="3930649"/>
            <a:ext cx="4610101" cy="2393951"/>
          </a:xfrm>
        </p:spPr>
        <p:txBody>
          <a:bodyPr vert="horz" lIns="91440" tIns="45720" rIns="91440" bIns="45720" rtlCol="0" anchor="ctr">
            <a:normAutofit/>
          </a:bodyPr>
          <a:lstStyle/>
          <a:p>
            <a:pPr marL="0">
              <a:buNone/>
            </a:pPr>
            <a:r>
              <a:rPr lang="en-US" err="1"/>
              <a:t>Istorie</a:t>
            </a:r>
            <a:endParaRPr lang="en-US"/>
          </a:p>
          <a:p>
            <a:pPr marL="0">
              <a:buNone/>
            </a:pPr>
            <a:r>
              <a:rPr lang="en-US" sz="2800" b="1" err="1"/>
              <a:t>Prezentare</a:t>
            </a:r>
            <a:endParaRPr lang="en-US" sz="2800" b="1"/>
          </a:p>
          <a:p>
            <a:pPr marL="0">
              <a:buNone/>
            </a:pPr>
            <a:r>
              <a:rPr lang="en-US" err="1"/>
              <a:t>Caracteristici</a:t>
            </a:r>
          </a:p>
          <a:p>
            <a:pPr marL="0">
              <a:buNone/>
            </a:pPr>
            <a:r>
              <a:rPr lang="en-US" err="1"/>
              <a:t>Utilizări</a:t>
            </a:r>
            <a:endParaRPr lang="en-US"/>
          </a:p>
          <a:p>
            <a:pPr marL="0">
              <a:buNone/>
            </a:pPr>
            <a:r>
              <a:rPr lang="en-US" err="1"/>
              <a:t>Terminologii</a:t>
            </a:r>
            <a:endParaRPr lang="en-US"/>
          </a:p>
        </p:txBody>
      </p:sp>
      <p:sp>
        <p:nvSpPr>
          <p:cNvPr id="7" name="CasetăText 6">
            <a:extLst>
              <a:ext uri="{FF2B5EF4-FFF2-40B4-BE49-F238E27FC236}">
                <a16:creationId xmlns:a16="http://schemas.microsoft.com/office/drawing/2014/main" id="{6D3A67CB-4A32-5DBB-DED7-A01F9201543F}"/>
              </a:ext>
            </a:extLst>
          </p:cNvPr>
          <p:cNvSpPr txBox="1"/>
          <p:nvPr/>
        </p:nvSpPr>
        <p:spPr>
          <a:xfrm>
            <a:off x="7885723" y="1167423"/>
            <a:ext cx="2076938"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a:buChar char="•"/>
            </a:pPr>
            <a:r>
              <a:rPr lang="ro-RO"/>
              <a:t>Nod</a:t>
            </a:r>
          </a:p>
          <a:p>
            <a:pPr marL="285750" indent="-285750">
              <a:buFont typeface="Arial"/>
              <a:buChar char="•"/>
            </a:pPr>
            <a:r>
              <a:rPr lang="ro-RO"/>
              <a:t>Tranzacție</a:t>
            </a:r>
          </a:p>
          <a:p>
            <a:pPr marL="285750" indent="-285750">
              <a:buFont typeface="Arial"/>
              <a:buChar char="•"/>
            </a:pPr>
            <a:r>
              <a:rPr lang="ro-RO"/>
              <a:t>Bloc</a:t>
            </a:r>
          </a:p>
          <a:p>
            <a:pPr marL="285750" indent="-285750">
              <a:buFont typeface="Arial"/>
              <a:buChar char="•"/>
            </a:pPr>
            <a:r>
              <a:rPr lang="ro-RO"/>
              <a:t>Lanț</a:t>
            </a:r>
          </a:p>
          <a:p>
            <a:pPr marL="285750" indent="-285750">
              <a:buFont typeface="Arial"/>
              <a:buChar char="•"/>
            </a:pPr>
            <a:r>
              <a:rPr lang="ro-RO"/>
              <a:t>Mineri</a:t>
            </a:r>
          </a:p>
          <a:p>
            <a:pPr marL="285750" indent="-285750">
              <a:buFont typeface="Arial"/>
              <a:buChar char="•"/>
            </a:pPr>
            <a:r>
              <a:rPr lang="ro-RO"/>
              <a:t>Consens</a:t>
            </a:r>
          </a:p>
        </p:txBody>
      </p:sp>
      <p:pic>
        <p:nvPicPr>
          <p:cNvPr id="9" name="Imagine 8" descr="O imagine care conține captură de ecran, text, diagramă, proiectare&#10;&#10;Descriere generată automat">
            <a:extLst>
              <a:ext uri="{FF2B5EF4-FFF2-40B4-BE49-F238E27FC236}">
                <a16:creationId xmlns:a16="http://schemas.microsoft.com/office/drawing/2014/main" id="{16EDD120-422B-55D7-505F-1CF70A9C9F92}"/>
              </a:ext>
            </a:extLst>
          </p:cNvPr>
          <p:cNvPicPr>
            <a:picLocks noChangeAspect="1"/>
          </p:cNvPicPr>
          <p:nvPr/>
        </p:nvPicPr>
        <p:blipFill>
          <a:blip r:embed="rId3"/>
          <a:stretch>
            <a:fillRect/>
          </a:stretch>
        </p:blipFill>
        <p:spPr>
          <a:xfrm>
            <a:off x="324013" y="853479"/>
            <a:ext cx="7366000" cy="2578476"/>
          </a:xfrm>
          <a:prstGeom prst="rect">
            <a:avLst/>
          </a:prstGeom>
        </p:spPr>
      </p:pic>
    </p:spTree>
    <p:extLst>
      <p:ext uri="{BB962C8B-B14F-4D97-AF65-F5344CB8AC3E}">
        <p14:creationId xmlns:p14="http://schemas.microsoft.com/office/powerpoint/2010/main" val="9558043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AfterhoursVTI">
  <a:themeElements>
    <a:clrScheme name="Afterhours">
      <a:dk1>
        <a:sysClr val="windowText" lastClr="000000"/>
      </a:dk1>
      <a:lt1>
        <a:srgbClr val="FFFFFF"/>
      </a:lt1>
      <a:dk2>
        <a:srgbClr val="2D3122"/>
      </a:dk2>
      <a:lt2>
        <a:srgbClr val="F3F2EE"/>
      </a:lt2>
      <a:accent1>
        <a:srgbClr val="31AEC4"/>
      </a:accent1>
      <a:accent2>
        <a:srgbClr val="3163BD"/>
      </a:accent2>
      <a:accent3>
        <a:srgbClr val="5E854F"/>
      </a:accent3>
      <a:accent4>
        <a:srgbClr val="34B66C"/>
      </a:accent4>
      <a:accent5>
        <a:srgbClr val="CD2929"/>
      </a:accent5>
      <a:accent6>
        <a:srgbClr val="6946C8"/>
      </a:accent6>
      <a:hlink>
        <a:srgbClr val="0678EA"/>
      </a:hlink>
      <a:folHlink>
        <a:srgbClr val="B65887"/>
      </a:folHlink>
    </a:clrScheme>
    <a:fontScheme name="Street">
      <a:majorFont>
        <a:latin typeface="Franklin Gothic Heavy"/>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terhoursVTI" id="{90A150B1-9C08-42C7-B4E0-C1D732064FA1}" vid="{A6104589-8A83-4A64-B7F1-AAF946A40515}"/>
    </a:ext>
  </a:extLst>
</a:theme>
</file>

<file path=ppt/theme/theme2.xml><?xml version="1.0" encoding="utf-8"?>
<a:theme xmlns:a="http://schemas.openxmlformats.org/drawingml/2006/main" name="Temă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Ecran lat</PresentationFormat>
  <Slides>37</Slides>
  <Notes>22</Notes>
  <HiddenSlides>0</HiddenSlides>
  <ScaleCrop>false</ScaleCrop>
  <HeadingPairs>
    <vt:vector size="4" baseType="variant">
      <vt:variant>
        <vt:lpstr>Temă</vt:lpstr>
      </vt:variant>
      <vt:variant>
        <vt:i4>1</vt:i4>
      </vt:variant>
      <vt:variant>
        <vt:lpstr>Titluri diapozitive</vt:lpstr>
      </vt:variant>
      <vt:variant>
        <vt:i4>37</vt:i4>
      </vt:variant>
    </vt:vector>
  </HeadingPairs>
  <TitlesOfParts>
    <vt:vector size="38" baseType="lpstr">
      <vt:lpstr>AfterhoursVTI</vt:lpstr>
      <vt:lpstr>TEHNOLOGIILE ETHEREUM, FLUTTER, SOLIDITY, WEB3DART ȘI FIREBASE CU APLICAȚII ÎN SISTEMELE DE VOT DESCENTRALIZATE</vt:lpstr>
      <vt:lpstr>Introducere</vt:lpstr>
      <vt:lpstr>Votul în ascensiunea lui</vt:lpstr>
      <vt:lpstr>Votul în ascensiunea lui</vt:lpstr>
      <vt:lpstr>Votul în ascensiunea lui</vt:lpstr>
      <vt:lpstr>Votul în ascensiunea lui</vt:lpstr>
      <vt:lpstr>Blockchain</vt:lpstr>
      <vt:lpstr>Blockchain</vt:lpstr>
      <vt:lpstr>Blockchain</vt:lpstr>
      <vt:lpstr>Blockchain</vt:lpstr>
      <vt:lpstr>Blockchain</vt:lpstr>
      <vt:lpstr>Blockchain</vt:lpstr>
      <vt:lpstr>Sistemele de vot electronice</vt:lpstr>
      <vt:lpstr>Sistemele de vot electronice</vt:lpstr>
      <vt:lpstr>Sistemele de vot electronice</vt:lpstr>
      <vt:lpstr>Sistemele de vot electronice</vt:lpstr>
      <vt:lpstr>Sistemele de vot bazate pe blockchain</vt:lpstr>
      <vt:lpstr>Sistemele de vot bazate pe blockchain</vt:lpstr>
      <vt:lpstr>Sistemele de vot bazate pe blockchain</vt:lpstr>
      <vt:lpstr>Sistemele de vot bazate pe blockchain</vt:lpstr>
      <vt:lpstr>Sistemele de vot bazate pe blockchain</vt:lpstr>
      <vt:lpstr>Sistemele de vot bazate pe blockchain</vt:lpstr>
      <vt:lpstr>Sistemele de vot bazate pe blockchain</vt:lpstr>
      <vt:lpstr>Sistemele de vot bazate pe blockchain</vt:lpstr>
      <vt:lpstr>Sistemele de vot bazate pe blockchain</vt:lpstr>
      <vt:lpstr>Sistemele de vot bazate pe blockchain</vt:lpstr>
      <vt:lpstr>Sistemul propus</vt:lpstr>
      <vt:lpstr>Sistemul propus</vt:lpstr>
      <vt:lpstr>Sistemul propus</vt:lpstr>
      <vt:lpstr>Sistemul propus</vt:lpstr>
      <vt:lpstr>Analiză</vt:lpstr>
      <vt:lpstr>Analiză</vt:lpstr>
      <vt:lpstr>Analiză</vt:lpstr>
      <vt:lpstr>Analiză</vt:lpstr>
      <vt:lpstr>Analiză</vt:lpstr>
      <vt:lpstr>Concluzie</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Prezentare PowerPoint</dc:title>
  <dc:creator/>
  <cp:revision>79</cp:revision>
  <dcterms:created xsi:type="dcterms:W3CDTF">2024-06-19T05:16:18Z</dcterms:created>
  <dcterms:modified xsi:type="dcterms:W3CDTF">2024-07-03T18:59:10Z</dcterms:modified>
</cp:coreProperties>
</file>

<file path=docProps/thumbnail.jpeg>
</file>